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26"/>
    <p:sldId id="257" r:id="rId27"/>
    <p:sldId id="258" r:id="rId28"/>
    <p:sldId id="259" r:id="rId29"/>
    <p:sldId id="260" r:id="rId30"/>
    <p:sldId id="261" r:id="rId31"/>
    <p:sldId id="262" r:id="rId32"/>
    <p:sldId id="263" r:id="rId33"/>
    <p:sldId id="264" r:id="rId34"/>
    <p:sldId id="265" r:id="rId35"/>
    <p:sldId id="266" r:id="rId36"/>
    <p:sldId id="267" r:id="rId37"/>
    <p:sldId id="268" r:id="rId38"/>
    <p:sldId id="269" r:id="rId39"/>
    <p:sldId id="270" r:id="rId40"/>
    <p:sldId id="271" r:id="rId41"/>
    <p:sldId id="272" r:id="rId42"/>
    <p:sldId id="273" r:id="rId43"/>
    <p:sldId id="274" r:id="rId44"/>
    <p:sldId id="275" r:id="rId45"/>
    <p:sldId id="276" r:id="rId46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Garet" charset="1" panose="00000000000000000000"/>
      <p:regular r:id="rId10"/>
    </p:embeddedFont>
    <p:embeddedFont>
      <p:font typeface="Garet Bold" charset="1" panose="00000000000000000000"/>
      <p:regular r:id="rId11"/>
    </p:embeddedFont>
    <p:embeddedFont>
      <p:font typeface="Mont" charset="1" panose="00000500000000000000"/>
      <p:regular r:id="rId12"/>
    </p:embeddedFont>
    <p:embeddedFont>
      <p:font typeface="Mont Bold" charset="1" panose="00000800000000000000"/>
      <p:regular r:id="rId13"/>
    </p:embeddedFont>
    <p:embeddedFont>
      <p:font typeface="Mont Italics" charset="1" panose="00000500000000000000"/>
      <p:regular r:id="rId14"/>
    </p:embeddedFont>
    <p:embeddedFont>
      <p:font typeface="Mont Bold Italics" charset="1" panose="00000800000000000000"/>
      <p:regular r:id="rId15"/>
    </p:embeddedFont>
    <p:embeddedFont>
      <p:font typeface="Mont Thin" charset="1" panose="00000200000000000000"/>
      <p:regular r:id="rId16"/>
    </p:embeddedFont>
    <p:embeddedFont>
      <p:font typeface="Mont Thin Italics" charset="1" panose="00000200000000000000"/>
      <p:regular r:id="rId17"/>
    </p:embeddedFont>
    <p:embeddedFont>
      <p:font typeface="Mont Heavy" charset="1" panose="00000A00000000000000"/>
      <p:regular r:id="rId18"/>
    </p:embeddedFont>
    <p:embeddedFont>
      <p:font typeface="Mont Heavy Italics" charset="1" panose="00000A00000000000000"/>
      <p:regular r:id="rId19"/>
    </p:embeddedFont>
    <p:embeddedFont>
      <p:font typeface="Canva Sans" charset="1" panose="020B0503030501040103"/>
      <p:regular r:id="rId20"/>
    </p:embeddedFont>
    <p:embeddedFont>
      <p:font typeface="Canva Sans Bold" charset="1" panose="020B0803030501040103"/>
      <p:regular r:id="rId21"/>
    </p:embeddedFont>
    <p:embeddedFont>
      <p:font typeface="Canva Sans Italics" charset="1" panose="020B0503030501040103"/>
      <p:regular r:id="rId22"/>
    </p:embeddedFont>
    <p:embeddedFont>
      <p:font typeface="Canva Sans Bold Italics" charset="1" panose="020B0803030501040103"/>
      <p:regular r:id="rId23"/>
    </p:embeddedFont>
    <p:embeddedFont>
      <p:font typeface="Canva Sans Medium" charset="1" panose="020B0603030501040103"/>
      <p:regular r:id="rId24"/>
    </p:embeddedFont>
    <p:embeddedFont>
      <p:font typeface="Canva Sans Medium Italics" charset="1" panose="020B0603030501040103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slides/slide1.xml" Type="http://schemas.openxmlformats.org/officeDocument/2006/relationships/slide"/><Relationship Id="rId27" Target="slides/slide2.xml" Type="http://schemas.openxmlformats.org/officeDocument/2006/relationships/slide"/><Relationship Id="rId28" Target="slides/slide3.xml" Type="http://schemas.openxmlformats.org/officeDocument/2006/relationships/slide"/><Relationship Id="rId29" Target="slides/slide4.xml" Type="http://schemas.openxmlformats.org/officeDocument/2006/relationships/slide"/><Relationship Id="rId3" Target="viewProps.xml" Type="http://schemas.openxmlformats.org/officeDocument/2006/relationships/viewProps"/><Relationship Id="rId30" Target="slides/slide5.xml" Type="http://schemas.openxmlformats.org/officeDocument/2006/relationships/slide"/><Relationship Id="rId31" Target="slides/slide6.xml" Type="http://schemas.openxmlformats.org/officeDocument/2006/relationships/slide"/><Relationship Id="rId32" Target="slides/slide7.xml" Type="http://schemas.openxmlformats.org/officeDocument/2006/relationships/slide"/><Relationship Id="rId33" Target="slides/slide8.xml" Type="http://schemas.openxmlformats.org/officeDocument/2006/relationships/slide"/><Relationship Id="rId34" Target="slides/slide9.xml" Type="http://schemas.openxmlformats.org/officeDocument/2006/relationships/slide"/><Relationship Id="rId35" Target="slides/slide10.xml" Type="http://schemas.openxmlformats.org/officeDocument/2006/relationships/slide"/><Relationship Id="rId36" Target="slides/slide11.xml" Type="http://schemas.openxmlformats.org/officeDocument/2006/relationships/slide"/><Relationship Id="rId37" Target="slides/slide12.xml" Type="http://schemas.openxmlformats.org/officeDocument/2006/relationships/slide"/><Relationship Id="rId38" Target="slides/slide13.xml" Type="http://schemas.openxmlformats.org/officeDocument/2006/relationships/slide"/><Relationship Id="rId39" Target="slides/slide14.xml" Type="http://schemas.openxmlformats.org/officeDocument/2006/relationships/slide"/><Relationship Id="rId4" Target="theme/theme1.xml" Type="http://schemas.openxmlformats.org/officeDocument/2006/relationships/theme"/><Relationship Id="rId40" Target="slides/slide15.xml" Type="http://schemas.openxmlformats.org/officeDocument/2006/relationships/slide"/><Relationship Id="rId41" Target="slides/slide16.xml" Type="http://schemas.openxmlformats.org/officeDocument/2006/relationships/slide"/><Relationship Id="rId42" Target="slides/slide17.xml" Type="http://schemas.openxmlformats.org/officeDocument/2006/relationships/slide"/><Relationship Id="rId43" Target="slides/slide18.xml" Type="http://schemas.openxmlformats.org/officeDocument/2006/relationships/slide"/><Relationship Id="rId44" Target="slides/slide19.xml" Type="http://schemas.openxmlformats.org/officeDocument/2006/relationships/slide"/><Relationship Id="rId45" Target="slides/slide20.xml" Type="http://schemas.openxmlformats.org/officeDocument/2006/relationships/slide"/><Relationship Id="rId46" Target="slides/slide21.xml" Type="http://schemas.openxmlformats.org/officeDocument/2006/relationships/slid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Relationship Id="rId3" Target="../media/image38.png" Type="http://schemas.openxmlformats.org/officeDocument/2006/relationships/image"/><Relationship Id="rId4" Target="../media/image39.svg" Type="http://schemas.openxmlformats.org/officeDocument/2006/relationships/image"/><Relationship Id="rId5" Target="../media/image40.png" Type="http://schemas.openxmlformats.org/officeDocument/2006/relationships/image"/><Relationship Id="rId6" Target="../media/image41.png" Type="http://schemas.openxmlformats.org/officeDocument/2006/relationships/image"/><Relationship Id="rId7" Target="../media/image42.png" Type="http://schemas.openxmlformats.org/officeDocument/2006/relationships/image"/><Relationship Id="rId8" Target="../media/image43.png" Type="http://schemas.openxmlformats.org/officeDocument/2006/relationships/image"/><Relationship Id="rId9" Target="../media/image44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2.png" Type="http://schemas.openxmlformats.org/officeDocument/2006/relationships/image"/><Relationship Id="rId11" Target="../media/image53.png" Type="http://schemas.openxmlformats.org/officeDocument/2006/relationships/image"/><Relationship Id="rId12" Target="../media/image54.png" Type="http://schemas.openxmlformats.org/officeDocument/2006/relationships/image"/><Relationship Id="rId13" Target="../media/image55.png" Type="http://schemas.openxmlformats.org/officeDocument/2006/relationships/image"/><Relationship Id="rId2" Target="../media/image4.jpeg" Type="http://schemas.openxmlformats.org/officeDocument/2006/relationships/image"/><Relationship Id="rId3" Target="../media/image45.png" Type="http://schemas.openxmlformats.org/officeDocument/2006/relationships/image"/><Relationship Id="rId4" Target="../media/image46.png" Type="http://schemas.openxmlformats.org/officeDocument/2006/relationships/image"/><Relationship Id="rId5" Target="../media/image47.png" Type="http://schemas.openxmlformats.org/officeDocument/2006/relationships/image"/><Relationship Id="rId6" Target="../media/image48.png" Type="http://schemas.openxmlformats.org/officeDocument/2006/relationships/image"/><Relationship Id="rId7" Target="../media/image49.png" Type="http://schemas.openxmlformats.org/officeDocument/2006/relationships/image"/><Relationship Id="rId8" Target="../media/image50.png" Type="http://schemas.openxmlformats.org/officeDocument/2006/relationships/image"/><Relationship Id="rId9" Target="../media/image51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3.svg" Type="http://schemas.openxmlformats.org/officeDocument/2006/relationships/image"/><Relationship Id="rId2" Target="../media/image4.jpeg" Type="http://schemas.openxmlformats.org/officeDocument/2006/relationships/image"/><Relationship Id="rId3" Target="../media/image56.png" Type="http://schemas.openxmlformats.org/officeDocument/2006/relationships/image"/><Relationship Id="rId4" Target="../media/image57.svg" Type="http://schemas.openxmlformats.org/officeDocument/2006/relationships/image"/><Relationship Id="rId5" Target="../media/image58.png" Type="http://schemas.openxmlformats.org/officeDocument/2006/relationships/image"/><Relationship Id="rId6" Target="../media/image59.svg" Type="http://schemas.openxmlformats.org/officeDocument/2006/relationships/image"/><Relationship Id="rId7" Target="../media/image60.png" Type="http://schemas.openxmlformats.org/officeDocument/2006/relationships/image"/><Relationship Id="rId8" Target="../media/image61.svg" Type="http://schemas.openxmlformats.org/officeDocument/2006/relationships/image"/><Relationship Id="rId9" Target="../media/image62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Relationship Id="rId3" Target="../media/image13.png" Type="http://schemas.openxmlformats.org/officeDocument/2006/relationships/image"/><Relationship Id="rId4" Target="../media/image14.svg" Type="http://schemas.openxmlformats.org/officeDocument/2006/relationships/image"/><Relationship Id="rId5" Target="../media/image64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9.png" Type="http://schemas.openxmlformats.org/officeDocument/2006/relationships/image"/><Relationship Id="rId11" Target="../media/image70.svg" Type="http://schemas.openxmlformats.org/officeDocument/2006/relationships/image"/><Relationship Id="rId12" Target="../media/image71.png" Type="http://schemas.openxmlformats.org/officeDocument/2006/relationships/image"/><Relationship Id="rId13" Target="../media/image72.svg" Type="http://schemas.openxmlformats.org/officeDocument/2006/relationships/image"/><Relationship Id="rId14" Target="../media/image73.png" Type="http://schemas.openxmlformats.org/officeDocument/2006/relationships/image"/><Relationship Id="rId15" Target="../media/image74.svg" Type="http://schemas.openxmlformats.org/officeDocument/2006/relationships/image"/><Relationship Id="rId2" Target="../media/image4.jpeg" Type="http://schemas.openxmlformats.org/officeDocument/2006/relationships/image"/><Relationship Id="rId3" Target="../media/image32.png" Type="http://schemas.openxmlformats.org/officeDocument/2006/relationships/image"/><Relationship Id="rId4" Target="../media/image33.svg" Type="http://schemas.openxmlformats.org/officeDocument/2006/relationships/image"/><Relationship Id="rId5" Target="../media/image64.png" Type="http://schemas.openxmlformats.org/officeDocument/2006/relationships/image"/><Relationship Id="rId6" Target="../media/image65.png" Type="http://schemas.openxmlformats.org/officeDocument/2006/relationships/image"/><Relationship Id="rId7" Target="../media/image66.svg" Type="http://schemas.openxmlformats.org/officeDocument/2006/relationships/image"/><Relationship Id="rId8" Target="../media/image67.png" Type="http://schemas.openxmlformats.org/officeDocument/2006/relationships/image"/><Relationship Id="rId9" Target="../media/image68.sv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9.png" Type="http://schemas.openxmlformats.org/officeDocument/2006/relationships/image"/><Relationship Id="rId11" Target="../media/image80.svg" Type="http://schemas.openxmlformats.org/officeDocument/2006/relationships/image"/><Relationship Id="rId12" Target="../media/image81.png" Type="http://schemas.openxmlformats.org/officeDocument/2006/relationships/image"/><Relationship Id="rId13" Target="../media/image82.svg" Type="http://schemas.openxmlformats.org/officeDocument/2006/relationships/image"/><Relationship Id="rId2" Target="../media/image4.jpeg" Type="http://schemas.openxmlformats.org/officeDocument/2006/relationships/image"/><Relationship Id="rId3" Target="../media/image32.png" Type="http://schemas.openxmlformats.org/officeDocument/2006/relationships/image"/><Relationship Id="rId4" Target="../media/image33.svg" Type="http://schemas.openxmlformats.org/officeDocument/2006/relationships/image"/><Relationship Id="rId5" Target="../media/image64.png" Type="http://schemas.openxmlformats.org/officeDocument/2006/relationships/image"/><Relationship Id="rId6" Target="../media/image75.png" Type="http://schemas.openxmlformats.org/officeDocument/2006/relationships/image"/><Relationship Id="rId7" Target="../media/image76.svg" Type="http://schemas.openxmlformats.org/officeDocument/2006/relationships/image"/><Relationship Id="rId8" Target="../media/image77.png" Type="http://schemas.openxmlformats.org/officeDocument/2006/relationships/image"/><Relationship Id="rId9" Target="../media/image78.sv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9.png" Type="http://schemas.openxmlformats.org/officeDocument/2006/relationships/image"/><Relationship Id="rId11" Target="../media/image90.svg" Type="http://schemas.openxmlformats.org/officeDocument/2006/relationships/image"/><Relationship Id="rId2" Target="../media/image4.jpeg" Type="http://schemas.openxmlformats.org/officeDocument/2006/relationships/image"/><Relationship Id="rId3" Target="../media/image5.png" Type="http://schemas.openxmlformats.org/officeDocument/2006/relationships/image"/><Relationship Id="rId4" Target="../media/image83.png" Type="http://schemas.openxmlformats.org/officeDocument/2006/relationships/image"/><Relationship Id="rId5" Target="../media/image84.svg" Type="http://schemas.openxmlformats.org/officeDocument/2006/relationships/image"/><Relationship Id="rId6" Target="../media/image85.png" Type="http://schemas.openxmlformats.org/officeDocument/2006/relationships/image"/><Relationship Id="rId7" Target="../media/image86.svg" Type="http://schemas.openxmlformats.org/officeDocument/2006/relationships/image"/><Relationship Id="rId8" Target="../media/image87.png" Type="http://schemas.openxmlformats.org/officeDocument/2006/relationships/image"/><Relationship Id="rId9" Target="../media/image88.sv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Relationship Id="rId3" Target="../media/image58.png" Type="http://schemas.openxmlformats.org/officeDocument/2006/relationships/image"/><Relationship Id="rId4" Target="../media/image59.svg" Type="http://schemas.openxmlformats.org/officeDocument/2006/relationships/image"/><Relationship Id="rId5" Target="../media/image91.png" Type="http://schemas.openxmlformats.org/officeDocument/2006/relationships/image"/><Relationship Id="rId6" Target="../media/image64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Relationship Id="rId3" Target="../media/image92.png" Type="http://schemas.openxmlformats.org/officeDocument/2006/relationships/image"/><Relationship Id="rId4" Target="../media/image93.png" Type="http://schemas.openxmlformats.org/officeDocument/2006/relationships/image"/><Relationship Id="rId5" Target="../media/image94.png" Type="http://schemas.openxmlformats.org/officeDocument/2006/relationships/image"/><Relationship Id="rId6" Target="../media/image95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Relationship Id="rId3" Target="../media/image92.png" Type="http://schemas.openxmlformats.org/officeDocument/2006/relationships/image"/><Relationship Id="rId4" Target="../media/image96.png" Type="http://schemas.openxmlformats.org/officeDocument/2006/relationships/image"/><Relationship Id="rId5" Target="../media/image97.png" Type="http://schemas.openxmlformats.org/officeDocument/2006/relationships/image"/><Relationship Id="rId6" Target="../media/image98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Relationship Id="rId3" Target="../media/image5.png" Type="http://schemas.openxmlformats.org/officeDocument/2006/relationships/image"/><Relationship Id="rId4" Target="../media/image6.png" Type="http://schemas.openxmlformats.org/officeDocument/2006/relationships/image"/><Relationship Id="rId5" Target="../media/image7.sv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Relationship Id="rId3" Target="../media/image92.png" Type="http://schemas.openxmlformats.org/officeDocument/2006/relationships/image"/><Relationship Id="rId4" Target="../media/image99.png" Type="http://schemas.openxmlformats.org/officeDocument/2006/relationships/image"/><Relationship Id="rId5" Target="../media/image100.png" Type="http://schemas.openxmlformats.org/officeDocument/2006/relationships/image"/><Relationship Id="rId6" Target="../media/image101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Relationship Id="rId3" Target="../media/image8.png" Type="http://schemas.openxmlformats.org/officeDocument/2006/relationships/image"/><Relationship Id="rId4" Target="../media/image9.svg" Type="http://schemas.openxmlformats.org/officeDocument/2006/relationships/image"/><Relationship Id="rId5" Target="../media/image10.png" Type="http://schemas.openxmlformats.org/officeDocument/2006/relationships/image"/><Relationship Id="rId6" Target="../media/image11.svg" Type="http://schemas.openxmlformats.org/officeDocument/2006/relationships/image"/><Relationship Id="rId7" Target="../media/image12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Relationship Id="rId3" Target="../media/image13.png" Type="http://schemas.openxmlformats.org/officeDocument/2006/relationships/image"/><Relationship Id="rId4" Target="../media/image14.svg" Type="http://schemas.openxmlformats.org/officeDocument/2006/relationships/image"/><Relationship Id="rId5" Target="../media/image15.png" Type="http://schemas.openxmlformats.org/officeDocument/2006/relationships/image"/><Relationship Id="rId6" Target="../media/image16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Relationship Id="rId3" Target="../media/image17.png" Type="http://schemas.openxmlformats.org/officeDocument/2006/relationships/image"/><Relationship Id="rId4" Target="../media/image18.png" Type="http://schemas.openxmlformats.org/officeDocument/2006/relationships/image"/><Relationship Id="rId5" Target="../media/image19.png" Type="http://schemas.openxmlformats.org/officeDocument/2006/relationships/image"/><Relationship Id="rId6" Target="../media/image20.png" Type="http://schemas.openxmlformats.org/officeDocument/2006/relationships/image"/><Relationship Id="rId7" Target="../media/image21.svg" Type="http://schemas.openxmlformats.org/officeDocument/2006/relationships/image"/><Relationship Id="rId8" Target="../media/image22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Relationship Id="rId3" Target="../media/image20.png" Type="http://schemas.openxmlformats.org/officeDocument/2006/relationships/image"/><Relationship Id="rId4" Target="../media/image21.svg" Type="http://schemas.openxmlformats.org/officeDocument/2006/relationships/image"/><Relationship Id="rId5" Target="../media/image23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0.png" Type="http://schemas.openxmlformats.org/officeDocument/2006/relationships/image"/><Relationship Id="rId11" Target="../media/image31.svg" Type="http://schemas.openxmlformats.org/officeDocument/2006/relationships/image"/><Relationship Id="rId2" Target="../media/image4.jpeg" Type="http://schemas.openxmlformats.org/officeDocument/2006/relationships/image"/><Relationship Id="rId3" Target="../media/image5.png" Type="http://schemas.openxmlformats.org/officeDocument/2006/relationships/image"/><Relationship Id="rId4" Target="../media/image24.png" Type="http://schemas.openxmlformats.org/officeDocument/2006/relationships/image"/><Relationship Id="rId5" Target="../media/image25.svg" Type="http://schemas.openxmlformats.org/officeDocument/2006/relationships/image"/><Relationship Id="rId6" Target="../media/image26.png" Type="http://schemas.openxmlformats.org/officeDocument/2006/relationships/image"/><Relationship Id="rId7" Target="../media/image27.svg" Type="http://schemas.openxmlformats.org/officeDocument/2006/relationships/image"/><Relationship Id="rId8" Target="../media/image28.png" Type="http://schemas.openxmlformats.org/officeDocument/2006/relationships/image"/><Relationship Id="rId9" Target="../media/image29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Relationship Id="rId3" Target="../media/image32.png" Type="http://schemas.openxmlformats.org/officeDocument/2006/relationships/image"/><Relationship Id="rId4" Target="../media/image33.svg" Type="http://schemas.openxmlformats.org/officeDocument/2006/relationships/image"/><Relationship Id="rId5" Target="../media/image34.jpeg" Type="http://schemas.openxmlformats.org/officeDocument/2006/relationships/image"/><Relationship Id="rId6" Target="../media/image35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Relationship Id="rId3" Target="../media/image32.png" Type="http://schemas.openxmlformats.org/officeDocument/2006/relationships/image"/><Relationship Id="rId4" Target="../media/image33.svg" Type="http://schemas.openxmlformats.org/officeDocument/2006/relationships/image"/><Relationship Id="rId5" Target="../media/image36.jpeg" Type="http://schemas.openxmlformats.org/officeDocument/2006/relationships/image"/><Relationship Id="rId6" Target="../media/image37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333" r="0" b="-333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18288000" cy="4273013"/>
          </a:xfrm>
          <a:custGeom>
            <a:avLst/>
            <a:gdLst/>
            <a:ahLst/>
            <a:cxnLst/>
            <a:rect r="r" b="b" t="t" l="l"/>
            <a:pathLst>
              <a:path h="4273013" w="18288000">
                <a:moveTo>
                  <a:pt x="0" y="0"/>
                </a:moveTo>
                <a:lnTo>
                  <a:pt x="18288000" y="0"/>
                </a:lnTo>
                <a:lnTo>
                  <a:pt x="18288000" y="4273013"/>
                </a:lnTo>
                <a:lnTo>
                  <a:pt x="0" y="42730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55586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28700" y="9171718"/>
            <a:ext cx="4678224" cy="396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60"/>
              </a:lnSpc>
            </a:pPr>
            <a:r>
              <a:rPr lang="en-US" sz="2400">
                <a:solidFill>
                  <a:srgbClr val="FFFFFF"/>
                </a:solidFill>
                <a:latin typeface="Garet"/>
              </a:rPr>
              <a:t>Chris Chambers</a:t>
            </a:r>
          </a:p>
        </p:txBody>
      </p:sp>
      <p:sp>
        <p:nvSpPr>
          <p:cNvPr name="AutoShape 5" id="5"/>
          <p:cNvSpPr/>
          <p:nvPr/>
        </p:nvSpPr>
        <p:spPr>
          <a:xfrm>
            <a:off x="4222268" y="9388888"/>
            <a:ext cx="6103738" cy="0"/>
          </a:xfrm>
          <a:prstGeom prst="line">
            <a:avLst/>
          </a:prstGeom>
          <a:ln cap="flat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2289811" y="2479007"/>
            <a:ext cx="13708378" cy="5968856"/>
          </a:xfrm>
          <a:custGeom>
            <a:avLst/>
            <a:gdLst/>
            <a:ahLst/>
            <a:cxnLst/>
            <a:rect r="r" b="b" t="t" l="l"/>
            <a:pathLst>
              <a:path h="5968856" w="13708378">
                <a:moveTo>
                  <a:pt x="0" y="0"/>
                </a:moveTo>
                <a:lnTo>
                  <a:pt x="13708378" y="0"/>
                </a:lnTo>
                <a:lnTo>
                  <a:pt x="13708378" y="5968856"/>
                </a:lnTo>
                <a:lnTo>
                  <a:pt x="0" y="59688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0326006" y="9171718"/>
            <a:ext cx="6933294" cy="396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360"/>
              </a:lnSpc>
            </a:pPr>
            <a:r>
              <a:rPr lang="en-US" sz="2400">
                <a:solidFill>
                  <a:srgbClr val="FFFFFF"/>
                </a:solidFill>
                <a:latin typeface="Garet"/>
              </a:rPr>
              <a:t>chrisc@chamberscapitalventures.com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510202" y="428650"/>
            <a:ext cx="13267596" cy="1333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520"/>
              </a:lnSpc>
            </a:pPr>
            <a:r>
              <a:rPr lang="en-US" sz="7100">
                <a:solidFill>
                  <a:srgbClr val="FFFFFF"/>
                </a:solidFill>
                <a:latin typeface="Mont Heavy"/>
              </a:rPr>
              <a:t>Chambers Capital Ventures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50" t="0" r="-625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120517" y="6613327"/>
            <a:ext cx="5656105" cy="5666599"/>
          </a:xfrm>
          <a:custGeom>
            <a:avLst/>
            <a:gdLst/>
            <a:ahLst/>
            <a:cxnLst/>
            <a:rect r="r" b="b" t="t" l="l"/>
            <a:pathLst>
              <a:path h="5666599" w="5656105">
                <a:moveTo>
                  <a:pt x="0" y="0"/>
                </a:moveTo>
                <a:lnTo>
                  <a:pt x="5656104" y="0"/>
                </a:lnTo>
                <a:lnTo>
                  <a:pt x="5656104" y="5666598"/>
                </a:lnTo>
                <a:lnTo>
                  <a:pt x="0" y="56665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028700" y="1895176"/>
            <a:ext cx="16318092" cy="6646959"/>
            <a:chOff x="0" y="0"/>
            <a:chExt cx="21757456" cy="886261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243894"/>
              <a:ext cx="4750623" cy="3320328"/>
            </a:xfrm>
            <a:custGeom>
              <a:avLst/>
              <a:gdLst/>
              <a:ahLst/>
              <a:cxnLst/>
              <a:rect r="r" b="b" t="t" l="l"/>
              <a:pathLst>
                <a:path h="3320328" w="4750623">
                  <a:moveTo>
                    <a:pt x="0" y="0"/>
                  </a:moveTo>
                  <a:lnTo>
                    <a:pt x="4750623" y="0"/>
                  </a:lnTo>
                  <a:lnTo>
                    <a:pt x="4750623" y="3320328"/>
                  </a:lnTo>
                  <a:lnTo>
                    <a:pt x="0" y="33203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7949340" y="0"/>
              <a:ext cx="3808116" cy="3808116"/>
            </a:xfrm>
            <a:custGeom>
              <a:avLst/>
              <a:gdLst/>
              <a:ahLst/>
              <a:cxnLst/>
              <a:rect r="r" b="b" t="t" l="l"/>
              <a:pathLst>
                <a:path h="3808116" w="3808116">
                  <a:moveTo>
                    <a:pt x="0" y="0"/>
                  </a:moveTo>
                  <a:lnTo>
                    <a:pt x="3808116" y="0"/>
                  </a:lnTo>
                  <a:lnTo>
                    <a:pt x="3808116" y="3808116"/>
                  </a:lnTo>
                  <a:lnTo>
                    <a:pt x="0" y="380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2375312" y="5290536"/>
              <a:ext cx="6493861" cy="3452796"/>
            </a:xfrm>
            <a:custGeom>
              <a:avLst/>
              <a:gdLst/>
              <a:ahLst/>
              <a:cxnLst/>
              <a:rect r="r" b="b" t="t" l="l"/>
              <a:pathLst>
                <a:path h="3452796" w="6493861">
                  <a:moveTo>
                    <a:pt x="0" y="0"/>
                  </a:moveTo>
                  <a:lnTo>
                    <a:pt x="6493860" y="0"/>
                  </a:lnTo>
                  <a:lnTo>
                    <a:pt x="6493860" y="3452797"/>
                  </a:lnTo>
                  <a:lnTo>
                    <a:pt x="0" y="34527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-44434" r="0" b="-4364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1245519" y="5290536"/>
              <a:ext cx="8206121" cy="3572076"/>
            </a:xfrm>
            <a:custGeom>
              <a:avLst/>
              <a:gdLst/>
              <a:ahLst/>
              <a:cxnLst/>
              <a:rect r="r" b="b" t="t" l="l"/>
              <a:pathLst>
                <a:path h="3572076" w="8206121">
                  <a:moveTo>
                    <a:pt x="0" y="0"/>
                  </a:moveTo>
                  <a:lnTo>
                    <a:pt x="8206121" y="0"/>
                  </a:lnTo>
                  <a:lnTo>
                    <a:pt x="8206121" y="3572076"/>
                  </a:lnTo>
                  <a:lnTo>
                    <a:pt x="0" y="35720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5969811" y="543255"/>
              <a:ext cx="10760330" cy="2721607"/>
            </a:xfrm>
            <a:custGeom>
              <a:avLst/>
              <a:gdLst/>
              <a:ahLst/>
              <a:cxnLst/>
              <a:rect r="r" b="b" t="t" l="l"/>
              <a:pathLst>
                <a:path h="2721607" w="10760330">
                  <a:moveTo>
                    <a:pt x="0" y="0"/>
                  </a:moveTo>
                  <a:lnTo>
                    <a:pt x="10760329" y="0"/>
                  </a:lnTo>
                  <a:lnTo>
                    <a:pt x="10760329" y="2721606"/>
                  </a:lnTo>
                  <a:lnTo>
                    <a:pt x="0" y="27216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1303798" y="356235"/>
            <a:ext cx="16318082" cy="12211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200"/>
              </a:lnSpc>
            </a:pPr>
            <a:r>
              <a:rPr lang="en-US" sz="7200">
                <a:solidFill>
                  <a:srgbClr val="FFFFFF"/>
                </a:solidFill>
                <a:latin typeface="Mont Heavy"/>
              </a:rPr>
              <a:t>Proof of Concept Traction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50" t="0" r="-625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901542" y="-2841292"/>
            <a:ext cx="19160842" cy="11087560"/>
            <a:chOff x="0" y="0"/>
            <a:chExt cx="25547789" cy="1478341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2417499" cy="12286444"/>
            </a:xfrm>
            <a:custGeom>
              <a:avLst/>
              <a:gdLst/>
              <a:ahLst/>
              <a:cxnLst/>
              <a:rect r="r" b="b" t="t" l="l"/>
              <a:pathLst>
                <a:path h="12286444" w="12417499">
                  <a:moveTo>
                    <a:pt x="0" y="0"/>
                  </a:moveTo>
                  <a:lnTo>
                    <a:pt x="12417499" y="0"/>
                  </a:lnTo>
                  <a:lnTo>
                    <a:pt x="12417499" y="12286444"/>
                  </a:lnTo>
                  <a:lnTo>
                    <a:pt x="0" y="122864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80000"/>
              </a:blip>
              <a:stretch>
                <a:fillRect l="0" t="0" r="0" b="0"/>
              </a:stretch>
            </a:blipFill>
          </p:spPr>
        </p:sp>
        <p:grpSp>
          <p:nvGrpSpPr>
            <p:cNvPr name="Group 5" id="5"/>
            <p:cNvGrpSpPr/>
            <p:nvPr/>
          </p:nvGrpSpPr>
          <p:grpSpPr>
            <a:xfrm rot="0">
              <a:off x="3906989" y="6509364"/>
              <a:ext cx="9804968" cy="8274050"/>
              <a:chOff x="0" y="0"/>
              <a:chExt cx="1204549" cy="1016475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0" y="0"/>
                <a:ext cx="1204550" cy="1016475"/>
              </a:xfrm>
              <a:custGeom>
                <a:avLst/>
                <a:gdLst/>
                <a:ahLst/>
                <a:cxnLst/>
                <a:rect r="r" b="b" t="t" l="l"/>
                <a:pathLst>
                  <a:path h="1016475" w="1204550">
                    <a:moveTo>
                      <a:pt x="1080089" y="1016475"/>
                    </a:moveTo>
                    <a:lnTo>
                      <a:pt x="124460" y="1016475"/>
                    </a:lnTo>
                    <a:cubicBezTo>
                      <a:pt x="55880" y="1016475"/>
                      <a:pt x="0" y="960595"/>
                      <a:pt x="0" y="89201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080090" y="0"/>
                    </a:lnTo>
                    <a:cubicBezTo>
                      <a:pt x="1148670" y="0"/>
                      <a:pt x="1204550" y="55880"/>
                      <a:pt x="1204550" y="124460"/>
                    </a:cubicBezTo>
                    <a:lnTo>
                      <a:pt x="1204550" y="892015"/>
                    </a:lnTo>
                    <a:cubicBezTo>
                      <a:pt x="1204550" y="960595"/>
                      <a:pt x="1148670" y="1016475"/>
                      <a:pt x="1080090" y="1016475"/>
                    </a:cubicBezTo>
                    <a:close/>
                  </a:path>
                </a:pathLst>
              </a:custGeom>
              <a:solidFill>
                <a:srgbClr val="2E2D2D">
                  <a:alpha val="60000"/>
                </a:srgbClr>
              </a:solidFill>
            </p:spPr>
          </p:sp>
        </p:grpSp>
        <p:grpSp>
          <p:nvGrpSpPr>
            <p:cNvPr name="Group 7" id="7"/>
            <p:cNvGrpSpPr/>
            <p:nvPr/>
          </p:nvGrpSpPr>
          <p:grpSpPr>
            <a:xfrm rot="0">
              <a:off x="15742821" y="6509364"/>
              <a:ext cx="9804968" cy="8274050"/>
              <a:chOff x="0" y="0"/>
              <a:chExt cx="1204549" cy="1016475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1204550" cy="1016475"/>
              </a:xfrm>
              <a:custGeom>
                <a:avLst/>
                <a:gdLst/>
                <a:ahLst/>
                <a:cxnLst/>
                <a:rect r="r" b="b" t="t" l="l"/>
                <a:pathLst>
                  <a:path h="1016475" w="1204550">
                    <a:moveTo>
                      <a:pt x="1080089" y="1016475"/>
                    </a:moveTo>
                    <a:lnTo>
                      <a:pt x="124460" y="1016475"/>
                    </a:lnTo>
                    <a:cubicBezTo>
                      <a:pt x="55880" y="1016475"/>
                      <a:pt x="0" y="960595"/>
                      <a:pt x="0" y="89201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080090" y="0"/>
                    </a:lnTo>
                    <a:cubicBezTo>
                      <a:pt x="1148670" y="0"/>
                      <a:pt x="1204550" y="55880"/>
                      <a:pt x="1204550" y="124460"/>
                    </a:cubicBezTo>
                    <a:lnTo>
                      <a:pt x="1204550" y="892015"/>
                    </a:lnTo>
                    <a:cubicBezTo>
                      <a:pt x="1204550" y="960595"/>
                      <a:pt x="1148670" y="1016475"/>
                      <a:pt x="1080090" y="1016475"/>
                    </a:cubicBezTo>
                    <a:close/>
                  </a:path>
                </a:pathLst>
              </a:custGeom>
              <a:solidFill>
                <a:srgbClr val="2E2D2D">
                  <a:alpha val="60000"/>
                </a:srgbClr>
              </a:solidFill>
            </p:spPr>
          </p:sp>
        </p:grpSp>
        <p:sp>
          <p:nvSpPr>
            <p:cNvPr name="Freeform 9" id="9"/>
            <p:cNvSpPr/>
            <p:nvPr/>
          </p:nvSpPr>
          <p:spPr>
            <a:xfrm flipH="false" flipV="false" rot="0">
              <a:off x="5151454" y="8863057"/>
              <a:ext cx="1675142" cy="1738728"/>
            </a:xfrm>
            <a:custGeom>
              <a:avLst/>
              <a:gdLst/>
              <a:ahLst/>
              <a:cxnLst/>
              <a:rect r="r" b="b" t="t" l="l"/>
              <a:pathLst>
                <a:path h="1738728" w="1675142">
                  <a:moveTo>
                    <a:pt x="0" y="0"/>
                  </a:moveTo>
                  <a:lnTo>
                    <a:pt x="1675143" y="0"/>
                  </a:lnTo>
                  <a:lnTo>
                    <a:pt x="1675143" y="1738728"/>
                  </a:lnTo>
                  <a:lnTo>
                    <a:pt x="0" y="17387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0765686" y="12093426"/>
              <a:ext cx="2450307" cy="2045446"/>
            </a:xfrm>
            <a:custGeom>
              <a:avLst/>
              <a:gdLst/>
              <a:ahLst/>
              <a:cxnLst/>
              <a:rect r="r" b="b" t="t" l="l"/>
              <a:pathLst>
                <a:path h="2045446" w="2450307">
                  <a:moveTo>
                    <a:pt x="0" y="0"/>
                  </a:moveTo>
                  <a:lnTo>
                    <a:pt x="2450307" y="0"/>
                  </a:lnTo>
                  <a:lnTo>
                    <a:pt x="2450307" y="2045446"/>
                  </a:lnTo>
                  <a:lnTo>
                    <a:pt x="0" y="20454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8755" t="0" r="-13977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8859344" y="8863057"/>
              <a:ext cx="3812684" cy="2004891"/>
            </a:xfrm>
            <a:custGeom>
              <a:avLst/>
              <a:gdLst/>
              <a:ahLst/>
              <a:cxnLst/>
              <a:rect r="r" b="b" t="t" l="l"/>
              <a:pathLst>
                <a:path h="2004891" w="3812684">
                  <a:moveTo>
                    <a:pt x="0" y="0"/>
                  </a:moveTo>
                  <a:lnTo>
                    <a:pt x="3812684" y="0"/>
                  </a:lnTo>
                  <a:lnTo>
                    <a:pt x="3812684" y="2004891"/>
                  </a:lnTo>
                  <a:lnTo>
                    <a:pt x="0" y="20048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1009" t="-67808" r="-12745" b="-67536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4833326" y="12286444"/>
              <a:ext cx="4776660" cy="1649582"/>
            </a:xfrm>
            <a:custGeom>
              <a:avLst/>
              <a:gdLst/>
              <a:ahLst/>
              <a:cxnLst/>
              <a:rect r="r" b="b" t="t" l="l"/>
              <a:pathLst>
                <a:path h="1649582" w="4776660">
                  <a:moveTo>
                    <a:pt x="0" y="0"/>
                  </a:moveTo>
                  <a:lnTo>
                    <a:pt x="4776660" y="0"/>
                  </a:lnTo>
                  <a:lnTo>
                    <a:pt x="4776660" y="1649581"/>
                  </a:lnTo>
                  <a:lnTo>
                    <a:pt x="0" y="16495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5290" t="-106570" r="-4833" b="-112311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16686852" y="9217698"/>
              <a:ext cx="2409794" cy="1295610"/>
            </a:xfrm>
            <a:custGeom>
              <a:avLst/>
              <a:gdLst/>
              <a:ahLst/>
              <a:cxnLst/>
              <a:rect r="r" b="b" t="t" l="l"/>
              <a:pathLst>
                <a:path h="1295610" w="2409794">
                  <a:moveTo>
                    <a:pt x="0" y="0"/>
                  </a:moveTo>
                  <a:lnTo>
                    <a:pt x="2409793" y="0"/>
                  </a:lnTo>
                  <a:lnTo>
                    <a:pt x="2409793" y="1295609"/>
                  </a:lnTo>
                  <a:lnTo>
                    <a:pt x="0" y="12956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17141" t="-73362" r="-17303" b="-76701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20645305" y="9350779"/>
              <a:ext cx="4236050" cy="1194340"/>
            </a:xfrm>
            <a:custGeom>
              <a:avLst/>
              <a:gdLst/>
              <a:ahLst/>
              <a:cxnLst/>
              <a:rect r="r" b="b" t="t" l="l"/>
              <a:pathLst>
                <a:path h="1194340" w="4236050">
                  <a:moveTo>
                    <a:pt x="0" y="0"/>
                  </a:moveTo>
                  <a:lnTo>
                    <a:pt x="4236049" y="0"/>
                  </a:lnTo>
                  <a:lnTo>
                    <a:pt x="4236049" y="1194340"/>
                  </a:lnTo>
                  <a:lnTo>
                    <a:pt x="0" y="11943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49220" t="-140674" r="-53520" b="-163805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20645305" y="11113153"/>
              <a:ext cx="4236050" cy="1434962"/>
            </a:xfrm>
            <a:custGeom>
              <a:avLst/>
              <a:gdLst/>
              <a:ahLst/>
              <a:cxnLst/>
              <a:rect r="r" b="b" t="t" l="l"/>
              <a:pathLst>
                <a:path h="1434962" w="4236050">
                  <a:moveTo>
                    <a:pt x="0" y="0"/>
                  </a:moveTo>
                  <a:lnTo>
                    <a:pt x="4236049" y="0"/>
                  </a:lnTo>
                  <a:lnTo>
                    <a:pt x="4236049" y="1434962"/>
                  </a:lnTo>
                  <a:lnTo>
                    <a:pt x="0" y="14349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16252046" y="11113153"/>
              <a:ext cx="3279406" cy="1348184"/>
            </a:xfrm>
            <a:custGeom>
              <a:avLst/>
              <a:gdLst/>
              <a:ahLst/>
              <a:cxnLst/>
              <a:rect r="r" b="b" t="t" l="l"/>
              <a:pathLst>
                <a:path h="1348184" w="3279406">
                  <a:moveTo>
                    <a:pt x="0" y="0"/>
                  </a:moveTo>
                  <a:lnTo>
                    <a:pt x="3279405" y="0"/>
                  </a:lnTo>
                  <a:lnTo>
                    <a:pt x="3279405" y="1348184"/>
                  </a:lnTo>
                  <a:lnTo>
                    <a:pt x="0" y="13481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37763" t="-112121" r="-35695" b="-104327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20645305" y="13111235"/>
              <a:ext cx="4024415" cy="1027122"/>
            </a:xfrm>
            <a:custGeom>
              <a:avLst/>
              <a:gdLst/>
              <a:ahLst/>
              <a:cxnLst/>
              <a:rect r="r" b="b" t="t" l="l"/>
              <a:pathLst>
                <a:path h="1027122" w="4024415">
                  <a:moveTo>
                    <a:pt x="0" y="0"/>
                  </a:moveTo>
                  <a:lnTo>
                    <a:pt x="4024415" y="0"/>
                  </a:lnTo>
                  <a:lnTo>
                    <a:pt x="4024415" y="1027122"/>
                  </a:lnTo>
                  <a:lnTo>
                    <a:pt x="0" y="1027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-36584" t="-127235" r="-36584" b="-129203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17099269" y="12832316"/>
              <a:ext cx="1584960" cy="1584960"/>
            </a:xfrm>
            <a:custGeom>
              <a:avLst/>
              <a:gdLst/>
              <a:ahLst/>
              <a:cxnLst/>
              <a:rect r="r" b="b" t="t" l="l"/>
              <a:pathLst>
                <a:path h="1584960" w="1584960">
                  <a:moveTo>
                    <a:pt x="0" y="0"/>
                  </a:moveTo>
                  <a:lnTo>
                    <a:pt x="1584959" y="0"/>
                  </a:lnTo>
                  <a:lnTo>
                    <a:pt x="1584959" y="1584959"/>
                  </a:lnTo>
                  <a:lnTo>
                    <a:pt x="0" y="15849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0" t="0" r="0" b="0"/>
              </a:stretch>
            </a:blipFill>
          </p:spPr>
        </p:sp>
        <p:sp>
          <p:nvSpPr>
            <p:cNvPr name="TextBox 19" id="19"/>
            <p:cNvSpPr txBox="true"/>
            <p:nvPr/>
          </p:nvSpPr>
          <p:spPr>
            <a:xfrm rot="0">
              <a:off x="4401471" y="7164546"/>
              <a:ext cx="8915747" cy="11366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5759"/>
                </a:lnSpc>
              </a:pPr>
              <a:r>
                <a:rPr lang="en-US" sz="4800" spc="-48">
                  <a:solidFill>
                    <a:srgbClr val="FFFFFF"/>
                  </a:solidFill>
                  <a:latin typeface="Mont Heavy"/>
                </a:rPr>
                <a:t>Direct </a:t>
              </a:r>
              <a:r>
                <a:rPr lang="en-US" sz="4800" spc="-48">
                  <a:solidFill>
                    <a:srgbClr val="FFFFFF"/>
                  </a:solidFill>
                  <a:latin typeface="Mont Bold"/>
                </a:rPr>
                <a:t>Competitors</a:t>
              </a:r>
            </a:p>
          </p:txBody>
        </p:sp>
        <p:sp>
          <p:nvSpPr>
            <p:cNvPr name="TextBox 20" id="20"/>
            <p:cNvSpPr txBox="true"/>
            <p:nvPr/>
          </p:nvSpPr>
          <p:spPr>
            <a:xfrm rot="0">
              <a:off x="16274435" y="7164546"/>
              <a:ext cx="8928440" cy="11366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5759"/>
                </a:lnSpc>
              </a:pPr>
              <a:r>
                <a:rPr lang="en-US" sz="4800" spc="-48">
                  <a:solidFill>
                    <a:srgbClr val="FFFFFF"/>
                  </a:solidFill>
                  <a:latin typeface="Mont Heavy"/>
                </a:rPr>
                <a:t>Indirect </a:t>
              </a:r>
              <a:r>
                <a:rPr lang="en-US" sz="4800" spc="-48">
                  <a:solidFill>
                    <a:srgbClr val="FFFFFF"/>
                  </a:solidFill>
                  <a:latin typeface="Mont Bold"/>
                </a:rPr>
                <a:t>Competitors</a:t>
              </a:r>
            </a:p>
          </p:txBody>
        </p:sp>
      </p:grpSp>
      <p:sp>
        <p:nvSpPr>
          <p:cNvPr name="TextBox 21" id="21"/>
          <p:cNvSpPr txBox="true"/>
          <p:nvPr/>
        </p:nvSpPr>
        <p:spPr>
          <a:xfrm rot="0">
            <a:off x="1303798" y="356235"/>
            <a:ext cx="16318082" cy="12211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200"/>
              </a:lnSpc>
            </a:pPr>
            <a:r>
              <a:rPr lang="en-US" sz="7200">
                <a:solidFill>
                  <a:srgbClr val="D60202"/>
                </a:solidFill>
                <a:latin typeface="Mont Heavy"/>
              </a:rPr>
              <a:t>Competitive Landscape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50" t="0" r="-625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2263626" y="4426239"/>
            <a:ext cx="4717789" cy="4352864"/>
            <a:chOff x="0" y="0"/>
            <a:chExt cx="1208544" cy="111506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208544" cy="1115062"/>
            </a:xfrm>
            <a:custGeom>
              <a:avLst/>
              <a:gdLst/>
              <a:ahLst/>
              <a:cxnLst/>
              <a:rect r="r" b="b" t="t" l="l"/>
              <a:pathLst>
                <a:path h="1115062" w="1208544">
                  <a:moveTo>
                    <a:pt x="1084084" y="1115062"/>
                  </a:moveTo>
                  <a:lnTo>
                    <a:pt x="124460" y="1115062"/>
                  </a:lnTo>
                  <a:cubicBezTo>
                    <a:pt x="55880" y="1115062"/>
                    <a:pt x="0" y="1059182"/>
                    <a:pt x="0" y="99060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084084" y="0"/>
                  </a:lnTo>
                  <a:cubicBezTo>
                    <a:pt x="1152664" y="0"/>
                    <a:pt x="1208544" y="55880"/>
                    <a:pt x="1208544" y="124460"/>
                  </a:cubicBezTo>
                  <a:lnTo>
                    <a:pt x="1208544" y="990602"/>
                  </a:lnTo>
                  <a:cubicBezTo>
                    <a:pt x="1208544" y="1059182"/>
                    <a:pt x="1152664" y="1115062"/>
                    <a:pt x="1084084" y="1115062"/>
                  </a:cubicBezTo>
                  <a:close/>
                </a:path>
              </a:pathLst>
            </a:custGeom>
            <a:solidFill>
              <a:srgbClr val="2E2D2D">
                <a:alpha val="60000"/>
              </a:srgbClr>
            </a:solid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3954887" y="3962748"/>
            <a:ext cx="1335267" cy="1324996"/>
          </a:xfrm>
          <a:custGeom>
            <a:avLst/>
            <a:gdLst/>
            <a:ahLst/>
            <a:cxnLst/>
            <a:rect r="r" b="b" t="t" l="l"/>
            <a:pathLst>
              <a:path h="1324996" w="1335267">
                <a:moveTo>
                  <a:pt x="0" y="0"/>
                </a:moveTo>
                <a:lnTo>
                  <a:pt x="1335267" y="0"/>
                </a:lnTo>
                <a:lnTo>
                  <a:pt x="1335267" y="1324995"/>
                </a:lnTo>
                <a:lnTo>
                  <a:pt x="0" y="13249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7446" t="-28527" r="-27630" b="-27751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2983154">
            <a:off x="11681455" y="-884789"/>
            <a:ext cx="9169399" cy="5054631"/>
          </a:xfrm>
          <a:custGeom>
            <a:avLst/>
            <a:gdLst/>
            <a:ahLst/>
            <a:cxnLst/>
            <a:rect r="r" b="b" t="t" l="l"/>
            <a:pathLst>
              <a:path h="5054631" w="9169399">
                <a:moveTo>
                  <a:pt x="0" y="0"/>
                </a:moveTo>
                <a:lnTo>
                  <a:pt x="9169399" y="0"/>
                </a:lnTo>
                <a:lnTo>
                  <a:pt x="9169399" y="5054631"/>
                </a:lnTo>
                <a:lnTo>
                  <a:pt x="0" y="50546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5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2149943" y="1355497"/>
            <a:ext cx="13988113" cy="1365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000"/>
              </a:lnSpc>
            </a:pPr>
            <a:r>
              <a:rPr lang="en-US" sz="8000">
                <a:solidFill>
                  <a:srgbClr val="FFFFFF"/>
                </a:solidFill>
                <a:latin typeface="Mont Heavy"/>
              </a:rPr>
              <a:t>Competitive Approach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1306585" y="4426239"/>
            <a:ext cx="4717789" cy="4352864"/>
            <a:chOff x="0" y="0"/>
            <a:chExt cx="1208544" cy="1115062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208544" cy="1115062"/>
            </a:xfrm>
            <a:custGeom>
              <a:avLst/>
              <a:gdLst/>
              <a:ahLst/>
              <a:cxnLst/>
              <a:rect r="r" b="b" t="t" l="l"/>
              <a:pathLst>
                <a:path h="1115062" w="1208544">
                  <a:moveTo>
                    <a:pt x="1084084" y="1115062"/>
                  </a:moveTo>
                  <a:lnTo>
                    <a:pt x="124460" y="1115062"/>
                  </a:lnTo>
                  <a:cubicBezTo>
                    <a:pt x="55880" y="1115062"/>
                    <a:pt x="0" y="1059182"/>
                    <a:pt x="0" y="99060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084084" y="0"/>
                  </a:lnTo>
                  <a:cubicBezTo>
                    <a:pt x="1152664" y="0"/>
                    <a:pt x="1208544" y="55880"/>
                    <a:pt x="1208544" y="124460"/>
                  </a:cubicBezTo>
                  <a:lnTo>
                    <a:pt x="1208544" y="990602"/>
                  </a:lnTo>
                  <a:cubicBezTo>
                    <a:pt x="1208544" y="1059182"/>
                    <a:pt x="1152664" y="1115062"/>
                    <a:pt x="1084084" y="1115062"/>
                  </a:cubicBezTo>
                  <a:close/>
                </a:path>
              </a:pathLst>
            </a:custGeom>
            <a:solidFill>
              <a:srgbClr val="2E2D2D">
                <a:alpha val="60000"/>
              </a:srgbClr>
            </a:solid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2997846" y="3962748"/>
            <a:ext cx="1335267" cy="1324996"/>
          </a:xfrm>
          <a:custGeom>
            <a:avLst/>
            <a:gdLst/>
            <a:ahLst/>
            <a:cxnLst/>
            <a:rect r="r" b="b" t="t" l="l"/>
            <a:pathLst>
              <a:path h="1324996" w="1335267">
                <a:moveTo>
                  <a:pt x="0" y="0"/>
                </a:moveTo>
                <a:lnTo>
                  <a:pt x="1335267" y="0"/>
                </a:lnTo>
                <a:lnTo>
                  <a:pt x="1335267" y="1324995"/>
                </a:lnTo>
                <a:lnTo>
                  <a:pt x="0" y="13249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7446" t="-28527" r="-27630" b="-27751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437199" y="5695672"/>
            <a:ext cx="4456560" cy="790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040"/>
              </a:lnSpc>
            </a:pPr>
            <a:r>
              <a:rPr lang="en-US" sz="4200">
                <a:solidFill>
                  <a:srgbClr val="FFFFFF"/>
                </a:solidFill>
                <a:latin typeface="Mont Heavy"/>
              </a:rPr>
              <a:t>Consulting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407029" y="6626349"/>
            <a:ext cx="4516901" cy="18516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Garet"/>
              </a:rPr>
              <a:t>Deliver impactful insights and recommendations 24/7 by integrating our AI Business Engineers into the daily operations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893955" y="4035206"/>
            <a:ext cx="1543050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720"/>
              </a:lnSpc>
            </a:pPr>
            <a:r>
              <a:rPr lang="en-US" sz="5600">
                <a:solidFill>
                  <a:srgbClr val="000000"/>
                </a:solidFill>
                <a:latin typeface="Mont Heavy"/>
              </a:rPr>
              <a:t>1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6786766" y="3759489"/>
            <a:ext cx="4717789" cy="4352864"/>
            <a:chOff x="0" y="0"/>
            <a:chExt cx="1208544" cy="1115062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208544" cy="1115062"/>
            </a:xfrm>
            <a:custGeom>
              <a:avLst/>
              <a:gdLst/>
              <a:ahLst/>
              <a:cxnLst/>
              <a:rect r="r" b="b" t="t" l="l"/>
              <a:pathLst>
                <a:path h="1115062" w="1208544">
                  <a:moveTo>
                    <a:pt x="1084084" y="1115062"/>
                  </a:moveTo>
                  <a:lnTo>
                    <a:pt x="124460" y="1115062"/>
                  </a:lnTo>
                  <a:cubicBezTo>
                    <a:pt x="55880" y="1115062"/>
                    <a:pt x="0" y="1059182"/>
                    <a:pt x="0" y="99060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084084" y="0"/>
                  </a:lnTo>
                  <a:cubicBezTo>
                    <a:pt x="1152664" y="0"/>
                    <a:pt x="1208544" y="55880"/>
                    <a:pt x="1208544" y="124460"/>
                  </a:cubicBezTo>
                  <a:lnTo>
                    <a:pt x="1208544" y="990602"/>
                  </a:lnTo>
                  <a:cubicBezTo>
                    <a:pt x="1208544" y="1059182"/>
                    <a:pt x="1152664" y="1115062"/>
                    <a:pt x="1084084" y="1115062"/>
                  </a:cubicBezTo>
                  <a:close/>
                </a:path>
              </a:pathLst>
            </a:custGeom>
            <a:solidFill>
              <a:srgbClr val="2E2D2D">
                <a:alpha val="60000"/>
              </a:srgbClr>
            </a:solidFill>
          </p:spPr>
        </p:sp>
      </p:grpSp>
      <p:sp>
        <p:nvSpPr>
          <p:cNvPr name="Freeform 16" id="16"/>
          <p:cNvSpPr/>
          <p:nvPr/>
        </p:nvSpPr>
        <p:spPr>
          <a:xfrm flipH="false" flipV="false" rot="0">
            <a:off x="8478027" y="3291746"/>
            <a:ext cx="1335267" cy="1324996"/>
          </a:xfrm>
          <a:custGeom>
            <a:avLst/>
            <a:gdLst/>
            <a:ahLst/>
            <a:cxnLst/>
            <a:rect r="r" b="b" t="t" l="l"/>
            <a:pathLst>
              <a:path h="1324996" w="1335267">
                <a:moveTo>
                  <a:pt x="0" y="0"/>
                </a:moveTo>
                <a:lnTo>
                  <a:pt x="1335267" y="0"/>
                </a:lnTo>
                <a:lnTo>
                  <a:pt x="1335267" y="1324995"/>
                </a:lnTo>
                <a:lnTo>
                  <a:pt x="0" y="13249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7446" t="-28527" r="-27630" b="-27751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6917380" y="4940081"/>
            <a:ext cx="4456560" cy="790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040"/>
              </a:lnSpc>
            </a:pPr>
            <a:r>
              <a:rPr lang="en-US" sz="4200">
                <a:solidFill>
                  <a:srgbClr val="FFFFFF"/>
                </a:solidFill>
                <a:latin typeface="Mont Heavy"/>
              </a:rPr>
              <a:t>Technology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7084489" y="5800447"/>
            <a:ext cx="4119022" cy="18516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Garet"/>
              </a:rPr>
              <a:t>Leverage access to top 1% human talent equivalents to guide functional roles across the operation with insights and recommendations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8374135" y="3368456"/>
            <a:ext cx="1543050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720"/>
              </a:lnSpc>
            </a:pPr>
            <a:r>
              <a:rPr lang="en-US" sz="5600">
                <a:solidFill>
                  <a:srgbClr val="000000"/>
                </a:solidFill>
                <a:latin typeface="Mont Heavy"/>
              </a:rPr>
              <a:t>2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2394240" y="5695672"/>
            <a:ext cx="4456560" cy="77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920"/>
              </a:lnSpc>
            </a:pPr>
            <a:r>
              <a:rPr lang="en-US" sz="4100">
                <a:solidFill>
                  <a:srgbClr val="FFFFFF"/>
                </a:solidFill>
                <a:latin typeface="Mont Heavy"/>
              </a:rPr>
              <a:t>Implementation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2646804" y="6626349"/>
            <a:ext cx="3951432" cy="18516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Garet"/>
              </a:rPr>
              <a:t>Fostering a deep collaboration relationship between humans and their AI counterparts to drive successful implementations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3850995" y="4035206"/>
            <a:ext cx="1543050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720"/>
              </a:lnSpc>
            </a:pPr>
            <a:r>
              <a:rPr lang="en-US" sz="5600">
                <a:solidFill>
                  <a:srgbClr val="000000"/>
                </a:solidFill>
                <a:latin typeface="Mont Heavy"/>
              </a:rPr>
              <a:t>3</a:t>
            </a:r>
          </a:p>
        </p:txBody>
      </p:sp>
      <p:sp>
        <p:nvSpPr>
          <p:cNvPr name="Freeform 23" id="23"/>
          <p:cNvSpPr/>
          <p:nvPr/>
        </p:nvSpPr>
        <p:spPr>
          <a:xfrm flipH="false" flipV="true" rot="0">
            <a:off x="5651471" y="7395016"/>
            <a:ext cx="1004457" cy="1004457"/>
          </a:xfrm>
          <a:custGeom>
            <a:avLst/>
            <a:gdLst/>
            <a:ahLst/>
            <a:cxnLst/>
            <a:rect r="r" b="b" t="t" l="l"/>
            <a:pathLst>
              <a:path h="1004457" w="1004457">
                <a:moveTo>
                  <a:pt x="0" y="1004457"/>
                </a:moveTo>
                <a:lnTo>
                  <a:pt x="1004457" y="1004457"/>
                </a:lnTo>
                <a:lnTo>
                  <a:pt x="1004457" y="0"/>
                </a:lnTo>
                <a:lnTo>
                  <a:pt x="0" y="0"/>
                </a:lnTo>
                <a:lnTo>
                  <a:pt x="0" y="1004457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-8100000">
            <a:off x="6235619" y="7800800"/>
            <a:ext cx="725777" cy="722148"/>
          </a:xfrm>
          <a:custGeom>
            <a:avLst/>
            <a:gdLst/>
            <a:ahLst/>
            <a:cxnLst/>
            <a:rect r="r" b="b" t="t" l="l"/>
            <a:pathLst>
              <a:path h="722148" w="725777">
                <a:moveTo>
                  <a:pt x="0" y="0"/>
                </a:moveTo>
                <a:lnTo>
                  <a:pt x="725777" y="0"/>
                </a:lnTo>
                <a:lnTo>
                  <a:pt x="725777" y="722148"/>
                </a:lnTo>
                <a:lnTo>
                  <a:pt x="0" y="7221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true" flipV="true" rot="-10800000">
            <a:off x="11243587" y="4236477"/>
            <a:ext cx="1004457" cy="1004457"/>
          </a:xfrm>
          <a:custGeom>
            <a:avLst/>
            <a:gdLst/>
            <a:ahLst/>
            <a:cxnLst/>
            <a:rect r="r" b="b" t="t" l="l"/>
            <a:pathLst>
              <a:path h="1004457" w="1004457">
                <a:moveTo>
                  <a:pt x="1004457" y="1004457"/>
                </a:moveTo>
                <a:lnTo>
                  <a:pt x="0" y="1004457"/>
                </a:lnTo>
                <a:lnTo>
                  <a:pt x="0" y="0"/>
                </a:lnTo>
                <a:lnTo>
                  <a:pt x="1004457" y="0"/>
                </a:lnTo>
                <a:lnTo>
                  <a:pt x="1004457" y="1004457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-8100000">
            <a:off x="11856972" y="4105088"/>
            <a:ext cx="725777" cy="722148"/>
          </a:xfrm>
          <a:custGeom>
            <a:avLst/>
            <a:gdLst/>
            <a:ahLst/>
            <a:cxnLst/>
            <a:rect r="r" b="b" t="t" l="l"/>
            <a:pathLst>
              <a:path h="722148" w="725777">
                <a:moveTo>
                  <a:pt x="0" y="0"/>
                </a:moveTo>
                <a:lnTo>
                  <a:pt x="725777" y="0"/>
                </a:lnTo>
                <a:lnTo>
                  <a:pt x="725777" y="722148"/>
                </a:lnTo>
                <a:lnTo>
                  <a:pt x="0" y="7221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50" t="0" r="-625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0" y="6175783"/>
            <a:ext cx="6176060" cy="4114800"/>
          </a:xfrm>
          <a:custGeom>
            <a:avLst/>
            <a:gdLst/>
            <a:ahLst/>
            <a:cxnLst/>
            <a:rect r="r" b="b" t="t" l="l"/>
            <a:pathLst>
              <a:path h="4114800" w="6176060">
                <a:moveTo>
                  <a:pt x="6176060" y="0"/>
                </a:moveTo>
                <a:lnTo>
                  <a:pt x="0" y="0"/>
                </a:lnTo>
                <a:lnTo>
                  <a:pt x="0" y="4114800"/>
                </a:lnTo>
                <a:lnTo>
                  <a:pt x="6176060" y="4114800"/>
                </a:lnTo>
                <a:lnTo>
                  <a:pt x="617606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419975" y="356235"/>
            <a:ext cx="7448050" cy="12211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7200"/>
              </a:lnSpc>
            </a:pPr>
            <a:r>
              <a:rPr lang="en-US" sz="7200">
                <a:solidFill>
                  <a:srgbClr val="D60202"/>
                </a:solidFill>
                <a:latin typeface="Mont Heavy"/>
              </a:rPr>
              <a:t>Business Model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435087" y="2423416"/>
            <a:ext cx="8305860" cy="2578002"/>
            <a:chOff x="0" y="0"/>
            <a:chExt cx="11074480" cy="3437336"/>
          </a:xfrm>
        </p:grpSpPr>
        <p:grpSp>
          <p:nvGrpSpPr>
            <p:cNvPr name="Group 6" id="6"/>
            <p:cNvGrpSpPr/>
            <p:nvPr/>
          </p:nvGrpSpPr>
          <p:grpSpPr>
            <a:xfrm rot="0">
              <a:off x="0" y="0"/>
              <a:ext cx="11074480" cy="3437336"/>
              <a:chOff x="0" y="0"/>
              <a:chExt cx="2127691" cy="660400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2127691" cy="660400"/>
              </a:xfrm>
              <a:custGeom>
                <a:avLst/>
                <a:gdLst/>
                <a:ahLst/>
                <a:cxnLst/>
                <a:rect r="r" b="b" t="t" l="l"/>
                <a:pathLst>
                  <a:path h="660400" w="2127691">
                    <a:moveTo>
                      <a:pt x="2003231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03231" y="0"/>
                    </a:lnTo>
                    <a:cubicBezTo>
                      <a:pt x="2071811" y="0"/>
                      <a:pt x="2127691" y="55880"/>
                      <a:pt x="2127691" y="124460"/>
                    </a:cubicBezTo>
                    <a:lnTo>
                      <a:pt x="2127691" y="535940"/>
                    </a:lnTo>
                    <a:cubicBezTo>
                      <a:pt x="2127691" y="604520"/>
                      <a:pt x="2071811" y="660400"/>
                      <a:pt x="2003231" y="660400"/>
                    </a:cubicBezTo>
                    <a:close/>
                  </a:path>
                </a:pathLst>
              </a:custGeom>
              <a:solidFill>
                <a:srgbClr val="2E2D2D">
                  <a:alpha val="60000"/>
                </a:srgbClr>
              </a:solidFill>
            </p:spPr>
          </p:sp>
        </p:grpSp>
        <p:sp>
          <p:nvSpPr>
            <p:cNvPr name="Freeform 8" id="8"/>
            <p:cNvSpPr/>
            <p:nvPr/>
          </p:nvSpPr>
          <p:spPr>
            <a:xfrm flipH="false" flipV="false" rot="0">
              <a:off x="603151" y="741443"/>
              <a:ext cx="1737017" cy="1954449"/>
            </a:xfrm>
            <a:custGeom>
              <a:avLst/>
              <a:gdLst/>
              <a:ahLst/>
              <a:cxnLst/>
              <a:rect r="r" b="b" t="t" l="l"/>
              <a:pathLst>
                <a:path h="1954449" w="1737017">
                  <a:moveTo>
                    <a:pt x="0" y="0"/>
                  </a:moveTo>
                  <a:lnTo>
                    <a:pt x="1737017" y="0"/>
                  </a:lnTo>
                  <a:lnTo>
                    <a:pt x="1737017" y="1954449"/>
                  </a:lnTo>
                  <a:lnTo>
                    <a:pt x="0" y="19544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TextBox 9" id="9"/>
            <p:cNvSpPr txBox="true"/>
            <p:nvPr/>
          </p:nvSpPr>
          <p:spPr>
            <a:xfrm rot="0">
              <a:off x="3110472" y="390953"/>
              <a:ext cx="6602579" cy="62145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3982"/>
                </a:lnSpc>
              </a:pPr>
              <a:r>
                <a:rPr lang="en-US" sz="2844">
                  <a:solidFill>
                    <a:srgbClr val="FFFFFF"/>
                  </a:solidFill>
                  <a:latin typeface="Garet Bold"/>
                </a:rPr>
                <a:t>Custom Implementations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2810311" y="1307932"/>
              <a:ext cx="7681763" cy="146240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2940"/>
                </a:lnSpc>
              </a:pPr>
              <a:r>
                <a:rPr lang="en-US" sz="2100">
                  <a:solidFill>
                    <a:srgbClr val="FFFFFF"/>
                  </a:solidFill>
                  <a:latin typeface="Garet"/>
                </a:rPr>
                <a:t>Many companies will require custom implementations of A.B.E. based on data and privacy requirements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9549246" y="2601481"/>
            <a:ext cx="8301474" cy="2221872"/>
            <a:chOff x="0" y="0"/>
            <a:chExt cx="11068632" cy="2962496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0" y="0"/>
              <a:ext cx="11068632" cy="2962496"/>
              <a:chOff x="0" y="0"/>
              <a:chExt cx="2467421" cy="660400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2467421" cy="660400"/>
              </a:xfrm>
              <a:custGeom>
                <a:avLst/>
                <a:gdLst/>
                <a:ahLst/>
                <a:cxnLst/>
                <a:rect r="r" b="b" t="t" l="l"/>
                <a:pathLst>
                  <a:path h="660400" w="2467421">
                    <a:moveTo>
                      <a:pt x="2342961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342961" y="0"/>
                    </a:lnTo>
                    <a:cubicBezTo>
                      <a:pt x="2411541" y="0"/>
                      <a:pt x="2467421" y="55880"/>
                      <a:pt x="2467421" y="124460"/>
                    </a:cubicBezTo>
                    <a:lnTo>
                      <a:pt x="2467421" y="535940"/>
                    </a:lnTo>
                    <a:cubicBezTo>
                      <a:pt x="2467421" y="604520"/>
                      <a:pt x="2411541" y="660400"/>
                      <a:pt x="2342961" y="660400"/>
                    </a:cubicBezTo>
                    <a:close/>
                  </a:path>
                </a:pathLst>
              </a:custGeom>
              <a:solidFill>
                <a:srgbClr val="2E2D2D">
                  <a:alpha val="60000"/>
                </a:srgbClr>
              </a:solidFill>
            </p:spPr>
          </p:sp>
        </p:grpSp>
        <p:sp>
          <p:nvSpPr>
            <p:cNvPr name="TextBox 14" id="14"/>
            <p:cNvSpPr txBox="true"/>
            <p:nvPr/>
          </p:nvSpPr>
          <p:spPr>
            <a:xfrm rot="0">
              <a:off x="2783037" y="940259"/>
              <a:ext cx="7681763" cy="195770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2940"/>
                </a:lnSpc>
              </a:pPr>
              <a:r>
                <a:rPr lang="en-US" sz="2100">
                  <a:solidFill>
                    <a:srgbClr val="FFFFFF"/>
                  </a:solidFill>
                  <a:latin typeface="Garet"/>
                </a:rPr>
                <a:t>Companies that lack the budget or technical expertise in-house for a custom implementation can opt to access A.B.E. via our cloud platform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3562060" y="103593"/>
              <a:ext cx="6123716" cy="62145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3982"/>
                </a:lnSpc>
              </a:pPr>
              <a:r>
                <a:rPr lang="en-US" sz="2844">
                  <a:solidFill>
                    <a:srgbClr val="FFFFFF"/>
                  </a:solidFill>
                  <a:latin typeface="Garet Bold"/>
                </a:rPr>
                <a:t>Subscription Services</a:t>
              </a:r>
            </a:p>
          </p:txBody>
        </p:sp>
        <p:sp>
          <p:nvSpPr>
            <p:cNvPr name="Freeform 16" id="16"/>
            <p:cNvSpPr/>
            <p:nvPr/>
          </p:nvSpPr>
          <p:spPr>
            <a:xfrm flipH="false" flipV="false" rot="0">
              <a:off x="601124" y="504023"/>
              <a:ext cx="1737017" cy="1954449"/>
            </a:xfrm>
            <a:custGeom>
              <a:avLst/>
              <a:gdLst/>
              <a:ahLst/>
              <a:cxnLst/>
              <a:rect r="r" b="b" t="t" l="l"/>
              <a:pathLst>
                <a:path h="1954449" w="1737017">
                  <a:moveTo>
                    <a:pt x="0" y="0"/>
                  </a:moveTo>
                  <a:lnTo>
                    <a:pt x="1737017" y="0"/>
                  </a:lnTo>
                  <a:lnTo>
                    <a:pt x="1737017" y="1954450"/>
                  </a:lnTo>
                  <a:lnTo>
                    <a:pt x="0" y="19544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4588017" y="6175783"/>
            <a:ext cx="9111966" cy="1838501"/>
            <a:chOff x="0" y="0"/>
            <a:chExt cx="12149289" cy="2451335"/>
          </a:xfrm>
        </p:grpSpPr>
        <p:grpSp>
          <p:nvGrpSpPr>
            <p:cNvPr name="Group 18" id="18"/>
            <p:cNvGrpSpPr/>
            <p:nvPr/>
          </p:nvGrpSpPr>
          <p:grpSpPr>
            <a:xfrm rot="0">
              <a:off x="0" y="0"/>
              <a:ext cx="12149289" cy="2451335"/>
              <a:chOff x="0" y="0"/>
              <a:chExt cx="3273070" cy="660400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3273070" cy="660400"/>
              </a:xfrm>
              <a:custGeom>
                <a:avLst/>
                <a:gdLst/>
                <a:ahLst/>
                <a:cxnLst/>
                <a:rect r="r" b="b" t="t" l="l"/>
                <a:pathLst>
                  <a:path h="660400" w="3273070">
                    <a:moveTo>
                      <a:pt x="3148610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148610" y="0"/>
                    </a:lnTo>
                    <a:cubicBezTo>
                      <a:pt x="3217190" y="0"/>
                      <a:pt x="3273070" y="55880"/>
                      <a:pt x="3273070" y="124460"/>
                    </a:cubicBezTo>
                    <a:lnTo>
                      <a:pt x="3273070" y="535940"/>
                    </a:lnTo>
                    <a:cubicBezTo>
                      <a:pt x="3273070" y="604520"/>
                      <a:pt x="3217190" y="660400"/>
                      <a:pt x="3148610" y="660400"/>
                    </a:cubicBezTo>
                    <a:close/>
                  </a:path>
                </a:pathLst>
              </a:custGeom>
              <a:solidFill>
                <a:srgbClr val="2E2D2D">
                  <a:alpha val="60000"/>
                </a:srgbClr>
              </a:solidFill>
            </p:spPr>
          </p:sp>
        </p:grpSp>
        <p:sp>
          <p:nvSpPr>
            <p:cNvPr name="TextBox 20" id="20"/>
            <p:cNvSpPr txBox="true"/>
            <p:nvPr/>
          </p:nvSpPr>
          <p:spPr>
            <a:xfrm rot="0">
              <a:off x="2810311" y="783379"/>
              <a:ext cx="8995167" cy="146240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2940"/>
                </a:lnSpc>
              </a:pPr>
              <a:r>
                <a:rPr lang="en-US" sz="2100">
                  <a:solidFill>
                    <a:srgbClr val="FFFFFF"/>
                  </a:solidFill>
                  <a:latin typeface="Garet"/>
                </a:rPr>
                <a:t>Companies can engage to understand their roadmap to integrating automation into artificial intelligence and business systems</a:t>
              </a:r>
            </a:p>
          </p:txBody>
        </p:sp>
        <p:sp>
          <p:nvSpPr>
            <p:cNvPr name="TextBox 21" id="21"/>
            <p:cNvSpPr txBox="true"/>
            <p:nvPr/>
          </p:nvSpPr>
          <p:spPr>
            <a:xfrm rot="0">
              <a:off x="3589334" y="-57150"/>
              <a:ext cx="6123716" cy="62145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3982"/>
                </a:lnSpc>
              </a:pPr>
              <a:r>
                <a:rPr lang="en-US" sz="2844">
                  <a:solidFill>
                    <a:srgbClr val="FFFFFF"/>
                  </a:solidFill>
                  <a:latin typeface="Garet Bold"/>
                </a:rPr>
                <a:t>Consulting</a:t>
              </a:r>
            </a:p>
          </p:txBody>
        </p:sp>
        <p:sp>
          <p:nvSpPr>
            <p:cNvPr name="Freeform 22" id="22"/>
            <p:cNvSpPr/>
            <p:nvPr/>
          </p:nvSpPr>
          <p:spPr>
            <a:xfrm flipH="false" flipV="false" rot="0">
              <a:off x="603151" y="401089"/>
              <a:ext cx="1737017" cy="1954449"/>
            </a:xfrm>
            <a:custGeom>
              <a:avLst/>
              <a:gdLst/>
              <a:ahLst/>
              <a:cxnLst/>
              <a:rect r="r" b="b" t="t" l="l"/>
              <a:pathLst>
                <a:path h="1954449" w="1737017">
                  <a:moveTo>
                    <a:pt x="0" y="0"/>
                  </a:moveTo>
                  <a:lnTo>
                    <a:pt x="1737017" y="0"/>
                  </a:lnTo>
                  <a:lnTo>
                    <a:pt x="1737017" y="1954450"/>
                  </a:lnTo>
                  <a:lnTo>
                    <a:pt x="0" y="19544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50" t="0" r="-625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582126" y="-9605549"/>
            <a:ext cx="26579002" cy="19292474"/>
            <a:chOff x="0" y="0"/>
            <a:chExt cx="35438669" cy="25723299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3650231" y="13218032"/>
              <a:ext cx="15531201" cy="176953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8000"/>
                </a:lnSpc>
              </a:pPr>
              <a:r>
                <a:rPr lang="en-US" sz="8000">
                  <a:solidFill>
                    <a:srgbClr val="FFFFFF"/>
                  </a:solidFill>
                  <a:latin typeface="Mont Heavy"/>
                </a:rPr>
                <a:t>Roadmap</a:t>
              </a:r>
            </a:p>
          </p:txBody>
        </p:sp>
        <p:sp>
          <p:nvSpPr>
            <p:cNvPr name="Freeform 5" id="5"/>
            <p:cNvSpPr/>
            <p:nvPr/>
          </p:nvSpPr>
          <p:spPr>
            <a:xfrm flipH="false" flipV="false" rot="-3199660">
              <a:off x="15832853" y="3302840"/>
              <a:ext cx="16392751" cy="16243726"/>
            </a:xfrm>
            <a:custGeom>
              <a:avLst/>
              <a:gdLst/>
              <a:ahLst/>
              <a:cxnLst/>
              <a:rect r="r" b="b" t="t" l="l"/>
              <a:pathLst>
                <a:path h="16243726" w="16392751">
                  <a:moveTo>
                    <a:pt x="0" y="0"/>
                  </a:moveTo>
                  <a:lnTo>
                    <a:pt x="16392751" y="0"/>
                  </a:lnTo>
                  <a:lnTo>
                    <a:pt x="16392751" y="16243726"/>
                  </a:lnTo>
                  <a:lnTo>
                    <a:pt x="0" y="162437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58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AutoShape 6" id="6"/>
            <p:cNvSpPr/>
            <p:nvPr/>
          </p:nvSpPr>
          <p:spPr>
            <a:xfrm>
              <a:off x="3377860" y="18811415"/>
              <a:ext cx="15860537" cy="50800"/>
            </a:xfrm>
            <a:prstGeom prst="line">
              <a:avLst/>
            </a:prstGeom>
            <a:ln cap="rnd" w="127000">
              <a:solidFill>
                <a:srgbClr val="FFFFFF"/>
              </a:solidFill>
              <a:prstDash val="sysDot"/>
              <a:headEnd type="none" len="sm" w="sm"/>
              <a:tailEnd type="none" len="sm" w="sm"/>
            </a:ln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2385892" y="17710949"/>
              <a:ext cx="1737017" cy="1954449"/>
            </a:xfrm>
            <a:custGeom>
              <a:avLst/>
              <a:gdLst/>
              <a:ahLst/>
              <a:cxnLst/>
              <a:rect r="r" b="b" t="t" l="l"/>
              <a:pathLst>
                <a:path h="1954449" w="1737017">
                  <a:moveTo>
                    <a:pt x="0" y="0"/>
                  </a:moveTo>
                  <a:lnTo>
                    <a:pt x="1737017" y="0"/>
                  </a:lnTo>
                  <a:lnTo>
                    <a:pt x="1737017" y="1954450"/>
                  </a:lnTo>
                  <a:lnTo>
                    <a:pt x="0" y="19544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7755044" y="17710949"/>
              <a:ext cx="1737017" cy="1954449"/>
            </a:xfrm>
            <a:custGeom>
              <a:avLst/>
              <a:gdLst/>
              <a:ahLst/>
              <a:cxnLst/>
              <a:rect r="r" b="b" t="t" l="l"/>
              <a:pathLst>
                <a:path h="1954449" w="1737017">
                  <a:moveTo>
                    <a:pt x="0" y="0"/>
                  </a:moveTo>
                  <a:lnTo>
                    <a:pt x="1737017" y="0"/>
                  </a:lnTo>
                  <a:lnTo>
                    <a:pt x="1737017" y="1954450"/>
                  </a:lnTo>
                  <a:lnTo>
                    <a:pt x="0" y="19544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13124196" y="17710949"/>
              <a:ext cx="1737017" cy="1954449"/>
            </a:xfrm>
            <a:custGeom>
              <a:avLst/>
              <a:gdLst/>
              <a:ahLst/>
              <a:cxnLst/>
              <a:rect r="r" b="b" t="t" l="l"/>
              <a:pathLst>
                <a:path h="1954449" w="1737017">
                  <a:moveTo>
                    <a:pt x="0" y="0"/>
                  </a:moveTo>
                  <a:lnTo>
                    <a:pt x="1737017" y="0"/>
                  </a:lnTo>
                  <a:lnTo>
                    <a:pt x="1737017" y="1954450"/>
                  </a:lnTo>
                  <a:lnTo>
                    <a:pt x="0" y="19544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8493348" y="17710949"/>
              <a:ext cx="1737017" cy="1954449"/>
            </a:xfrm>
            <a:custGeom>
              <a:avLst/>
              <a:gdLst/>
              <a:ahLst/>
              <a:cxnLst/>
              <a:rect r="r" b="b" t="t" l="l"/>
              <a:pathLst>
                <a:path h="1954449" w="1737017">
                  <a:moveTo>
                    <a:pt x="0" y="0"/>
                  </a:moveTo>
                  <a:lnTo>
                    <a:pt x="1737017" y="0"/>
                  </a:lnTo>
                  <a:lnTo>
                    <a:pt x="1737017" y="1954450"/>
                  </a:lnTo>
                  <a:lnTo>
                    <a:pt x="0" y="19544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TextBox 11" id="11"/>
            <p:cNvSpPr txBox="true"/>
            <p:nvPr/>
          </p:nvSpPr>
          <p:spPr>
            <a:xfrm rot="0">
              <a:off x="1576778" y="16568645"/>
              <a:ext cx="3355246" cy="4286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520"/>
                </a:lnSpc>
              </a:pPr>
              <a:r>
                <a:rPr lang="en-US" sz="2100" spc="420">
                  <a:solidFill>
                    <a:srgbClr val="FFFFFF"/>
                  </a:solidFill>
                  <a:latin typeface="Garet"/>
                </a:rPr>
                <a:t>Q2 2024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1276663" y="15280611"/>
              <a:ext cx="3955476" cy="124040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6816"/>
                </a:lnSpc>
              </a:pPr>
              <a:r>
                <a:rPr lang="en-US" sz="4800">
                  <a:solidFill>
                    <a:srgbClr val="FFFFFF"/>
                  </a:solidFill>
                  <a:latin typeface="Mont Bold"/>
                </a:rPr>
                <a:t>Traction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6945930" y="16568645"/>
              <a:ext cx="3355246" cy="4286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520"/>
                </a:lnSpc>
              </a:pPr>
              <a:r>
                <a:rPr lang="en-US" sz="2100" spc="420">
                  <a:solidFill>
                    <a:srgbClr val="FFFFFF"/>
                  </a:solidFill>
                  <a:latin typeface="Garet"/>
                </a:rPr>
                <a:t>Q4 2024</a:t>
              </a: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6645815" y="15280611"/>
              <a:ext cx="3955476" cy="124040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6816"/>
                </a:lnSpc>
              </a:pPr>
              <a:r>
                <a:rPr lang="en-US" sz="4800">
                  <a:solidFill>
                    <a:srgbClr val="FFFFFF"/>
                  </a:solidFill>
                  <a:latin typeface="Mont Bold"/>
                </a:rPr>
                <a:t>MVP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12315082" y="16568645"/>
              <a:ext cx="3355246" cy="4286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520"/>
                </a:lnSpc>
              </a:pPr>
              <a:r>
                <a:rPr lang="en-US" sz="2100" spc="420">
                  <a:solidFill>
                    <a:srgbClr val="FFFFFF"/>
                  </a:solidFill>
                  <a:latin typeface="Garet"/>
                </a:rPr>
                <a:t>Q2 2025</a:t>
              </a: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12014967" y="15280611"/>
              <a:ext cx="3955476" cy="124040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6816"/>
                </a:lnSpc>
              </a:pPr>
              <a:r>
                <a:rPr lang="en-US" sz="4800">
                  <a:solidFill>
                    <a:srgbClr val="FFFFFF"/>
                  </a:solidFill>
                  <a:latin typeface="Mont Bold"/>
                </a:rPr>
                <a:t>Launch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17684234" y="16568645"/>
              <a:ext cx="3355246" cy="4286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520"/>
                </a:lnSpc>
              </a:pPr>
              <a:r>
                <a:rPr lang="en-US" sz="2100" spc="420">
                  <a:solidFill>
                    <a:srgbClr val="FFFFFF"/>
                  </a:solidFill>
                  <a:latin typeface="Garet"/>
                </a:rPr>
                <a:t>Q4 2025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17168713" y="15337761"/>
              <a:ext cx="4386288" cy="124040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6816"/>
                </a:lnSpc>
              </a:pPr>
              <a:r>
                <a:rPr lang="en-US" sz="4800">
                  <a:solidFill>
                    <a:srgbClr val="FFFFFF"/>
                  </a:solidFill>
                  <a:latin typeface="Mont Bold"/>
                </a:rPr>
                <a:t>Expansion</a:t>
              </a:r>
            </a:p>
          </p:txBody>
        </p:sp>
        <p:sp>
          <p:nvSpPr>
            <p:cNvPr name="TextBox 19" id="19"/>
            <p:cNvSpPr txBox="true"/>
            <p:nvPr/>
          </p:nvSpPr>
          <p:spPr>
            <a:xfrm rot="0">
              <a:off x="4716683" y="19937390"/>
              <a:ext cx="13398299" cy="176953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8000"/>
                </a:lnSpc>
              </a:pPr>
              <a:r>
                <a:rPr lang="en-US" sz="8000">
                  <a:solidFill>
                    <a:srgbClr val="D60202"/>
                  </a:solidFill>
                  <a:latin typeface="Mont Heavy"/>
                </a:rPr>
                <a:t>Industry Focus</a:t>
              </a:r>
            </a:p>
          </p:txBody>
        </p:sp>
        <p:sp>
          <p:nvSpPr>
            <p:cNvPr name="Freeform 20" id="20"/>
            <p:cNvSpPr/>
            <p:nvPr/>
          </p:nvSpPr>
          <p:spPr>
            <a:xfrm flipH="false" flipV="false" rot="0">
              <a:off x="0" y="22131315"/>
              <a:ext cx="5321868" cy="2607715"/>
            </a:xfrm>
            <a:custGeom>
              <a:avLst/>
              <a:gdLst/>
              <a:ahLst/>
              <a:cxnLst/>
              <a:rect r="r" b="b" t="t" l="l"/>
              <a:pathLst>
                <a:path h="2607715" w="5321868">
                  <a:moveTo>
                    <a:pt x="0" y="0"/>
                  </a:moveTo>
                  <a:lnTo>
                    <a:pt x="5321868" y="0"/>
                  </a:lnTo>
                  <a:lnTo>
                    <a:pt x="5321868" y="2607716"/>
                  </a:lnTo>
                  <a:lnTo>
                    <a:pt x="0" y="26077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10948262" y="22131315"/>
              <a:ext cx="2664332" cy="2607715"/>
            </a:xfrm>
            <a:custGeom>
              <a:avLst/>
              <a:gdLst/>
              <a:ahLst/>
              <a:cxnLst/>
              <a:rect r="r" b="b" t="t" l="l"/>
              <a:pathLst>
                <a:path h="2607715" w="2664332">
                  <a:moveTo>
                    <a:pt x="0" y="0"/>
                  </a:moveTo>
                  <a:lnTo>
                    <a:pt x="2664332" y="0"/>
                  </a:lnTo>
                  <a:lnTo>
                    <a:pt x="2664332" y="2607716"/>
                  </a:lnTo>
                  <a:lnTo>
                    <a:pt x="0" y="26077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6749622" y="22190064"/>
              <a:ext cx="2656233" cy="2490218"/>
            </a:xfrm>
            <a:custGeom>
              <a:avLst/>
              <a:gdLst/>
              <a:ahLst/>
              <a:cxnLst/>
              <a:rect r="r" b="b" t="t" l="l"/>
              <a:pathLst>
                <a:path h="2490218" w="2656233">
                  <a:moveTo>
                    <a:pt x="0" y="0"/>
                  </a:moveTo>
                  <a:lnTo>
                    <a:pt x="2656233" y="0"/>
                  </a:lnTo>
                  <a:lnTo>
                    <a:pt x="2656233" y="2490218"/>
                  </a:lnTo>
                  <a:lnTo>
                    <a:pt x="0" y="24902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15150945" y="22152339"/>
              <a:ext cx="2882108" cy="2586692"/>
            </a:xfrm>
            <a:custGeom>
              <a:avLst/>
              <a:gdLst/>
              <a:ahLst/>
              <a:cxnLst/>
              <a:rect r="r" b="b" t="t" l="l"/>
              <a:pathLst>
                <a:path h="2586692" w="2882108">
                  <a:moveTo>
                    <a:pt x="0" y="0"/>
                  </a:moveTo>
                  <a:lnTo>
                    <a:pt x="2882108" y="0"/>
                  </a:lnTo>
                  <a:lnTo>
                    <a:pt x="2882108" y="2586692"/>
                  </a:lnTo>
                  <a:lnTo>
                    <a:pt x="0" y="2586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4" id="24"/>
            <p:cNvSpPr txBox="true"/>
            <p:nvPr/>
          </p:nvSpPr>
          <p:spPr>
            <a:xfrm rot="0">
              <a:off x="633049" y="24927113"/>
              <a:ext cx="3916693" cy="79618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030"/>
                </a:lnSpc>
              </a:pPr>
              <a:r>
                <a:rPr lang="en-US" sz="3592">
                  <a:solidFill>
                    <a:srgbClr val="FFFFFF"/>
                  </a:solidFill>
                  <a:latin typeface="Canva Sans Bold"/>
                </a:rPr>
                <a:t>Construction</a:t>
              </a:r>
            </a:p>
          </p:txBody>
        </p:sp>
        <p:sp>
          <p:nvSpPr>
            <p:cNvPr name="TextBox 25" id="25"/>
            <p:cNvSpPr txBox="true"/>
            <p:nvPr/>
          </p:nvSpPr>
          <p:spPr>
            <a:xfrm rot="0">
              <a:off x="5572086" y="24927113"/>
              <a:ext cx="4380132" cy="79618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030"/>
                </a:lnSpc>
              </a:pPr>
              <a:r>
                <a:rPr lang="en-US" sz="3592">
                  <a:solidFill>
                    <a:srgbClr val="FFFFFF"/>
                  </a:solidFill>
                  <a:latin typeface="Canva Sans Bold"/>
                </a:rPr>
                <a:t>Manufacturing</a:t>
              </a:r>
            </a:p>
          </p:txBody>
        </p:sp>
        <p:sp>
          <p:nvSpPr>
            <p:cNvPr name="TextBox 26" id="26"/>
            <p:cNvSpPr txBox="true"/>
            <p:nvPr/>
          </p:nvSpPr>
          <p:spPr>
            <a:xfrm rot="0">
              <a:off x="11011546" y="24927113"/>
              <a:ext cx="2345606" cy="79618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030"/>
                </a:lnSpc>
              </a:pPr>
              <a:r>
                <a:rPr lang="en-US" sz="3592">
                  <a:solidFill>
                    <a:srgbClr val="FFFFFF"/>
                  </a:solidFill>
                  <a:latin typeface="Canva Sans Bold"/>
                </a:rPr>
                <a:t>Utilities</a:t>
              </a:r>
            </a:p>
          </p:txBody>
        </p:sp>
        <p:sp>
          <p:nvSpPr>
            <p:cNvPr name="TextBox 27" id="27"/>
            <p:cNvSpPr txBox="true"/>
            <p:nvPr/>
          </p:nvSpPr>
          <p:spPr>
            <a:xfrm rot="0">
              <a:off x="15280603" y="24927113"/>
              <a:ext cx="2622792" cy="79618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030"/>
                </a:lnSpc>
              </a:pPr>
              <a:r>
                <a:rPr lang="en-US" sz="3592">
                  <a:solidFill>
                    <a:srgbClr val="FFFFFF"/>
                  </a:solidFill>
                  <a:latin typeface="Canva Sans Bold"/>
                </a:rPr>
                <a:t>Logistics</a:t>
              </a:r>
            </a:p>
          </p:txBody>
        </p:sp>
        <p:sp>
          <p:nvSpPr>
            <p:cNvPr name="Freeform 28" id="28"/>
            <p:cNvSpPr/>
            <p:nvPr/>
          </p:nvSpPr>
          <p:spPr>
            <a:xfrm flipH="false" flipV="false" rot="0">
              <a:off x="19279928" y="22131315"/>
              <a:ext cx="3551736" cy="2694880"/>
            </a:xfrm>
            <a:custGeom>
              <a:avLst/>
              <a:gdLst/>
              <a:ahLst/>
              <a:cxnLst/>
              <a:rect r="r" b="b" t="t" l="l"/>
              <a:pathLst>
                <a:path h="2694880" w="3551736">
                  <a:moveTo>
                    <a:pt x="0" y="0"/>
                  </a:moveTo>
                  <a:lnTo>
                    <a:pt x="3551736" y="0"/>
                  </a:lnTo>
                  <a:lnTo>
                    <a:pt x="3551736" y="2694880"/>
                  </a:lnTo>
                  <a:lnTo>
                    <a:pt x="0" y="26948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9" id="29"/>
            <p:cNvSpPr txBox="true"/>
            <p:nvPr/>
          </p:nvSpPr>
          <p:spPr>
            <a:xfrm rot="0">
              <a:off x="19531307" y="24927113"/>
              <a:ext cx="2852490" cy="79618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030"/>
                </a:lnSpc>
              </a:pPr>
              <a:r>
                <a:rPr lang="en-US" sz="3592">
                  <a:solidFill>
                    <a:srgbClr val="FFFFFF"/>
                  </a:solidFill>
                  <a:latin typeface="Canva Sans Bold"/>
                </a:rPr>
                <a:t>Oil &amp; Gas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50" t="0" r="-625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319799" y="269875"/>
            <a:ext cx="11648401" cy="1365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000"/>
              </a:lnSpc>
            </a:pPr>
            <a:r>
              <a:rPr lang="en-US" sz="8000">
                <a:solidFill>
                  <a:srgbClr val="FFFFFF"/>
                </a:solidFill>
                <a:latin typeface="Mont Heavy"/>
              </a:rPr>
              <a:t>Expansion </a:t>
            </a:r>
            <a:r>
              <a:rPr lang="en-US" sz="8000">
                <a:solidFill>
                  <a:srgbClr val="FFFFFF"/>
                </a:solidFill>
                <a:latin typeface="Mont Heavy"/>
              </a:rPr>
              <a:t>Roadmap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-3199660">
            <a:off x="12678259" y="-7030773"/>
            <a:ext cx="12294563" cy="12182794"/>
          </a:xfrm>
          <a:custGeom>
            <a:avLst/>
            <a:gdLst/>
            <a:ahLst/>
            <a:cxnLst/>
            <a:rect r="r" b="b" t="t" l="l"/>
            <a:pathLst>
              <a:path h="12182794" w="12294563">
                <a:moveTo>
                  <a:pt x="0" y="0"/>
                </a:moveTo>
                <a:lnTo>
                  <a:pt x="12294564" y="0"/>
                </a:lnTo>
                <a:lnTo>
                  <a:pt x="12294564" y="12182795"/>
                </a:lnTo>
                <a:lnTo>
                  <a:pt x="0" y="121827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028700" y="2235161"/>
            <a:ext cx="15691473" cy="5816679"/>
            <a:chOff x="0" y="0"/>
            <a:chExt cx="20921964" cy="7755572"/>
          </a:xfrm>
        </p:grpSpPr>
        <p:sp>
          <p:nvSpPr>
            <p:cNvPr name="AutoShape 6" id="6"/>
            <p:cNvSpPr/>
            <p:nvPr/>
          </p:nvSpPr>
          <p:spPr>
            <a:xfrm>
              <a:off x="2588438" y="6869100"/>
              <a:ext cx="16463924" cy="52733"/>
            </a:xfrm>
            <a:prstGeom prst="line">
              <a:avLst/>
            </a:prstGeom>
            <a:ln cap="rnd" w="131832">
              <a:solidFill>
                <a:srgbClr val="FFFFFF"/>
              </a:solidFill>
              <a:prstDash val="sysDot"/>
              <a:headEnd type="none" len="sm" w="sm"/>
              <a:tailEnd type="none" len="sm" w="sm"/>
            </a:ln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558732" y="5726769"/>
              <a:ext cx="1803099" cy="2028803"/>
            </a:xfrm>
            <a:custGeom>
              <a:avLst/>
              <a:gdLst/>
              <a:ahLst/>
              <a:cxnLst/>
              <a:rect r="r" b="b" t="t" l="l"/>
              <a:pathLst>
                <a:path h="2028803" w="1803099">
                  <a:moveTo>
                    <a:pt x="0" y="0"/>
                  </a:moveTo>
                  <a:lnTo>
                    <a:pt x="1803099" y="0"/>
                  </a:lnTo>
                  <a:lnTo>
                    <a:pt x="1803099" y="2028803"/>
                  </a:lnTo>
                  <a:lnTo>
                    <a:pt x="0" y="20288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7132144" y="5726769"/>
              <a:ext cx="1803099" cy="2028803"/>
            </a:xfrm>
            <a:custGeom>
              <a:avLst/>
              <a:gdLst/>
              <a:ahLst/>
              <a:cxnLst/>
              <a:rect r="r" b="b" t="t" l="l"/>
              <a:pathLst>
                <a:path h="2028803" w="1803099">
                  <a:moveTo>
                    <a:pt x="0" y="0"/>
                  </a:moveTo>
                  <a:lnTo>
                    <a:pt x="1803099" y="0"/>
                  </a:lnTo>
                  <a:lnTo>
                    <a:pt x="1803099" y="2028803"/>
                  </a:lnTo>
                  <a:lnTo>
                    <a:pt x="0" y="20288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12705557" y="5726769"/>
              <a:ext cx="1803099" cy="2028803"/>
            </a:xfrm>
            <a:custGeom>
              <a:avLst/>
              <a:gdLst/>
              <a:ahLst/>
              <a:cxnLst/>
              <a:rect r="r" b="b" t="t" l="l"/>
              <a:pathLst>
                <a:path h="2028803" w="1803099">
                  <a:moveTo>
                    <a:pt x="0" y="0"/>
                  </a:moveTo>
                  <a:lnTo>
                    <a:pt x="1803099" y="0"/>
                  </a:lnTo>
                  <a:lnTo>
                    <a:pt x="1803099" y="2028803"/>
                  </a:lnTo>
                  <a:lnTo>
                    <a:pt x="0" y="20288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8278969" y="5726769"/>
              <a:ext cx="1803099" cy="2028803"/>
            </a:xfrm>
            <a:custGeom>
              <a:avLst/>
              <a:gdLst/>
              <a:ahLst/>
              <a:cxnLst/>
              <a:rect r="r" b="b" t="t" l="l"/>
              <a:pathLst>
                <a:path h="2028803" w="1803099">
                  <a:moveTo>
                    <a:pt x="0" y="0"/>
                  </a:moveTo>
                  <a:lnTo>
                    <a:pt x="1803099" y="0"/>
                  </a:lnTo>
                  <a:lnTo>
                    <a:pt x="1803099" y="2028803"/>
                  </a:lnTo>
                  <a:lnTo>
                    <a:pt x="0" y="20288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TextBox 11" id="11"/>
            <p:cNvSpPr txBox="true"/>
            <p:nvPr/>
          </p:nvSpPr>
          <p:spPr>
            <a:xfrm rot="0">
              <a:off x="718836" y="4550894"/>
              <a:ext cx="3482891" cy="43504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615"/>
                </a:lnSpc>
              </a:pPr>
              <a:r>
                <a:rPr lang="en-US" sz="2179" spc="435">
                  <a:solidFill>
                    <a:srgbClr val="FFFFFF"/>
                  </a:solidFill>
                  <a:latin typeface="Garet"/>
                </a:rPr>
                <a:t>Q4 2025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6292248" y="4550894"/>
              <a:ext cx="3482891" cy="43504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615"/>
                </a:lnSpc>
              </a:pPr>
              <a:r>
                <a:rPr lang="en-US" sz="2179" spc="435">
                  <a:solidFill>
                    <a:srgbClr val="FFFFFF"/>
                  </a:solidFill>
                  <a:latin typeface="Garet"/>
                </a:rPr>
                <a:t>Q2 2026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11865661" y="4550894"/>
              <a:ext cx="3482891" cy="43504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615"/>
                </a:lnSpc>
              </a:pPr>
              <a:r>
                <a:rPr lang="en-US" sz="2179" spc="435">
                  <a:solidFill>
                    <a:srgbClr val="FFFFFF"/>
                  </a:solidFill>
                  <a:latin typeface="Garet"/>
                </a:rPr>
                <a:t>Q4 2026</a:t>
              </a: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17439073" y="4550894"/>
              <a:ext cx="3482891" cy="43504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615"/>
                </a:lnSpc>
              </a:pPr>
              <a:r>
                <a:rPr lang="en-US" sz="2179" spc="435">
                  <a:solidFill>
                    <a:srgbClr val="FFFFFF"/>
                  </a:solidFill>
                  <a:latin typeface="Garet"/>
                </a:rPr>
                <a:t>Q2 2027</a:t>
              </a:r>
            </a:p>
          </p:txBody>
        </p:sp>
        <p:sp>
          <p:nvSpPr>
            <p:cNvPr name="Freeform 15" id="15"/>
            <p:cNvSpPr/>
            <p:nvPr/>
          </p:nvSpPr>
          <p:spPr>
            <a:xfrm flipH="false" flipV="false" rot="0">
              <a:off x="1090209" y="0"/>
              <a:ext cx="3092129" cy="3084399"/>
            </a:xfrm>
            <a:custGeom>
              <a:avLst/>
              <a:gdLst/>
              <a:ahLst/>
              <a:cxnLst/>
              <a:rect r="r" b="b" t="t" l="l"/>
              <a:pathLst>
                <a:path h="3084399" w="3092129">
                  <a:moveTo>
                    <a:pt x="0" y="0"/>
                  </a:moveTo>
                  <a:lnTo>
                    <a:pt x="3092130" y="0"/>
                  </a:lnTo>
                  <a:lnTo>
                    <a:pt x="3092130" y="3084399"/>
                  </a:lnTo>
                  <a:lnTo>
                    <a:pt x="0" y="30843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12319680" y="309517"/>
              <a:ext cx="2906702" cy="2743200"/>
            </a:xfrm>
            <a:custGeom>
              <a:avLst/>
              <a:gdLst/>
              <a:ahLst/>
              <a:cxnLst/>
              <a:rect r="r" b="b" t="t" l="l"/>
              <a:pathLst>
                <a:path h="2743200" w="2906702">
                  <a:moveTo>
                    <a:pt x="0" y="0"/>
                  </a:moveTo>
                  <a:lnTo>
                    <a:pt x="2906702" y="0"/>
                  </a:lnTo>
                  <a:lnTo>
                    <a:pt x="2906702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6735039" y="165147"/>
              <a:ext cx="3031942" cy="3031942"/>
            </a:xfrm>
            <a:custGeom>
              <a:avLst/>
              <a:gdLst/>
              <a:ahLst/>
              <a:cxnLst/>
              <a:rect r="r" b="b" t="t" l="l"/>
              <a:pathLst>
                <a:path h="3031942" w="3031942">
                  <a:moveTo>
                    <a:pt x="0" y="0"/>
                  </a:moveTo>
                  <a:lnTo>
                    <a:pt x="3031941" y="0"/>
                  </a:lnTo>
                  <a:lnTo>
                    <a:pt x="3031941" y="3031941"/>
                  </a:lnTo>
                  <a:lnTo>
                    <a:pt x="0" y="30319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17782321" y="31717"/>
              <a:ext cx="3020965" cy="3020965"/>
            </a:xfrm>
            <a:custGeom>
              <a:avLst/>
              <a:gdLst/>
              <a:ahLst/>
              <a:cxnLst/>
              <a:rect r="r" b="b" t="t" l="l"/>
              <a:pathLst>
                <a:path h="3020965" w="3020965">
                  <a:moveTo>
                    <a:pt x="0" y="0"/>
                  </a:moveTo>
                  <a:lnTo>
                    <a:pt x="3020965" y="0"/>
                  </a:lnTo>
                  <a:lnTo>
                    <a:pt x="3020965" y="3020965"/>
                  </a:lnTo>
                  <a:lnTo>
                    <a:pt x="0" y="302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9" id="19"/>
            <p:cNvSpPr txBox="true"/>
            <p:nvPr/>
          </p:nvSpPr>
          <p:spPr>
            <a:xfrm rot="0">
              <a:off x="0" y="3392442"/>
              <a:ext cx="4688521" cy="75159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761"/>
                </a:lnSpc>
              </a:pPr>
              <a:r>
                <a:rPr lang="en-US" sz="3401">
                  <a:solidFill>
                    <a:srgbClr val="FFFFFF"/>
                  </a:solidFill>
                  <a:latin typeface="Canva Sans Bold"/>
                </a:rPr>
                <a:t>Semiconductors</a:t>
              </a:r>
            </a:p>
          </p:txBody>
        </p:sp>
        <p:sp>
          <p:nvSpPr>
            <p:cNvPr name="TextBox 20" id="20"/>
            <p:cNvSpPr txBox="true"/>
            <p:nvPr/>
          </p:nvSpPr>
          <p:spPr>
            <a:xfrm rot="0">
              <a:off x="5763314" y="3392442"/>
              <a:ext cx="4676766" cy="75162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759"/>
                </a:lnSpc>
              </a:pPr>
              <a:r>
                <a:rPr lang="en-US" sz="3399">
                  <a:solidFill>
                    <a:srgbClr val="FFFFFF"/>
                  </a:solidFill>
                  <a:latin typeface="Canva Sans Bold"/>
                </a:rPr>
                <a:t>Cybersecurity</a:t>
              </a:r>
            </a:p>
          </p:txBody>
        </p:sp>
        <p:sp>
          <p:nvSpPr>
            <p:cNvPr name="TextBox 21" id="21"/>
            <p:cNvSpPr txBox="true"/>
            <p:nvPr/>
          </p:nvSpPr>
          <p:spPr>
            <a:xfrm rot="0">
              <a:off x="12319680" y="3392442"/>
              <a:ext cx="2807835" cy="75162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759"/>
                </a:lnSpc>
              </a:pPr>
              <a:r>
                <a:rPr lang="en-US" sz="3399">
                  <a:solidFill>
                    <a:srgbClr val="FFFFFF"/>
                  </a:solidFill>
                  <a:latin typeface="Canva Sans Bold"/>
                </a:rPr>
                <a:t>Quantum</a:t>
              </a:r>
            </a:p>
          </p:txBody>
        </p:sp>
        <p:sp>
          <p:nvSpPr>
            <p:cNvPr name="TextBox 22" id="22"/>
            <p:cNvSpPr txBox="true"/>
            <p:nvPr/>
          </p:nvSpPr>
          <p:spPr>
            <a:xfrm rot="0">
              <a:off x="17782321" y="3392407"/>
              <a:ext cx="3139643" cy="75162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759"/>
                </a:lnSpc>
              </a:pPr>
              <a:r>
                <a:rPr lang="en-US" sz="3399">
                  <a:solidFill>
                    <a:srgbClr val="FFFFFF"/>
                  </a:solidFill>
                  <a:latin typeface="Canva Sans Bold"/>
                </a:rPr>
                <a:t>STEM³</a:t>
              </a:r>
            </a:p>
          </p:txBody>
        </p:sp>
      </p:grp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50" t="0" r="-625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0009802" y="507239"/>
            <a:ext cx="18220935" cy="18220935"/>
          </a:xfrm>
          <a:custGeom>
            <a:avLst/>
            <a:gdLst/>
            <a:ahLst/>
            <a:cxnLst/>
            <a:rect r="r" b="b" t="t" l="l"/>
            <a:pathLst>
              <a:path h="18220935" w="18220935">
                <a:moveTo>
                  <a:pt x="0" y="0"/>
                </a:moveTo>
                <a:lnTo>
                  <a:pt x="18220936" y="0"/>
                </a:lnTo>
                <a:lnTo>
                  <a:pt x="18220936" y="18220936"/>
                </a:lnTo>
                <a:lnTo>
                  <a:pt x="0" y="182209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0000"/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4335496" y="2147234"/>
            <a:ext cx="5219121" cy="4069379"/>
            <a:chOff x="0" y="0"/>
            <a:chExt cx="6958828" cy="5425839"/>
          </a:xfrm>
        </p:grpSpPr>
        <p:grpSp>
          <p:nvGrpSpPr>
            <p:cNvPr name="Group 5" id="5"/>
            <p:cNvGrpSpPr/>
            <p:nvPr/>
          </p:nvGrpSpPr>
          <p:grpSpPr>
            <a:xfrm rot="0">
              <a:off x="0" y="0"/>
              <a:ext cx="6958828" cy="5425839"/>
              <a:chOff x="0" y="0"/>
              <a:chExt cx="1745271" cy="1360798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0" y="0"/>
                <a:ext cx="1745271" cy="1360798"/>
              </a:xfrm>
              <a:custGeom>
                <a:avLst/>
                <a:gdLst/>
                <a:ahLst/>
                <a:cxnLst/>
                <a:rect r="r" b="b" t="t" l="l"/>
                <a:pathLst>
                  <a:path h="1360798" w="1745271">
                    <a:moveTo>
                      <a:pt x="1620811" y="1360798"/>
                    </a:moveTo>
                    <a:lnTo>
                      <a:pt x="124460" y="1360798"/>
                    </a:lnTo>
                    <a:cubicBezTo>
                      <a:pt x="55880" y="1360798"/>
                      <a:pt x="0" y="1304918"/>
                      <a:pt x="0" y="123633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20811" y="0"/>
                    </a:lnTo>
                    <a:cubicBezTo>
                      <a:pt x="1689391" y="0"/>
                      <a:pt x="1745271" y="55880"/>
                      <a:pt x="1745271" y="124460"/>
                    </a:cubicBezTo>
                    <a:lnTo>
                      <a:pt x="1745271" y="1236338"/>
                    </a:lnTo>
                    <a:cubicBezTo>
                      <a:pt x="1745271" y="1304918"/>
                      <a:pt x="1689391" y="1360798"/>
                      <a:pt x="1620811" y="1360798"/>
                    </a:cubicBezTo>
                    <a:close/>
                  </a:path>
                </a:pathLst>
              </a:custGeom>
              <a:solidFill>
                <a:srgbClr val="2E2D2D">
                  <a:alpha val="60000"/>
                </a:srgbClr>
              </a:solidFill>
            </p:spPr>
          </p:sp>
        </p:grpSp>
        <p:sp>
          <p:nvSpPr>
            <p:cNvPr name="TextBox 7" id="7"/>
            <p:cNvSpPr txBox="true"/>
            <p:nvPr/>
          </p:nvSpPr>
          <p:spPr>
            <a:xfrm rot="0">
              <a:off x="263445" y="140479"/>
              <a:ext cx="6431938" cy="18542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5040"/>
                </a:lnSpc>
              </a:pPr>
              <a:r>
                <a:rPr lang="en-US" sz="4200">
                  <a:solidFill>
                    <a:srgbClr val="FFFFFF"/>
                  </a:solidFill>
                  <a:latin typeface="Mont Heavy"/>
                </a:rPr>
                <a:t>Development Costs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528342" y="2324356"/>
              <a:ext cx="5902143" cy="245300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940"/>
                </a:lnSpc>
              </a:pPr>
              <a:r>
                <a:rPr lang="en-US" sz="2100">
                  <a:solidFill>
                    <a:srgbClr val="FFFFFF"/>
                  </a:solidFill>
                  <a:latin typeface="Garet"/>
                </a:rPr>
                <a:t> High-quality AI development, including hiring expert AI engineers, data scientists, and the infrastructure needed for training sophisticated models.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0" y="6217621"/>
            <a:ext cx="5219121" cy="4069379"/>
            <a:chOff x="0" y="0"/>
            <a:chExt cx="6958828" cy="5425839"/>
          </a:xfrm>
        </p:grpSpPr>
        <p:grpSp>
          <p:nvGrpSpPr>
            <p:cNvPr name="Group 10" id="10"/>
            <p:cNvGrpSpPr/>
            <p:nvPr/>
          </p:nvGrpSpPr>
          <p:grpSpPr>
            <a:xfrm rot="0">
              <a:off x="0" y="0"/>
              <a:ext cx="6958828" cy="5425839"/>
              <a:chOff x="0" y="0"/>
              <a:chExt cx="1745271" cy="1360798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1745271" cy="1360798"/>
              </a:xfrm>
              <a:custGeom>
                <a:avLst/>
                <a:gdLst/>
                <a:ahLst/>
                <a:cxnLst/>
                <a:rect r="r" b="b" t="t" l="l"/>
                <a:pathLst>
                  <a:path h="1360798" w="1745271">
                    <a:moveTo>
                      <a:pt x="1620811" y="1360798"/>
                    </a:moveTo>
                    <a:lnTo>
                      <a:pt x="124460" y="1360798"/>
                    </a:lnTo>
                    <a:cubicBezTo>
                      <a:pt x="55880" y="1360798"/>
                      <a:pt x="0" y="1304918"/>
                      <a:pt x="0" y="123633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20811" y="0"/>
                    </a:lnTo>
                    <a:cubicBezTo>
                      <a:pt x="1689391" y="0"/>
                      <a:pt x="1745271" y="55880"/>
                      <a:pt x="1745271" y="124460"/>
                    </a:cubicBezTo>
                    <a:lnTo>
                      <a:pt x="1745271" y="1236338"/>
                    </a:lnTo>
                    <a:cubicBezTo>
                      <a:pt x="1745271" y="1304918"/>
                      <a:pt x="1689391" y="1360798"/>
                      <a:pt x="1620811" y="1360798"/>
                    </a:cubicBezTo>
                    <a:close/>
                  </a:path>
                </a:pathLst>
              </a:custGeom>
              <a:solidFill>
                <a:srgbClr val="2E2D2D">
                  <a:alpha val="60000"/>
                </a:srgbClr>
              </a:solidFill>
            </p:spPr>
          </p:sp>
        </p:grpSp>
        <p:sp>
          <p:nvSpPr>
            <p:cNvPr name="TextBox 12" id="12"/>
            <p:cNvSpPr txBox="true"/>
            <p:nvPr/>
          </p:nvSpPr>
          <p:spPr>
            <a:xfrm rot="0">
              <a:off x="263445" y="337362"/>
              <a:ext cx="6431938" cy="10033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5040"/>
                </a:lnSpc>
              </a:pPr>
              <a:r>
                <a:rPr lang="en-US" sz="4200">
                  <a:solidFill>
                    <a:srgbClr val="FFFFFF"/>
                  </a:solidFill>
                  <a:latin typeface="Mont Heavy"/>
                </a:rPr>
                <a:t>Pilot Programs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528342" y="1947054"/>
              <a:ext cx="5715252" cy="294830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940"/>
                </a:lnSpc>
              </a:pPr>
              <a:r>
                <a:rPr lang="en-US" sz="2100">
                  <a:solidFill>
                    <a:srgbClr val="FFFFFF"/>
                  </a:solidFill>
                  <a:latin typeface="Garet"/>
                </a:rPr>
                <a:t>Funding to initiate pilot projects with key industry partners to demonstrate A.B.E.'s value proposition and gather essential feedback for further refinement.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3220075" y="2147234"/>
            <a:ext cx="5219121" cy="4069379"/>
            <a:chOff x="0" y="0"/>
            <a:chExt cx="6958828" cy="5425839"/>
          </a:xfrm>
        </p:grpSpPr>
        <p:grpSp>
          <p:nvGrpSpPr>
            <p:cNvPr name="Group 15" id="15"/>
            <p:cNvGrpSpPr/>
            <p:nvPr/>
          </p:nvGrpSpPr>
          <p:grpSpPr>
            <a:xfrm rot="0">
              <a:off x="0" y="0"/>
              <a:ext cx="6958828" cy="5425839"/>
              <a:chOff x="0" y="0"/>
              <a:chExt cx="1745271" cy="1360798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1745271" cy="1360798"/>
              </a:xfrm>
              <a:custGeom>
                <a:avLst/>
                <a:gdLst/>
                <a:ahLst/>
                <a:cxnLst/>
                <a:rect r="r" b="b" t="t" l="l"/>
                <a:pathLst>
                  <a:path h="1360798" w="1745271">
                    <a:moveTo>
                      <a:pt x="1620811" y="1360798"/>
                    </a:moveTo>
                    <a:lnTo>
                      <a:pt x="124460" y="1360798"/>
                    </a:lnTo>
                    <a:cubicBezTo>
                      <a:pt x="55880" y="1360798"/>
                      <a:pt x="0" y="1304918"/>
                      <a:pt x="0" y="123633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20811" y="0"/>
                    </a:lnTo>
                    <a:cubicBezTo>
                      <a:pt x="1689391" y="0"/>
                      <a:pt x="1745271" y="55880"/>
                      <a:pt x="1745271" y="124460"/>
                    </a:cubicBezTo>
                    <a:lnTo>
                      <a:pt x="1745271" y="1236338"/>
                    </a:lnTo>
                    <a:cubicBezTo>
                      <a:pt x="1745271" y="1304918"/>
                      <a:pt x="1689391" y="1360798"/>
                      <a:pt x="1620811" y="1360798"/>
                    </a:cubicBezTo>
                    <a:close/>
                  </a:path>
                </a:pathLst>
              </a:custGeom>
              <a:solidFill>
                <a:srgbClr val="2E2D2D">
                  <a:alpha val="60000"/>
                </a:srgbClr>
              </a:solidFill>
            </p:spPr>
          </p:sp>
        </p:grpSp>
        <p:sp>
          <p:nvSpPr>
            <p:cNvPr name="TextBox 17" id="17"/>
            <p:cNvSpPr txBox="true"/>
            <p:nvPr/>
          </p:nvSpPr>
          <p:spPr>
            <a:xfrm rot="0">
              <a:off x="263445" y="140479"/>
              <a:ext cx="6431938" cy="18542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5040"/>
                </a:lnSpc>
              </a:pPr>
              <a:r>
                <a:rPr lang="en-US" sz="4200">
                  <a:solidFill>
                    <a:srgbClr val="FFFFFF"/>
                  </a:solidFill>
                  <a:latin typeface="Mont Heavy"/>
                </a:rPr>
                <a:t>Market Research 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447663" y="2324356"/>
              <a:ext cx="5793258" cy="195770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940"/>
                </a:lnSpc>
              </a:pPr>
              <a:r>
                <a:rPr lang="en-US" sz="2100">
                  <a:solidFill>
                    <a:srgbClr val="FFFFFF"/>
                  </a:solidFill>
                  <a:latin typeface="Garet"/>
                </a:rPr>
                <a:t> Deep dives into each target sector to tailor A.B.E.'s capabilities to specific industry needs and challenges.</a:t>
              </a: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9554617" y="6216614"/>
            <a:ext cx="5219121" cy="4069379"/>
            <a:chOff x="0" y="0"/>
            <a:chExt cx="6958828" cy="5425839"/>
          </a:xfrm>
        </p:grpSpPr>
        <p:grpSp>
          <p:nvGrpSpPr>
            <p:cNvPr name="Group 20" id="20"/>
            <p:cNvGrpSpPr/>
            <p:nvPr/>
          </p:nvGrpSpPr>
          <p:grpSpPr>
            <a:xfrm rot="0">
              <a:off x="0" y="0"/>
              <a:ext cx="6958828" cy="5425839"/>
              <a:chOff x="0" y="0"/>
              <a:chExt cx="1745271" cy="1360798"/>
            </a:xfrm>
          </p:grpSpPr>
          <p:sp>
            <p:nvSpPr>
              <p:cNvPr name="Freeform 21" id="21"/>
              <p:cNvSpPr/>
              <p:nvPr/>
            </p:nvSpPr>
            <p:spPr>
              <a:xfrm flipH="false" flipV="false" rot="0">
                <a:off x="0" y="0"/>
                <a:ext cx="1745271" cy="1360798"/>
              </a:xfrm>
              <a:custGeom>
                <a:avLst/>
                <a:gdLst/>
                <a:ahLst/>
                <a:cxnLst/>
                <a:rect r="r" b="b" t="t" l="l"/>
                <a:pathLst>
                  <a:path h="1360798" w="1745271">
                    <a:moveTo>
                      <a:pt x="1620811" y="1360798"/>
                    </a:moveTo>
                    <a:lnTo>
                      <a:pt x="124460" y="1360798"/>
                    </a:lnTo>
                    <a:cubicBezTo>
                      <a:pt x="55880" y="1360798"/>
                      <a:pt x="0" y="1304918"/>
                      <a:pt x="0" y="123633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20811" y="0"/>
                    </a:lnTo>
                    <a:cubicBezTo>
                      <a:pt x="1689391" y="0"/>
                      <a:pt x="1745271" y="55880"/>
                      <a:pt x="1745271" y="124460"/>
                    </a:cubicBezTo>
                    <a:lnTo>
                      <a:pt x="1745271" y="1236338"/>
                    </a:lnTo>
                    <a:cubicBezTo>
                      <a:pt x="1745271" y="1304918"/>
                      <a:pt x="1689391" y="1360798"/>
                      <a:pt x="1620811" y="1360798"/>
                    </a:cubicBezTo>
                    <a:close/>
                  </a:path>
                </a:pathLst>
              </a:custGeom>
              <a:solidFill>
                <a:srgbClr val="2E2D2D">
                  <a:alpha val="60000"/>
                </a:srgbClr>
              </a:solidFill>
            </p:spPr>
          </p:sp>
        </p:grpSp>
        <p:sp>
          <p:nvSpPr>
            <p:cNvPr name="TextBox 22" id="22"/>
            <p:cNvSpPr txBox="true"/>
            <p:nvPr/>
          </p:nvSpPr>
          <p:spPr>
            <a:xfrm rot="0">
              <a:off x="264650" y="140479"/>
              <a:ext cx="6431938" cy="18542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5040"/>
                </a:lnSpc>
              </a:pPr>
              <a:r>
                <a:rPr lang="en-US" sz="4200">
                  <a:solidFill>
                    <a:srgbClr val="FFFFFF"/>
                  </a:solidFill>
                  <a:latin typeface="Mont Heavy"/>
                </a:rPr>
                <a:t>Scaling Operations</a:t>
              </a:r>
            </a:p>
          </p:txBody>
        </p:sp>
        <p:sp>
          <p:nvSpPr>
            <p:cNvPr name="TextBox 23" id="23"/>
            <p:cNvSpPr txBox="true"/>
            <p:nvPr/>
          </p:nvSpPr>
          <p:spPr>
            <a:xfrm rot="0">
              <a:off x="447663" y="2194704"/>
              <a:ext cx="6063502" cy="245300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940"/>
                </a:lnSpc>
              </a:pPr>
              <a:r>
                <a:rPr lang="en-US" sz="2100">
                  <a:solidFill>
                    <a:srgbClr val="FFFFFF"/>
                  </a:solidFill>
                  <a:latin typeface="Garet"/>
                </a:rPr>
                <a:t>Capital to scale A.B.E.'s solutions post-pilot success, including expanding the team, enhancing the technology, and increasing operational capabilities.</a:t>
              </a:r>
            </a:p>
          </p:txBody>
        </p:sp>
      </p:grpSp>
      <p:sp>
        <p:nvSpPr>
          <p:cNvPr name="Freeform 24" id="24"/>
          <p:cNvSpPr/>
          <p:nvPr/>
        </p:nvSpPr>
        <p:spPr>
          <a:xfrm flipH="false" flipV="false" rot="0">
            <a:off x="734520" y="2492077"/>
            <a:ext cx="3400951" cy="3379695"/>
          </a:xfrm>
          <a:custGeom>
            <a:avLst/>
            <a:gdLst/>
            <a:ahLst/>
            <a:cxnLst/>
            <a:rect r="r" b="b" t="t" l="l"/>
            <a:pathLst>
              <a:path h="3379695" w="3400951">
                <a:moveTo>
                  <a:pt x="0" y="0"/>
                </a:moveTo>
                <a:lnTo>
                  <a:pt x="3400951" y="0"/>
                </a:lnTo>
                <a:lnTo>
                  <a:pt x="3400951" y="3379695"/>
                </a:lnTo>
                <a:lnTo>
                  <a:pt x="0" y="33796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5681673" y="6598731"/>
            <a:ext cx="3018976" cy="3018976"/>
          </a:xfrm>
          <a:custGeom>
            <a:avLst/>
            <a:gdLst/>
            <a:ahLst/>
            <a:cxnLst/>
            <a:rect r="r" b="b" t="t" l="l"/>
            <a:pathLst>
              <a:path h="3018976" w="3018976">
                <a:moveTo>
                  <a:pt x="0" y="0"/>
                </a:moveTo>
                <a:lnTo>
                  <a:pt x="3018976" y="0"/>
                </a:lnTo>
                <a:lnTo>
                  <a:pt x="3018976" y="3018976"/>
                </a:lnTo>
                <a:lnTo>
                  <a:pt x="0" y="30189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9754642" y="2723139"/>
            <a:ext cx="3310718" cy="2917570"/>
          </a:xfrm>
          <a:custGeom>
            <a:avLst/>
            <a:gdLst/>
            <a:ahLst/>
            <a:cxnLst/>
            <a:rect r="r" b="b" t="t" l="l"/>
            <a:pathLst>
              <a:path h="2917570" w="3310718">
                <a:moveTo>
                  <a:pt x="0" y="0"/>
                </a:moveTo>
                <a:lnTo>
                  <a:pt x="3310718" y="0"/>
                </a:lnTo>
                <a:lnTo>
                  <a:pt x="3310718" y="2917570"/>
                </a:lnTo>
                <a:lnTo>
                  <a:pt x="0" y="29175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14992813" y="6696799"/>
            <a:ext cx="2851354" cy="2822841"/>
          </a:xfrm>
          <a:custGeom>
            <a:avLst/>
            <a:gdLst/>
            <a:ahLst/>
            <a:cxnLst/>
            <a:rect r="r" b="b" t="t" l="l"/>
            <a:pathLst>
              <a:path h="2822841" w="2851354">
                <a:moveTo>
                  <a:pt x="0" y="0"/>
                </a:moveTo>
                <a:lnTo>
                  <a:pt x="2851354" y="0"/>
                </a:lnTo>
                <a:lnTo>
                  <a:pt x="2851354" y="2822840"/>
                </a:lnTo>
                <a:lnTo>
                  <a:pt x="0" y="28228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8" id="28"/>
          <p:cNvSpPr txBox="true"/>
          <p:nvPr/>
        </p:nvSpPr>
        <p:spPr>
          <a:xfrm rot="0">
            <a:off x="4335496" y="-4445"/>
            <a:ext cx="9617008" cy="1699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99"/>
              </a:lnSpc>
            </a:pPr>
            <a:r>
              <a:rPr lang="en-US" sz="5799">
                <a:solidFill>
                  <a:srgbClr val="D60202"/>
                </a:solidFill>
                <a:latin typeface="Mont Heavy"/>
              </a:rPr>
              <a:t>The Ask</a:t>
            </a:r>
          </a:p>
          <a:p>
            <a:pPr algn="ctr" marL="0" indent="0" lvl="0">
              <a:lnSpc>
                <a:spcPts val="5799"/>
              </a:lnSpc>
            </a:pPr>
            <a:r>
              <a:rPr lang="en-US" sz="5799">
                <a:solidFill>
                  <a:srgbClr val="D60202"/>
                </a:solidFill>
                <a:latin typeface="Mont Heavy"/>
              </a:rPr>
              <a:t>$20 million to $50 million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50" t="0" r="-625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2983154">
            <a:off x="-1830086" y="5680708"/>
            <a:ext cx="9169399" cy="5054631"/>
          </a:xfrm>
          <a:custGeom>
            <a:avLst/>
            <a:gdLst/>
            <a:ahLst/>
            <a:cxnLst/>
            <a:rect r="r" b="b" t="t" l="l"/>
            <a:pathLst>
              <a:path h="5054631" w="9169399">
                <a:moveTo>
                  <a:pt x="0" y="0"/>
                </a:moveTo>
                <a:lnTo>
                  <a:pt x="9169399" y="0"/>
                </a:lnTo>
                <a:lnTo>
                  <a:pt x="9169399" y="5054631"/>
                </a:lnTo>
                <a:lnTo>
                  <a:pt x="0" y="50546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375924" y="114113"/>
            <a:ext cx="17536151" cy="11658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900"/>
              </a:lnSpc>
            </a:pPr>
            <a:r>
              <a:rPr lang="en-US" sz="6900">
                <a:solidFill>
                  <a:srgbClr val="FFFFFF"/>
                </a:solidFill>
                <a:latin typeface="Mont Heavy"/>
              </a:rPr>
              <a:t>The Road to Autonomous Operations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1487941" y="1493487"/>
            <a:ext cx="15312118" cy="8229600"/>
            <a:chOff x="0" y="0"/>
            <a:chExt cx="20416157" cy="10972800"/>
          </a:xfrm>
        </p:grpSpPr>
        <p:sp>
          <p:nvSpPr>
            <p:cNvPr name="AutoShape 6" id="6"/>
            <p:cNvSpPr/>
            <p:nvPr/>
          </p:nvSpPr>
          <p:spPr>
            <a:xfrm>
              <a:off x="3133023" y="5962152"/>
              <a:ext cx="5769837" cy="0"/>
            </a:xfrm>
            <a:prstGeom prst="line">
              <a:avLst/>
            </a:prstGeom>
            <a:ln cap="rnd" w="101600">
              <a:solidFill>
                <a:srgbClr val="FFFFFF"/>
              </a:solidFill>
              <a:prstDash val="sysDot"/>
              <a:headEnd type="none" len="sm" w="sm"/>
              <a:tailEnd type="none" len="sm" w="sm"/>
            </a:ln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0416157" cy="10972800"/>
            </a:xfrm>
            <a:custGeom>
              <a:avLst/>
              <a:gdLst/>
              <a:ahLst/>
              <a:cxnLst/>
              <a:rect r="r" b="b" t="t" l="l"/>
              <a:pathLst>
                <a:path h="10972800" w="20416157">
                  <a:moveTo>
                    <a:pt x="0" y="0"/>
                  </a:moveTo>
                  <a:lnTo>
                    <a:pt x="20416157" y="0"/>
                  </a:lnTo>
                  <a:lnTo>
                    <a:pt x="20416157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40000"/>
              </a:blip>
              <a:stretch>
                <a:fillRect l="-19971" t="0" r="-13973" b="0"/>
              </a:stretch>
            </a:blipFill>
          </p:spPr>
        </p:sp>
        <p:sp>
          <p:nvSpPr>
            <p:cNvPr name="TextBox 8" id="8"/>
            <p:cNvSpPr txBox="true"/>
            <p:nvPr/>
          </p:nvSpPr>
          <p:spPr>
            <a:xfrm rot="0">
              <a:off x="1079016" y="1670139"/>
              <a:ext cx="4882877" cy="16859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2520"/>
                </a:lnSpc>
              </a:pPr>
              <a:r>
                <a:rPr lang="en-US" sz="2100" spc="420">
                  <a:solidFill>
                    <a:srgbClr val="FFFFFF"/>
                  </a:solidFill>
                  <a:latin typeface="Garet"/>
                </a:rPr>
                <a:t>IBM WATSON VIRTUAL OIL FIELD MAINTENANCE CONCEPT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1482461" y="3403298"/>
              <a:ext cx="2338971" cy="124040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6816"/>
                </a:lnSpc>
              </a:pPr>
              <a:r>
                <a:rPr lang="en-US" sz="4800">
                  <a:solidFill>
                    <a:srgbClr val="FFFFFF"/>
                  </a:solidFill>
                  <a:latin typeface="Mont Bold"/>
                </a:rPr>
                <a:t>2013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7522869" y="1670139"/>
              <a:ext cx="5370419" cy="16859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2520"/>
                </a:lnSpc>
              </a:pPr>
              <a:r>
                <a:rPr lang="en-US" sz="2100" spc="420">
                  <a:solidFill>
                    <a:srgbClr val="FFFFFF"/>
                  </a:solidFill>
                  <a:latin typeface="Garet"/>
                </a:rPr>
                <a:t>SOFTWARE PRODUCT MANAGEMENT AND BUSINESS ENGINEERING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7495783" y="3403298"/>
              <a:ext cx="4410515" cy="124040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6816"/>
                </a:lnSpc>
              </a:pPr>
              <a:r>
                <a:rPr lang="en-US" sz="4800">
                  <a:solidFill>
                    <a:srgbClr val="FFFFFF"/>
                  </a:solidFill>
                  <a:latin typeface="Mont Bold"/>
                </a:rPr>
                <a:t>2014 - 2023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14454264" y="1599898"/>
              <a:ext cx="5662944" cy="16859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2520"/>
                </a:lnSpc>
              </a:pPr>
              <a:r>
                <a:rPr lang="en-US" sz="2100" spc="420">
                  <a:solidFill>
                    <a:srgbClr val="FFFFFF"/>
                  </a:solidFill>
                  <a:latin typeface="Garet"/>
                </a:rPr>
                <a:t>DEVELOPED PROOF OF CONCEPTS ON OPENAI, CLAUDE, GEMINI, AND LLAMA 2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15580648" y="3403298"/>
              <a:ext cx="3045922" cy="124040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6816"/>
                </a:lnSpc>
              </a:pPr>
              <a:r>
                <a:rPr lang="en-US" sz="4800">
                  <a:solidFill>
                    <a:srgbClr val="FFFFFF"/>
                  </a:solidFill>
                  <a:latin typeface="Mont Bold"/>
                </a:rPr>
                <a:t>2023 -</a:t>
              </a:r>
            </a:p>
          </p:txBody>
        </p:sp>
        <p:sp>
          <p:nvSpPr>
            <p:cNvPr name="Freeform 14" id="14"/>
            <p:cNvSpPr/>
            <p:nvPr/>
          </p:nvSpPr>
          <p:spPr>
            <a:xfrm flipH="false" flipV="false" rot="0">
              <a:off x="1783438" y="5035727"/>
              <a:ext cx="1737017" cy="1954449"/>
            </a:xfrm>
            <a:custGeom>
              <a:avLst/>
              <a:gdLst/>
              <a:ahLst/>
              <a:cxnLst/>
              <a:rect r="r" b="b" t="t" l="l"/>
              <a:pathLst>
                <a:path h="1954449" w="1737017">
                  <a:moveTo>
                    <a:pt x="0" y="0"/>
                  </a:moveTo>
                  <a:lnTo>
                    <a:pt x="1737017" y="0"/>
                  </a:lnTo>
                  <a:lnTo>
                    <a:pt x="1737017" y="1954450"/>
                  </a:lnTo>
                  <a:lnTo>
                    <a:pt x="0" y="19544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8858494" y="5035727"/>
              <a:ext cx="1737017" cy="1954449"/>
            </a:xfrm>
            <a:custGeom>
              <a:avLst/>
              <a:gdLst/>
              <a:ahLst/>
              <a:cxnLst/>
              <a:rect r="r" b="b" t="t" l="l"/>
              <a:pathLst>
                <a:path h="1954449" w="1737017">
                  <a:moveTo>
                    <a:pt x="0" y="0"/>
                  </a:moveTo>
                  <a:lnTo>
                    <a:pt x="1737016" y="0"/>
                  </a:lnTo>
                  <a:lnTo>
                    <a:pt x="1737016" y="1954450"/>
                  </a:lnTo>
                  <a:lnTo>
                    <a:pt x="0" y="19544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16235100" y="5086527"/>
              <a:ext cx="1737017" cy="1954449"/>
            </a:xfrm>
            <a:custGeom>
              <a:avLst/>
              <a:gdLst/>
              <a:ahLst/>
              <a:cxnLst/>
              <a:rect r="r" b="b" t="t" l="l"/>
              <a:pathLst>
                <a:path h="1954449" w="1737017">
                  <a:moveTo>
                    <a:pt x="0" y="0"/>
                  </a:moveTo>
                  <a:lnTo>
                    <a:pt x="1737017" y="0"/>
                  </a:lnTo>
                  <a:lnTo>
                    <a:pt x="1737017" y="1954450"/>
                  </a:lnTo>
                  <a:lnTo>
                    <a:pt x="0" y="19544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AutoShape 17" id="17"/>
            <p:cNvSpPr/>
            <p:nvPr/>
          </p:nvSpPr>
          <p:spPr>
            <a:xfrm>
              <a:off x="10601845" y="5962152"/>
              <a:ext cx="5769837" cy="0"/>
            </a:xfrm>
            <a:prstGeom prst="line">
              <a:avLst/>
            </a:prstGeom>
            <a:ln cap="rnd" w="101600">
              <a:solidFill>
                <a:srgbClr val="FFFFFF"/>
              </a:solidFill>
              <a:prstDash val="sysDot"/>
              <a:headEnd type="none" len="sm" w="sm"/>
              <a:tailEnd type="none" len="sm" w="sm"/>
            </a:ln>
          </p:spPr>
        </p:sp>
      </p:grp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50" t="0" r="-625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769283" y="-285966"/>
            <a:ext cx="8178165" cy="8229600"/>
          </a:xfrm>
          <a:custGeom>
            <a:avLst/>
            <a:gdLst/>
            <a:ahLst/>
            <a:cxnLst/>
            <a:rect r="r" b="b" t="t" l="l"/>
            <a:pathLst>
              <a:path h="8229600" w="8178165">
                <a:moveTo>
                  <a:pt x="0" y="0"/>
                </a:moveTo>
                <a:lnTo>
                  <a:pt x="8178165" y="0"/>
                </a:lnTo>
                <a:lnTo>
                  <a:pt x="817816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663165" y="3025878"/>
            <a:ext cx="4353213" cy="5760759"/>
            <a:chOff x="0" y="0"/>
            <a:chExt cx="1157357" cy="1531571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157357" cy="1531571"/>
            </a:xfrm>
            <a:custGeom>
              <a:avLst/>
              <a:gdLst/>
              <a:ahLst/>
              <a:cxnLst/>
              <a:rect r="r" b="b" t="t" l="l"/>
              <a:pathLst>
                <a:path h="1531571" w="1157357">
                  <a:moveTo>
                    <a:pt x="1032897" y="1531571"/>
                  </a:moveTo>
                  <a:lnTo>
                    <a:pt x="124460" y="1531571"/>
                  </a:lnTo>
                  <a:cubicBezTo>
                    <a:pt x="55880" y="1531571"/>
                    <a:pt x="0" y="1475691"/>
                    <a:pt x="0" y="140711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032897" y="0"/>
                  </a:lnTo>
                  <a:cubicBezTo>
                    <a:pt x="1101477" y="0"/>
                    <a:pt x="1157357" y="55880"/>
                    <a:pt x="1157357" y="124460"/>
                  </a:cubicBezTo>
                  <a:lnTo>
                    <a:pt x="1157357" y="1407111"/>
                  </a:lnTo>
                  <a:cubicBezTo>
                    <a:pt x="1157357" y="1475691"/>
                    <a:pt x="1101477" y="1531571"/>
                    <a:pt x="1032897" y="1531571"/>
                  </a:cubicBezTo>
                  <a:close/>
                </a:path>
              </a:pathLst>
            </a:custGeom>
            <a:solidFill>
              <a:srgbClr val="2E2D2D">
                <a:alpha val="60000"/>
              </a:srgbClr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2232276" y="3693000"/>
            <a:ext cx="1785749" cy="1785742"/>
            <a:chOff x="0" y="0"/>
            <a:chExt cx="6350000" cy="634997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0" t="-12500" r="0" b="-1250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6966197" y="3025878"/>
            <a:ext cx="4353213" cy="5913646"/>
            <a:chOff x="0" y="0"/>
            <a:chExt cx="1157357" cy="1572218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157357" cy="1572218"/>
            </a:xfrm>
            <a:custGeom>
              <a:avLst/>
              <a:gdLst/>
              <a:ahLst/>
              <a:cxnLst/>
              <a:rect r="r" b="b" t="t" l="l"/>
              <a:pathLst>
                <a:path h="1572218" w="1157357">
                  <a:moveTo>
                    <a:pt x="1032897" y="1572218"/>
                  </a:moveTo>
                  <a:lnTo>
                    <a:pt x="124460" y="1572218"/>
                  </a:lnTo>
                  <a:cubicBezTo>
                    <a:pt x="55880" y="1572218"/>
                    <a:pt x="0" y="1516338"/>
                    <a:pt x="0" y="144775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032897" y="0"/>
                  </a:lnTo>
                  <a:cubicBezTo>
                    <a:pt x="1101477" y="0"/>
                    <a:pt x="1157357" y="55880"/>
                    <a:pt x="1157357" y="124460"/>
                  </a:cubicBezTo>
                  <a:lnTo>
                    <a:pt x="1157357" y="1447758"/>
                  </a:lnTo>
                  <a:cubicBezTo>
                    <a:pt x="1157357" y="1516338"/>
                    <a:pt x="1101477" y="1572218"/>
                    <a:pt x="1032897" y="1572218"/>
                  </a:cubicBezTo>
                  <a:close/>
                </a:path>
              </a:pathLst>
            </a:custGeom>
            <a:solidFill>
              <a:srgbClr val="2E2D2D">
                <a:alpha val="60000"/>
              </a:srgbClr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7535308" y="3693000"/>
            <a:ext cx="1785749" cy="1785742"/>
            <a:chOff x="0" y="0"/>
            <a:chExt cx="6350000" cy="6349975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2271622" y="3025878"/>
            <a:ext cx="4353213" cy="5760759"/>
            <a:chOff x="0" y="0"/>
            <a:chExt cx="1157357" cy="1531571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157357" cy="1531571"/>
            </a:xfrm>
            <a:custGeom>
              <a:avLst/>
              <a:gdLst/>
              <a:ahLst/>
              <a:cxnLst/>
              <a:rect r="r" b="b" t="t" l="l"/>
              <a:pathLst>
                <a:path h="1531571" w="1157357">
                  <a:moveTo>
                    <a:pt x="1032897" y="1531571"/>
                  </a:moveTo>
                  <a:lnTo>
                    <a:pt x="124460" y="1531571"/>
                  </a:lnTo>
                  <a:cubicBezTo>
                    <a:pt x="55880" y="1531571"/>
                    <a:pt x="0" y="1475691"/>
                    <a:pt x="0" y="140711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032897" y="0"/>
                  </a:lnTo>
                  <a:cubicBezTo>
                    <a:pt x="1101477" y="0"/>
                    <a:pt x="1157357" y="55880"/>
                    <a:pt x="1157357" y="124460"/>
                  </a:cubicBezTo>
                  <a:lnTo>
                    <a:pt x="1157357" y="1407111"/>
                  </a:lnTo>
                  <a:cubicBezTo>
                    <a:pt x="1157357" y="1475691"/>
                    <a:pt x="1101477" y="1531571"/>
                    <a:pt x="1032897" y="1531571"/>
                  </a:cubicBezTo>
                  <a:close/>
                </a:path>
              </a:pathLst>
            </a:custGeom>
            <a:solidFill>
              <a:srgbClr val="2E2D2D">
                <a:alpha val="60000"/>
              </a:srgbClr>
            </a:solid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12840733" y="3693000"/>
            <a:ext cx="1785749" cy="1785742"/>
            <a:chOff x="0" y="0"/>
            <a:chExt cx="6350000" cy="6349975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3319799" y="876300"/>
            <a:ext cx="11648401" cy="1365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000"/>
              </a:lnSpc>
            </a:pPr>
            <a:r>
              <a:rPr lang="en-US" sz="8000">
                <a:solidFill>
                  <a:srgbClr val="D60202"/>
                </a:solidFill>
                <a:latin typeface="Mont Heavy"/>
              </a:rPr>
              <a:t>The Team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2232276" y="5976249"/>
            <a:ext cx="3310048" cy="1249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4200">
                <a:solidFill>
                  <a:srgbClr val="FFFFFF"/>
                </a:solidFill>
                <a:latin typeface="Mont Bold"/>
              </a:rPr>
              <a:t>Chris</a:t>
            </a:r>
          </a:p>
          <a:p>
            <a:pPr marL="0" indent="0" lvl="0">
              <a:lnSpc>
                <a:spcPts val="4200"/>
              </a:lnSpc>
            </a:pPr>
            <a:r>
              <a:rPr lang="en-US" sz="4200">
                <a:solidFill>
                  <a:srgbClr val="FFFFFF"/>
                </a:solidFill>
                <a:latin typeface="Mont Bold"/>
              </a:rPr>
              <a:t>Chambers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2232276" y="7437319"/>
            <a:ext cx="2289512" cy="36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2940"/>
              </a:lnSpc>
            </a:pPr>
            <a:r>
              <a:rPr lang="en-US" sz="2100" spc="420">
                <a:solidFill>
                  <a:srgbClr val="FFFFFF"/>
                </a:solidFill>
                <a:latin typeface="Garet"/>
              </a:rPr>
              <a:t>CEO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7535308" y="5976249"/>
            <a:ext cx="3310048" cy="1249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4200">
                <a:solidFill>
                  <a:srgbClr val="FFFFFF"/>
                </a:solidFill>
                <a:latin typeface="Mont Heavy"/>
              </a:rPr>
              <a:t>Jason</a:t>
            </a:r>
          </a:p>
          <a:p>
            <a:pPr marL="0" indent="0" lvl="0">
              <a:lnSpc>
                <a:spcPts val="4200"/>
              </a:lnSpc>
            </a:pPr>
            <a:r>
              <a:rPr lang="en-US" sz="4200">
                <a:solidFill>
                  <a:srgbClr val="FFFFFF"/>
                </a:solidFill>
                <a:latin typeface="Mont Heavy"/>
              </a:rPr>
              <a:t>Berryhill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7535308" y="7437319"/>
            <a:ext cx="3065119" cy="1108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2940"/>
              </a:lnSpc>
            </a:pPr>
            <a:r>
              <a:rPr lang="en-US" sz="2100" spc="420">
                <a:solidFill>
                  <a:srgbClr val="FFFFFF"/>
                </a:solidFill>
                <a:latin typeface="Garet"/>
              </a:rPr>
              <a:t>CHIEF OPERATIONS OFFICER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2840733" y="5976249"/>
            <a:ext cx="3310048" cy="1249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4200">
                <a:solidFill>
                  <a:srgbClr val="FFFFFF"/>
                </a:solidFill>
                <a:latin typeface="Mont Heavy"/>
              </a:rPr>
              <a:t>Abhishek</a:t>
            </a:r>
          </a:p>
          <a:p>
            <a:pPr marL="0" indent="0" lvl="0">
              <a:lnSpc>
                <a:spcPts val="4200"/>
              </a:lnSpc>
            </a:pPr>
            <a:r>
              <a:rPr lang="en-US" sz="4200">
                <a:solidFill>
                  <a:srgbClr val="FFFFFF"/>
                </a:solidFill>
                <a:latin typeface="Mont Heavy"/>
              </a:rPr>
              <a:t>Dutta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2833885" y="7437319"/>
            <a:ext cx="2806488" cy="737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2940"/>
              </a:lnSpc>
            </a:pPr>
            <a:r>
              <a:rPr lang="en-US" sz="2100" spc="420">
                <a:solidFill>
                  <a:srgbClr val="FFFFFF"/>
                </a:solidFill>
                <a:latin typeface="Garet"/>
              </a:rPr>
              <a:t> ARTIFICIAL INTELLIGENCE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50" t="0" r="-625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769283" y="-285966"/>
            <a:ext cx="8178165" cy="8229600"/>
          </a:xfrm>
          <a:custGeom>
            <a:avLst/>
            <a:gdLst/>
            <a:ahLst/>
            <a:cxnLst/>
            <a:rect r="r" b="b" t="t" l="l"/>
            <a:pathLst>
              <a:path h="8229600" w="8178165">
                <a:moveTo>
                  <a:pt x="0" y="0"/>
                </a:moveTo>
                <a:lnTo>
                  <a:pt x="8178165" y="0"/>
                </a:lnTo>
                <a:lnTo>
                  <a:pt x="817816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663165" y="3025878"/>
            <a:ext cx="4353213" cy="5958787"/>
            <a:chOff x="0" y="0"/>
            <a:chExt cx="1157357" cy="158421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157357" cy="1584219"/>
            </a:xfrm>
            <a:custGeom>
              <a:avLst/>
              <a:gdLst/>
              <a:ahLst/>
              <a:cxnLst/>
              <a:rect r="r" b="b" t="t" l="l"/>
              <a:pathLst>
                <a:path h="1584219" w="1157357">
                  <a:moveTo>
                    <a:pt x="1032897" y="1584219"/>
                  </a:moveTo>
                  <a:lnTo>
                    <a:pt x="124460" y="1584219"/>
                  </a:lnTo>
                  <a:cubicBezTo>
                    <a:pt x="55880" y="1584219"/>
                    <a:pt x="0" y="1528339"/>
                    <a:pt x="0" y="145975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032897" y="0"/>
                  </a:lnTo>
                  <a:cubicBezTo>
                    <a:pt x="1101477" y="0"/>
                    <a:pt x="1157357" y="55880"/>
                    <a:pt x="1157357" y="124460"/>
                  </a:cubicBezTo>
                  <a:lnTo>
                    <a:pt x="1157357" y="1459759"/>
                  </a:lnTo>
                  <a:cubicBezTo>
                    <a:pt x="1157357" y="1528339"/>
                    <a:pt x="1101477" y="1584219"/>
                    <a:pt x="1032897" y="1584219"/>
                  </a:cubicBezTo>
                  <a:close/>
                </a:path>
              </a:pathLst>
            </a:custGeom>
            <a:solidFill>
              <a:srgbClr val="2E2D2D">
                <a:alpha val="60000"/>
              </a:srgbClr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2232276" y="3693000"/>
            <a:ext cx="1785749" cy="1785742"/>
            <a:chOff x="0" y="0"/>
            <a:chExt cx="6350000" cy="634997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6966197" y="3025878"/>
            <a:ext cx="4353213" cy="5958787"/>
            <a:chOff x="0" y="0"/>
            <a:chExt cx="1157357" cy="1584219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157357" cy="1584219"/>
            </a:xfrm>
            <a:custGeom>
              <a:avLst/>
              <a:gdLst/>
              <a:ahLst/>
              <a:cxnLst/>
              <a:rect r="r" b="b" t="t" l="l"/>
              <a:pathLst>
                <a:path h="1584219" w="1157357">
                  <a:moveTo>
                    <a:pt x="1032897" y="1584219"/>
                  </a:moveTo>
                  <a:lnTo>
                    <a:pt x="124460" y="1584219"/>
                  </a:lnTo>
                  <a:cubicBezTo>
                    <a:pt x="55880" y="1584219"/>
                    <a:pt x="0" y="1528339"/>
                    <a:pt x="0" y="145975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032897" y="0"/>
                  </a:lnTo>
                  <a:cubicBezTo>
                    <a:pt x="1101477" y="0"/>
                    <a:pt x="1157357" y="55880"/>
                    <a:pt x="1157357" y="124460"/>
                  </a:cubicBezTo>
                  <a:lnTo>
                    <a:pt x="1157357" y="1459759"/>
                  </a:lnTo>
                  <a:cubicBezTo>
                    <a:pt x="1157357" y="1528339"/>
                    <a:pt x="1101477" y="1584219"/>
                    <a:pt x="1032897" y="1584219"/>
                  </a:cubicBezTo>
                  <a:close/>
                </a:path>
              </a:pathLst>
            </a:custGeom>
            <a:solidFill>
              <a:srgbClr val="2E2D2D">
                <a:alpha val="60000"/>
              </a:srgbClr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7535308" y="3693000"/>
            <a:ext cx="1785749" cy="1785742"/>
            <a:chOff x="0" y="0"/>
            <a:chExt cx="6350000" cy="6349975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2271622" y="3025878"/>
            <a:ext cx="4353213" cy="5958787"/>
            <a:chOff x="0" y="0"/>
            <a:chExt cx="1157357" cy="1584219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157357" cy="1584219"/>
            </a:xfrm>
            <a:custGeom>
              <a:avLst/>
              <a:gdLst/>
              <a:ahLst/>
              <a:cxnLst/>
              <a:rect r="r" b="b" t="t" l="l"/>
              <a:pathLst>
                <a:path h="1584219" w="1157357">
                  <a:moveTo>
                    <a:pt x="1032897" y="1584219"/>
                  </a:moveTo>
                  <a:lnTo>
                    <a:pt x="124460" y="1584219"/>
                  </a:lnTo>
                  <a:cubicBezTo>
                    <a:pt x="55880" y="1584219"/>
                    <a:pt x="0" y="1528339"/>
                    <a:pt x="0" y="145975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032897" y="0"/>
                  </a:lnTo>
                  <a:cubicBezTo>
                    <a:pt x="1101477" y="0"/>
                    <a:pt x="1157357" y="55880"/>
                    <a:pt x="1157357" y="124460"/>
                  </a:cubicBezTo>
                  <a:lnTo>
                    <a:pt x="1157357" y="1459759"/>
                  </a:lnTo>
                  <a:cubicBezTo>
                    <a:pt x="1157357" y="1528339"/>
                    <a:pt x="1101477" y="1584219"/>
                    <a:pt x="1032897" y="1584219"/>
                  </a:cubicBezTo>
                  <a:close/>
                </a:path>
              </a:pathLst>
            </a:custGeom>
            <a:solidFill>
              <a:srgbClr val="2E2D2D">
                <a:alpha val="60000"/>
              </a:srgbClr>
            </a:solid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12840733" y="3693000"/>
            <a:ext cx="1785749" cy="1785742"/>
            <a:chOff x="0" y="0"/>
            <a:chExt cx="6350000" cy="6349975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3319799" y="876300"/>
            <a:ext cx="11648401" cy="1365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000"/>
              </a:lnSpc>
            </a:pPr>
            <a:r>
              <a:rPr lang="en-US" sz="8000">
                <a:solidFill>
                  <a:srgbClr val="FFFFFF"/>
                </a:solidFill>
                <a:latin typeface="Mont Heavy"/>
              </a:rPr>
              <a:t>The Team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2055504" y="5609145"/>
            <a:ext cx="3568536" cy="17830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4200"/>
              </a:lnSpc>
            </a:pPr>
            <a:r>
              <a:rPr lang="en-US" sz="4200">
                <a:solidFill>
                  <a:srgbClr val="FFFFFF"/>
                </a:solidFill>
                <a:latin typeface="Mont Bold"/>
              </a:rPr>
              <a:t>Farrukh Kidwai, PhD., CLSSMBB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2055504" y="7437319"/>
            <a:ext cx="2672318" cy="1108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2940"/>
              </a:lnSpc>
            </a:pPr>
            <a:r>
              <a:rPr lang="en-US" sz="2100" spc="420">
                <a:solidFill>
                  <a:srgbClr val="FFFFFF"/>
                </a:solidFill>
                <a:latin typeface="Garet"/>
              </a:rPr>
              <a:t>BUSINESS ENGINEERING CONSULTING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7535308" y="5976249"/>
            <a:ext cx="3310048" cy="1249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4200">
                <a:solidFill>
                  <a:srgbClr val="FFFFFF"/>
                </a:solidFill>
                <a:latin typeface="Mont Bold"/>
              </a:rPr>
              <a:t>Sidney</a:t>
            </a:r>
          </a:p>
          <a:p>
            <a:pPr marL="0" indent="0" lvl="0">
              <a:lnSpc>
                <a:spcPts val="4200"/>
              </a:lnSpc>
            </a:pPr>
            <a:r>
              <a:rPr lang="en-US" sz="4200">
                <a:solidFill>
                  <a:srgbClr val="FFFFFF"/>
                </a:solidFill>
                <a:latin typeface="Mont Bold"/>
              </a:rPr>
              <a:t>Sonnier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7535308" y="7437319"/>
            <a:ext cx="3310048" cy="1108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2940"/>
              </a:lnSpc>
            </a:pPr>
            <a:r>
              <a:rPr lang="en-US" sz="2100" spc="420">
                <a:solidFill>
                  <a:srgbClr val="FFFFFF"/>
                </a:solidFill>
                <a:latin typeface="Garet"/>
              </a:rPr>
              <a:t>HEAD OF INFRASTRUCTURE OPERATIONS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2840733" y="5976249"/>
            <a:ext cx="3310048" cy="1249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4200">
                <a:solidFill>
                  <a:srgbClr val="FFFFFF"/>
                </a:solidFill>
                <a:latin typeface="Mont Bold"/>
              </a:rPr>
              <a:t>Jason</a:t>
            </a:r>
          </a:p>
          <a:p>
            <a:pPr marL="0" indent="0" lvl="0">
              <a:lnSpc>
                <a:spcPts val="4200"/>
              </a:lnSpc>
            </a:pPr>
            <a:r>
              <a:rPr lang="en-US" sz="4200">
                <a:solidFill>
                  <a:srgbClr val="FFFFFF"/>
                </a:solidFill>
                <a:latin typeface="Mont Bold"/>
              </a:rPr>
              <a:t>Cameron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2840733" y="7437319"/>
            <a:ext cx="2806488" cy="1108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2940"/>
              </a:lnSpc>
            </a:pPr>
            <a:r>
              <a:rPr lang="en-US" sz="2100" spc="420">
                <a:solidFill>
                  <a:srgbClr val="FFFFFF"/>
                </a:solidFill>
                <a:latin typeface="Garet"/>
              </a:rPr>
              <a:t>HEAD OF INTELLECTUAL PROPERTY 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50" t="0" r="-625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6152177" y="2787312"/>
            <a:ext cx="13867858" cy="13867858"/>
          </a:xfrm>
          <a:custGeom>
            <a:avLst/>
            <a:gdLst/>
            <a:ahLst/>
            <a:cxnLst/>
            <a:rect r="r" b="b" t="t" l="l"/>
            <a:pathLst>
              <a:path h="13867858" w="13867858">
                <a:moveTo>
                  <a:pt x="0" y="0"/>
                </a:moveTo>
                <a:lnTo>
                  <a:pt x="13867858" y="0"/>
                </a:lnTo>
                <a:lnTo>
                  <a:pt x="13867858" y="13867857"/>
                </a:lnTo>
                <a:lnTo>
                  <a:pt x="0" y="138678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0000"/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028700" y="2040731"/>
            <a:ext cx="5066791" cy="6205538"/>
            <a:chOff x="0" y="0"/>
            <a:chExt cx="829947" cy="101647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29947" cy="1016475"/>
            </a:xfrm>
            <a:custGeom>
              <a:avLst/>
              <a:gdLst/>
              <a:ahLst/>
              <a:cxnLst/>
              <a:rect r="r" b="b" t="t" l="l"/>
              <a:pathLst>
                <a:path h="1016475" w="829947">
                  <a:moveTo>
                    <a:pt x="705487" y="1016475"/>
                  </a:moveTo>
                  <a:lnTo>
                    <a:pt x="124460" y="1016475"/>
                  </a:lnTo>
                  <a:cubicBezTo>
                    <a:pt x="55880" y="1016475"/>
                    <a:pt x="0" y="960595"/>
                    <a:pt x="0" y="8920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05487" y="0"/>
                  </a:lnTo>
                  <a:cubicBezTo>
                    <a:pt x="774067" y="0"/>
                    <a:pt x="829947" y="55880"/>
                    <a:pt x="829947" y="124460"/>
                  </a:cubicBezTo>
                  <a:lnTo>
                    <a:pt x="829947" y="892015"/>
                  </a:lnTo>
                  <a:cubicBezTo>
                    <a:pt x="829947" y="960595"/>
                    <a:pt x="774067" y="1016475"/>
                    <a:pt x="705487" y="1016475"/>
                  </a:cubicBezTo>
                  <a:close/>
                </a:path>
              </a:pathLst>
            </a:custGeom>
            <a:solidFill>
              <a:srgbClr val="2E2D2D">
                <a:alpha val="60000"/>
              </a:srgbClr>
            </a:solid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2929794" y="3238886"/>
            <a:ext cx="1264602" cy="1264602"/>
          </a:xfrm>
          <a:custGeom>
            <a:avLst/>
            <a:gdLst/>
            <a:ahLst/>
            <a:cxnLst/>
            <a:rect r="r" b="b" t="t" l="l"/>
            <a:pathLst>
              <a:path h="1264602" w="1264602">
                <a:moveTo>
                  <a:pt x="0" y="0"/>
                </a:moveTo>
                <a:lnTo>
                  <a:pt x="1264603" y="0"/>
                </a:lnTo>
                <a:lnTo>
                  <a:pt x="1264603" y="1264603"/>
                </a:lnTo>
                <a:lnTo>
                  <a:pt x="0" y="12646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6610604" y="2040731"/>
            <a:ext cx="5066791" cy="6205538"/>
            <a:chOff x="0" y="0"/>
            <a:chExt cx="829947" cy="101647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29947" cy="1016475"/>
            </a:xfrm>
            <a:custGeom>
              <a:avLst/>
              <a:gdLst/>
              <a:ahLst/>
              <a:cxnLst/>
              <a:rect r="r" b="b" t="t" l="l"/>
              <a:pathLst>
                <a:path h="1016475" w="829947">
                  <a:moveTo>
                    <a:pt x="705487" y="1016475"/>
                  </a:moveTo>
                  <a:lnTo>
                    <a:pt x="124460" y="1016475"/>
                  </a:lnTo>
                  <a:cubicBezTo>
                    <a:pt x="55880" y="1016475"/>
                    <a:pt x="0" y="960595"/>
                    <a:pt x="0" y="8920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05487" y="0"/>
                  </a:lnTo>
                  <a:cubicBezTo>
                    <a:pt x="774067" y="0"/>
                    <a:pt x="829947" y="55880"/>
                    <a:pt x="829947" y="124460"/>
                  </a:cubicBezTo>
                  <a:lnTo>
                    <a:pt x="829947" y="892015"/>
                  </a:lnTo>
                  <a:cubicBezTo>
                    <a:pt x="829947" y="960595"/>
                    <a:pt x="774067" y="1016475"/>
                    <a:pt x="705487" y="1016475"/>
                  </a:cubicBezTo>
                  <a:close/>
                </a:path>
              </a:pathLst>
            </a:custGeom>
            <a:solidFill>
              <a:srgbClr val="2E2D2D">
                <a:alpha val="60000"/>
              </a:srgbClr>
            </a:solid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13900097" y="-3632307"/>
            <a:ext cx="8775807" cy="8775807"/>
          </a:xfrm>
          <a:custGeom>
            <a:avLst/>
            <a:gdLst/>
            <a:ahLst/>
            <a:cxnLst/>
            <a:rect r="r" b="b" t="t" l="l"/>
            <a:pathLst>
              <a:path h="8775807" w="8775807">
                <a:moveTo>
                  <a:pt x="0" y="0"/>
                </a:moveTo>
                <a:lnTo>
                  <a:pt x="8775806" y="0"/>
                </a:lnTo>
                <a:lnTo>
                  <a:pt x="8775806" y="8775807"/>
                </a:lnTo>
                <a:lnTo>
                  <a:pt x="0" y="87758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0000"/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2192509" y="2040731"/>
            <a:ext cx="5066791" cy="6205538"/>
            <a:chOff x="0" y="0"/>
            <a:chExt cx="829947" cy="1016475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29947" cy="1016475"/>
            </a:xfrm>
            <a:custGeom>
              <a:avLst/>
              <a:gdLst/>
              <a:ahLst/>
              <a:cxnLst/>
              <a:rect r="r" b="b" t="t" l="l"/>
              <a:pathLst>
                <a:path h="1016475" w="829947">
                  <a:moveTo>
                    <a:pt x="705487" y="1016475"/>
                  </a:moveTo>
                  <a:lnTo>
                    <a:pt x="124460" y="1016475"/>
                  </a:lnTo>
                  <a:cubicBezTo>
                    <a:pt x="55880" y="1016475"/>
                    <a:pt x="0" y="960595"/>
                    <a:pt x="0" y="8920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05487" y="0"/>
                  </a:lnTo>
                  <a:cubicBezTo>
                    <a:pt x="774067" y="0"/>
                    <a:pt x="829947" y="55880"/>
                    <a:pt x="829947" y="124460"/>
                  </a:cubicBezTo>
                  <a:lnTo>
                    <a:pt x="829947" y="892015"/>
                  </a:lnTo>
                  <a:cubicBezTo>
                    <a:pt x="829947" y="960595"/>
                    <a:pt x="774067" y="1016475"/>
                    <a:pt x="705487" y="1016475"/>
                  </a:cubicBezTo>
                  <a:close/>
                </a:path>
              </a:pathLst>
            </a:custGeom>
            <a:solidFill>
              <a:srgbClr val="2E2D2D">
                <a:alpha val="60000"/>
              </a:srgbClr>
            </a:solidFill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8511699" y="3236993"/>
            <a:ext cx="1264602" cy="1264602"/>
          </a:xfrm>
          <a:custGeom>
            <a:avLst/>
            <a:gdLst/>
            <a:ahLst/>
            <a:cxnLst/>
            <a:rect r="r" b="b" t="t" l="l"/>
            <a:pathLst>
              <a:path h="1264602" w="1264602">
                <a:moveTo>
                  <a:pt x="0" y="0"/>
                </a:moveTo>
                <a:lnTo>
                  <a:pt x="1264602" y="0"/>
                </a:lnTo>
                <a:lnTo>
                  <a:pt x="1264602" y="1264603"/>
                </a:lnTo>
                <a:lnTo>
                  <a:pt x="0" y="12646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4093603" y="3238886"/>
            <a:ext cx="1264602" cy="1264602"/>
          </a:xfrm>
          <a:custGeom>
            <a:avLst/>
            <a:gdLst/>
            <a:ahLst/>
            <a:cxnLst/>
            <a:rect r="r" b="b" t="t" l="l"/>
            <a:pathLst>
              <a:path h="1264602" w="1264602">
                <a:moveTo>
                  <a:pt x="0" y="0"/>
                </a:moveTo>
                <a:lnTo>
                  <a:pt x="1264603" y="0"/>
                </a:lnTo>
                <a:lnTo>
                  <a:pt x="1264603" y="1264603"/>
                </a:lnTo>
                <a:lnTo>
                  <a:pt x="0" y="12646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334894" y="4752626"/>
            <a:ext cx="4456560" cy="885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119"/>
              </a:lnSpc>
            </a:pPr>
            <a:r>
              <a:rPr lang="en-US" sz="2599">
                <a:solidFill>
                  <a:srgbClr val="FFFFFF"/>
                </a:solidFill>
                <a:latin typeface="Mont Heavy"/>
              </a:rPr>
              <a:t>$2.2 Trillion in Project and Process Waste (Globally)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533740" y="5943251"/>
            <a:ext cx="4056711" cy="18516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Garet"/>
              </a:rPr>
              <a:t>$1 million in project and process waste occurs every 20 seconds due to misalignment of operations with business strategy.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6915720" y="4752626"/>
            <a:ext cx="4456560" cy="885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120"/>
              </a:lnSpc>
            </a:pPr>
            <a:r>
              <a:rPr lang="en-US" sz="2600">
                <a:solidFill>
                  <a:srgbClr val="FFFFFF"/>
                </a:solidFill>
                <a:latin typeface="Mont Heavy"/>
              </a:rPr>
              <a:t>63 Million Companies 13,000 Business Engineers 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7028969" y="5943251"/>
            <a:ext cx="4230062" cy="18516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Garet"/>
              </a:rPr>
              <a:t>There is a massive talent and experience shortage for the role of business engineer who solves a variety of the project and process problems.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497624" y="4752626"/>
            <a:ext cx="4456560" cy="866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600">
                <a:solidFill>
                  <a:srgbClr val="FFFFFF"/>
                </a:solidFill>
                <a:latin typeface="Mont Heavy"/>
              </a:rPr>
              <a:t>63 Million Companies</a:t>
            </a:r>
          </a:p>
          <a:p>
            <a:pPr algn="ctr" marL="0" indent="0" lvl="0">
              <a:lnSpc>
                <a:spcPts val="2940"/>
              </a:lnSpc>
            </a:pPr>
            <a:r>
              <a:rPr lang="en-US" sz="2450">
                <a:solidFill>
                  <a:srgbClr val="FFFFFF"/>
                </a:solidFill>
                <a:latin typeface="Mont Heavy"/>
              </a:rPr>
              <a:t>5,000 AI Product Managers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2497624" y="5943251"/>
            <a:ext cx="4456560" cy="18516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Garet"/>
              </a:rPr>
              <a:t>There is a massive talent and experience shortage for the role of AI product manager who creates AI driven solutions to operations problems.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2790571" y="3307691"/>
            <a:ext cx="1543050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720"/>
              </a:lnSpc>
            </a:pPr>
            <a:r>
              <a:rPr lang="en-US" sz="5600">
                <a:solidFill>
                  <a:srgbClr val="000000"/>
                </a:solidFill>
                <a:latin typeface="Mont Heavy"/>
              </a:rPr>
              <a:t>1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8372475" y="3305798"/>
            <a:ext cx="1543050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720"/>
              </a:lnSpc>
            </a:pPr>
            <a:r>
              <a:rPr lang="en-US" sz="5600">
                <a:solidFill>
                  <a:srgbClr val="000000"/>
                </a:solidFill>
                <a:latin typeface="Mont Heavy"/>
              </a:rPr>
              <a:t>2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3954379" y="3307691"/>
            <a:ext cx="1543050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720"/>
              </a:lnSpc>
            </a:pPr>
            <a:r>
              <a:rPr lang="en-US" sz="5600">
                <a:solidFill>
                  <a:srgbClr val="000000"/>
                </a:solidFill>
                <a:latin typeface="Mont Heavy"/>
              </a:rPr>
              <a:t>3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2510202" y="428650"/>
            <a:ext cx="13267596" cy="1333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520"/>
              </a:lnSpc>
            </a:pPr>
            <a:r>
              <a:rPr lang="en-US" sz="7100">
                <a:solidFill>
                  <a:srgbClr val="D60202"/>
                </a:solidFill>
                <a:latin typeface="Mont Heavy"/>
              </a:rPr>
              <a:t>The Problems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50" t="0" r="-625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769283" y="-285966"/>
            <a:ext cx="8178165" cy="8229600"/>
          </a:xfrm>
          <a:custGeom>
            <a:avLst/>
            <a:gdLst/>
            <a:ahLst/>
            <a:cxnLst/>
            <a:rect r="r" b="b" t="t" l="l"/>
            <a:pathLst>
              <a:path h="8229600" w="8178165">
                <a:moveTo>
                  <a:pt x="0" y="0"/>
                </a:moveTo>
                <a:lnTo>
                  <a:pt x="8178165" y="0"/>
                </a:lnTo>
                <a:lnTo>
                  <a:pt x="817816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663165" y="3025878"/>
            <a:ext cx="4353213" cy="5958787"/>
            <a:chOff x="0" y="0"/>
            <a:chExt cx="1157357" cy="158421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157357" cy="1584219"/>
            </a:xfrm>
            <a:custGeom>
              <a:avLst/>
              <a:gdLst/>
              <a:ahLst/>
              <a:cxnLst/>
              <a:rect r="r" b="b" t="t" l="l"/>
              <a:pathLst>
                <a:path h="1584219" w="1157357">
                  <a:moveTo>
                    <a:pt x="1032897" y="1584219"/>
                  </a:moveTo>
                  <a:lnTo>
                    <a:pt x="124460" y="1584219"/>
                  </a:lnTo>
                  <a:cubicBezTo>
                    <a:pt x="55880" y="1584219"/>
                    <a:pt x="0" y="1528339"/>
                    <a:pt x="0" y="145975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032897" y="0"/>
                  </a:lnTo>
                  <a:cubicBezTo>
                    <a:pt x="1101477" y="0"/>
                    <a:pt x="1157357" y="55880"/>
                    <a:pt x="1157357" y="124460"/>
                  </a:cubicBezTo>
                  <a:lnTo>
                    <a:pt x="1157357" y="1459759"/>
                  </a:lnTo>
                  <a:cubicBezTo>
                    <a:pt x="1157357" y="1528339"/>
                    <a:pt x="1101477" y="1584219"/>
                    <a:pt x="1032897" y="1584219"/>
                  </a:cubicBezTo>
                  <a:close/>
                </a:path>
              </a:pathLst>
            </a:custGeom>
            <a:solidFill>
              <a:srgbClr val="2E2D2D">
                <a:alpha val="60000"/>
              </a:srgbClr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2232276" y="3693000"/>
            <a:ext cx="1785749" cy="1785742"/>
            <a:chOff x="0" y="0"/>
            <a:chExt cx="6350000" cy="634997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6966197" y="3025878"/>
            <a:ext cx="4353213" cy="5958787"/>
            <a:chOff x="0" y="0"/>
            <a:chExt cx="1157357" cy="1584219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157357" cy="1584219"/>
            </a:xfrm>
            <a:custGeom>
              <a:avLst/>
              <a:gdLst/>
              <a:ahLst/>
              <a:cxnLst/>
              <a:rect r="r" b="b" t="t" l="l"/>
              <a:pathLst>
                <a:path h="1584219" w="1157357">
                  <a:moveTo>
                    <a:pt x="1032897" y="1584219"/>
                  </a:moveTo>
                  <a:lnTo>
                    <a:pt x="124460" y="1584219"/>
                  </a:lnTo>
                  <a:cubicBezTo>
                    <a:pt x="55880" y="1584219"/>
                    <a:pt x="0" y="1528339"/>
                    <a:pt x="0" y="145975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032897" y="0"/>
                  </a:lnTo>
                  <a:cubicBezTo>
                    <a:pt x="1101477" y="0"/>
                    <a:pt x="1157357" y="55880"/>
                    <a:pt x="1157357" y="124460"/>
                  </a:cubicBezTo>
                  <a:lnTo>
                    <a:pt x="1157357" y="1459759"/>
                  </a:lnTo>
                  <a:cubicBezTo>
                    <a:pt x="1157357" y="1528339"/>
                    <a:pt x="1101477" y="1584219"/>
                    <a:pt x="1032897" y="1584219"/>
                  </a:cubicBezTo>
                  <a:close/>
                </a:path>
              </a:pathLst>
            </a:custGeom>
            <a:solidFill>
              <a:srgbClr val="2E2D2D">
                <a:alpha val="60000"/>
              </a:srgbClr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7535308" y="3693000"/>
            <a:ext cx="1785749" cy="1785742"/>
            <a:chOff x="0" y="0"/>
            <a:chExt cx="6350000" cy="6349975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2271622" y="3025878"/>
            <a:ext cx="4353213" cy="5958787"/>
            <a:chOff x="0" y="0"/>
            <a:chExt cx="1157357" cy="1584219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157357" cy="1584219"/>
            </a:xfrm>
            <a:custGeom>
              <a:avLst/>
              <a:gdLst/>
              <a:ahLst/>
              <a:cxnLst/>
              <a:rect r="r" b="b" t="t" l="l"/>
              <a:pathLst>
                <a:path h="1584219" w="1157357">
                  <a:moveTo>
                    <a:pt x="1032897" y="1584219"/>
                  </a:moveTo>
                  <a:lnTo>
                    <a:pt x="124460" y="1584219"/>
                  </a:lnTo>
                  <a:cubicBezTo>
                    <a:pt x="55880" y="1584219"/>
                    <a:pt x="0" y="1528339"/>
                    <a:pt x="0" y="145975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032897" y="0"/>
                  </a:lnTo>
                  <a:cubicBezTo>
                    <a:pt x="1101477" y="0"/>
                    <a:pt x="1157357" y="55880"/>
                    <a:pt x="1157357" y="124460"/>
                  </a:cubicBezTo>
                  <a:lnTo>
                    <a:pt x="1157357" y="1459759"/>
                  </a:lnTo>
                  <a:cubicBezTo>
                    <a:pt x="1157357" y="1528339"/>
                    <a:pt x="1101477" y="1584219"/>
                    <a:pt x="1032897" y="1584219"/>
                  </a:cubicBezTo>
                  <a:close/>
                </a:path>
              </a:pathLst>
            </a:custGeom>
            <a:solidFill>
              <a:srgbClr val="2E2D2D">
                <a:alpha val="60000"/>
              </a:srgbClr>
            </a:solid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12840733" y="3693000"/>
            <a:ext cx="1785749" cy="1785742"/>
            <a:chOff x="0" y="0"/>
            <a:chExt cx="6350000" cy="6349975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3319799" y="876300"/>
            <a:ext cx="11648401" cy="1365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000"/>
              </a:lnSpc>
            </a:pPr>
            <a:r>
              <a:rPr lang="en-US" sz="8000">
                <a:solidFill>
                  <a:srgbClr val="D60202"/>
                </a:solidFill>
                <a:latin typeface="Mont Heavy"/>
              </a:rPr>
              <a:t>The Team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860675" y="5818903"/>
            <a:ext cx="3958193" cy="1249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4200">
                <a:solidFill>
                  <a:srgbClr val="FFFFFF"/>
                </a:solidFill>
                <a:latin typeface="Mont Bold"/>
              </a:rPr>
              <a:t>Krystal</a:t>
            </a:r>
          </a:p>
          <a:p>
            <a:pPr marL="0" indent="0" lvl="0">
              <a:lnSpc>
                <a:spcPts val="4200"/>
              </a:lnSpc>
            </a:pPr>
            <a:r>
              <a:rPr lang="en-US" sz="4200">
                <a:solidFill>
                  <a:srgbClr val="FFFFFF"/>
                </a:solidFill>
                <a:latin typeface="Mont Bold"/>
              </a:rPr>
              <a:t>Leal-Gonzalez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2055504" y="7437319"/>
            <a:ext cx="2672318" cy="1108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2940"/>
              </a:lnSpc>
            </a:pPr>
            <a:r>
              <a:rPr lang="en-US" sz="2100" spc="420">
                <a:solidFill>
                  <a:srgbClr val="FFFFFF"/>
                </a:solidFill>
                <a:latin typeface="Garet"/>
              </a:rPr>
              <a:t>PUBLIC RELATIONS &amp; BRANDING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7358536" y="5929071"/>
            <a:ext cx="3568536" cy="1249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4200"/>
              </a:lnSpc>
            </a:pPr>
            <a:r>
              <a:rPr lang="en-US" sz="4200">
                <a:solidFill>
                  <a:srgbClr val="FFFFFF"/>
                </a:solidFill>
                <a:latin typeface="Mont Bold"/>
              </a:rPr>
              <a:t>Eduardo Ramírez, PhD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7535308" y="7623056"/>
            <a:ext cx="3310048" cy="1108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2940"/>
              </a:lnSpc>
            </a:pPr>
            <a:r>
              <a:rPr lang="en-US" sz="2100" spc="420">
                <a:solidFill>
                  <a:srgbClr val="FFFFFF"/>
                </a:solidFill>
                <a:latin typeface="Garet"/>
              </a:rPr>
              <a:t>HEAD OF AI AND SOFTWARE ENGINEERING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2840733" y="5976249"/>
            <a:ext cx="3310048" cy="1249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4200"/>
              </a:lnSpc>
            </a:pPr>
            <a:r>
              <a:rPr lang="en-US" sz="4200">
                <a:solidFill>
                  <a:srgbClr val="FFFFFF"/>
                </a:solidFill>
                <a:latin typeface="Mont Bold"/>
              </a:rPr>
              <a:t>Michael Palmer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2833885" y="7623056"/>
            <a:ext cx="2806488" cy="737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2940"/>
              </a:lnSpc>
            </a:pPr>
            <a:r>
              <a:rPr lang="en-US" sz="2100" spc="420">
                <a:solidFill>
                  <a:srgbClr val="FFFFFF"/>
                </a:solidFill>
                <a:latin typeface="Garet"/>
              </a:rPr>
              <a:t>HEAD OF RISK MANAGEMENT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333" r="0" b="-333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18288000" cy="4273013"/>
          </a:xfrm>
          <a:custGeom>
            <a:avLst/>
            <a:gdLst/>
            <a:ahLst/>
            <a:cxnLst/>
            <a:rect r="r" b="b" t="t" l="l"/>
            <a:pathLst>
              <a:path h="4273013" w="18288000">
                <a:moveTo>
                  <a:pt x="0" y="0"/>
                </a:moveTo>
                <a:lnTo>
                  <a:pt x="18288000" y="0"/>
                </a:lnTo>
                <a:lnTo>
                  <a:pt x="18288000" y="4273013"/>
                </a:lnTo>
                <a:lnTo>
                  <a:pt x="0" y="42730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55586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392684" y="9191625"/>
            <a:ext cx="6933294" cy="396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360"/>
              </a:lnSpc>
            </a:pPr>
            <a:r>
              <a:rPr lang="en-US" sz="2400">
                <a:solidFill>
                  <a:srgbClr val="FFFFFF"/>
                </a:solidFill>
                <a:latin typeface="Garet"/>
              </a:rPr>
              <a:t>chrisc@chamberscapitalventues.com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9182100"/>
            <a:ext cx="4678224" cy="396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60"/>
              </a:lnSpc>
            </a:pPr>
            <a:r>
              <a:rPr lang="en-US" sz="2400">
                <a:solidFill>
                  <a:srgbClr val="FFFFFF"/>
                </a:solidFill>
                <a:latin typeface="Garet"/>
              </a:rPr>
              <a:t>Chris Chambers</a:t>
            </a:r>
          </a:p>
        </p:txBody>
      </p:sp>
      <p:sp>
        <p:nvSpPr>
          <p:cNvPr name="AutoShape 6" id="6"/>
          <p:cNvSpPr/>
          <p:nvPr/>
        </p:nvSpPr>
        <p:spPr>
          <a:xfrm flipV="true">
            <a:off x="3877722" y="9408795"/>
            <a:ext cx="6514961" cy="1714"/>
          </a:xfrm>
          <a:prstGeom prst="line">
            <a:avLst/>
          </a:prstGeom>
          <a:ln cap="flat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7" id="7"/>
          <p:cNvSpPr txBox="true"/>
          <p:nvPr/>
        </p:nvSpPr>
        <p:spPr>
          <a:xfrm rot="0">
            <a:off x="3877720" y="5349478"/>
            <a:ext cx="10532560" cy="552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 spc="1152">
                <a:solidFill>
                  <a:srgbClr val="D60202"/>
                </a:solidFill>
                <a:latin typeface="Garet"/>
              </a:rPr>
              <a:t>@CCVINNOVATIONSAI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510202" y="3175397"/>
            <a:ext cx="13267596" cy="2276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400"/>
              </a:lnSpc>
            </a:pPr>
            <a:r>
              <a:rPr lang="en-US" sz="12000">
                <a:solidFill>
                  <a:srgbClr val="FFFFFF"/>
                </a:solidFill>
                <a:latin typeface="Mont Heavy"/>
              </a:rPr>
              <a:t>Thank You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50" t="0" r="-625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065934" y="4971086"/>
            <a:ext cx="8678682" cy="5988371"/>
          </a:xfrm>
          <a:custGeom>
            <a:avLst/>
            <a:gdLst/>
            <a:ahLst/>
            <a:cxnLst/>
            <a:rect r="r" b="b" t="t" l="l"/>
            <a:pathLst>
              <a:path h="5988371" w="8678682">
                <a:moveTo>
                  <a:pt x="0" y="0"/>
                </a:moveTo>
                <a:lnTo>
                  <a:pt x="8678682" y="0"/>
                </a:lnTo>
                <a:lnTo>
                  <a:pt x="8678682" y="5988371"/>
                </a:lnTo>
                <a:lnTo>
                  <a:pt x="0" y="59883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028700" y="800376"/>
            <a:ext cx="8305860" cy="2578002"/>
            <a:chOff x="0" y="0"/>
            <a:chExt cx="2127691" cy="6604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127691" cy="660400"/>
            </a:xfrm>
            <a:custGeom>
              <a:avLst/>
              <a:gdLst/>
              <a:ahLst/>
              <a:cxnLst/>
              <a:rect r="r" b="b" t="t" l="l"/>
              <a:pathLst>
                <a:path h="660400" w="2127691">
                  <a:moveTo>
                    <a:pt x="200323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03231" y="0"/>
                  </a:lnTo>
                  <a:cubicBezTo>
                    <a:pt x="2071811" y="0"/>
                    <a:pt x="2127691" y="55880"/>
                    <a:pt x="2127691" y="124460"/>
                  </a:cubicBezTo>
                  <a:lnTo>
                    <a:pt x="2127691" y="535940"/>
                  </a:lnTo>
                  <a:cubicBezTo>
                    <a:pt x="2127691" y="604520"/>
                    <a:pt x="2071811" y="660400"/>
                    <a:pt x="2003231" y="660400"/>
                  </a:cubicBezTo>
                  <a:close/>
                </a:path>
              </a:pathLst>
            </a:custGeom>
            <a:solidFill>
              <a:srgbClr val="2E2D2D">
                <a:alpha val="60000"/>
              </a:srgbClr>
            </a:solid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1601875" y="1401950"/>
            <a:ext cx="1377121" cy="1374853"/>
          </a:xfrm>
          <a:custGeom>
            <a:avLst/>
            <a:gdLst/>
            <a:ahLst/>
            <a:cxnLst/>
            <a:rect r="r" b="b" t="t" l="l"/>
            <a:pathLst>
              <a:path h="1374853" w="1377121">
                <a:moveTo>
                  <a:pt x="0" y="0"/>
                </a:moveTo>
                <a:lnTo>
                  <a:pt x="1377122" y="0"/>
                </a:lnTo>
                <a:lnTo>
                  <a:pt x="1377122" y="1374853"/>
                </a:lnTo>
                <a:lnTo>
                  <a:pt x="0" y="13748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4514" t="-24403" r="-23476" b="-23831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2034209" y="3855180"/>
            <a:ext cx="8305860" cy="2578002"/>
            <a:chOff x="0" y="0"/>
            <a:chExt cx="2127691" cy="6604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127691" cy="660400"/>
            </a:xfrm>
            <a:custGeom>
              <a:avLst/>
              <a:gdLst/>
              <a:ahLst/>
              <a:cxnLst/>
              <a:rect r="r" b="b" t="t" l="l"/>
              <a:pathLst>
                <a:path h="660400" w="2127691">
                  <a:moveTo>
                    <a:pt x="200323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03231" y="0"/>
                  </a:lnTo>
                  <a:cubicBezTo>
                    <a:pt x="2071811" y="0"/>
                    <a:pt x="2127691" y="55880"/>
                    <a:pt x="2127691" y="124460"/>
                  </a:cubicBezTo>
                  <a:lnTo>
                    <a:pt x="2127691" y="535940"/>
                  </a:lnTo>
                  <a:cubicBezTo>
                    <a:pt x="2127691" y="604520"/>
                    <a:pt x="2071811" y="660400"/>
                    <a:pt x="2003231" y="660400"/>
                  </a:cubicBezTo>
                  <a:close/>
                </a:path>
              </a:pathLst>
            </a:custGeom>
            <a:solidFill>
              <a:srgbClr val="2E2D2D">
                <a:alpha val="60000"/>
              </a:srgbClr>
            </a:solid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2607384" y="4456754"/>
            <a:ext cx="1377121" cy="1374853"/>
          </a:xfrm>
          <a:custGeom>
            <a:avLst/>
            <a:gdLst/>
            <a:ahLst/>
            <a:cxnLst/>
            <a:rect r="r" b="b" t="t" l="l"/>
            <a:pathLst>
              <a:path h="1374853" w="1377121">
                <a:moveTo>
                  <a:pt x="0" y="0"/>
                </a:moveTo>
                <a:lnTo>
                  <a:pt x="1377122" y="0"/>
                </a:lnTo>
                <a:lnTo>
                  <a:pt x="1377122" y="1374853"/>
                </a:lnTo>
                <a:lnTo>
                  <a:pt x="0" y="13748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4514" t="-24403" r="-23476" b="-23831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028700" y="6908622"/>
            <a:ext cx="8305860" cy="2578002"/>
            <a:chOff x="0" y="0"/>
            <a:chExt cx="2127691" cy="6604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127691" cy="660400"/>
            </a:xfrm>
            <a:custGeom>
              <a:avLst/>
              <a:gdLst/>
              <a:ahLst/>
              <a:cxnLst/>
              <a:rect r="r" b="b" t="t" l="l"/>
              <a:pathLst>
                <a:path h="660400" w="2127691">
                  <a:moveTo>
                    <a:pt x="200323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03231" y="0"/>
                  </a:lnTo>
                  <a:cubicBezTo>
                    <a:pt x="2071811" y="0"/>
                    <a:pt x="2127691" y="55880"/>
                    <a:pt x="2127691" y="124460"/>
                  </a:cubicBezTo>
                  <a:lnTo>
                    <a:pt x="2127691" y="535940"/>
                  </a:lnTo>
                  <a:cubicBezTo>
                    <a:pt x="2127691" y="604520"/>
                    <a:pt x="2071811" y="660400"/>
                    <a:pt x="2003231" y="660400"/>
                  </a:cubicBezTo>
                  <a:close/>
                </a:path>
              </a:pathLst>
            </a:custGeom>
            <a:solidFill>
              <a:srgbClr val="2E2D2D">
                <a:alpha val="60000"/>
              </a:srgbClr>
            </a:solidFill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1601875" y="7510197"/>
            <a:ext cx="1377121" cy="1374853"/>
          </a:xfrm>
          <a:custGeom>
            <a:avLst/>
            <a:gdLst/>
            <a:ahLst/>
            <a:cxnLst/>
            <a:rect r="r" b="b" t="t" l="l"/>
            <a:pathLst>
              <a:path h="1374853" w="1377121">
                <a:moveTo>
                  <a:pt x="0" y="0"/>
                </a:moveTo>
                <a:lnTo>
                  <a:pt x="1377122" y="0"/>
                </a:lnTo>
                <a:lnTo>
                  <a:pt x="1377122" y="1374853"/>
                </a:lnTo>
                <a:lnTo>
                  <a:pt x="0" y="13748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4514" t="-24403" r="-23476" b="-23831"/>
            </a:stretch>
          </a:blipFill>
        </p:spPr>
      </p:sp>
      <p:grpSp>
        <p:nvGrpSpPr>
          <p:cNvPr name="Group 13" id="13"/>
          <p:cNvGrpSpPr>
            <a:grpSpLocks noChangeAspect="true"/>
          </p:cNvGrpSpPr>
          <p:nvPr/>
        </p:nvGrpSpPr>
        <p:grpSpPr>
          <a:xfrm rot="0">
            <a:off x="12010821" y="1285875"/>
            <a:ext cx="4029180" cy="7972425"/>
            <a:chOff x="0" y="0"/>
            <a:chExt cx="2620010" cy="518414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53340" y="25400"/>
              <a:ext cx="2513330" cy="5132070"/>
            </a:xfrm>
            <a:custGeom>
              <a:avLst/>
              <a:gdLst/>
              <a:ahLst/>
              <a:cxnLst/>
              <a:rect r="r" b="b" t="t" l="l"/>
              <a:pathLst>
                <a:path h="5132070" w="251333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185420" y="156210"/>
              <a:ext cx="2251710" cy="4876800"/>
            </a:xfrm>
            <a:custGeom>
              <a:avLst/>
              <a:gdLst/>
              <a:ahLst/>
              <a:cxnLst/>
              <a:rect r="r" b="b" t="t" l="l"/>
              <a:pathLst>
                <a:path h="4876800" w="225171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7"/>
              <a:stretch>
                <a:fillRect l="-79810" t="0" r="-35722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1121410" y="198120"/>
              <a:ext cx="347980" cy="43180"/>
            </a:xfrm>
            <a:custGeom>
              <a:avLst/>
              <a:gdLst/>
              <a:ahLst/>
              <a:cxnLst/>
              <a:rect r="r" b="b" t="t" l="l"/>
              <a:pathLst>
                <a:path h="43180" w="3479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1578312" y="187909"/>
              <a:ext cx="66636" cy="63602"/>
            </a:xfrm>
            <a:custGeom>
              <a:avLst/>
              <a:gdLst/>
              <a:ahLst/>
              <a:cxnLst/>
              <a:rect r="r" b="b" t="t" l="l"/>
              <a:pathLst>
                <a:path h="63602" w="66636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0" y="685800"/>
              <a:ext cx="27940" cy="213360"/>
            </a:xfrm>
            <a:custGeom>
              <a:avLst/>
              <a:gdLst/>
              <a:ahLst/>
              <a:cxnLst/>
              <a:rect r="r" b="b" t="t" l="l"/>
              <a:pathLst>
                <a:path h="213360" w="2794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0" y="1057910"/>
              <a:ext cx="27940" cy="384810"/>
            </a:xfrm>
            <a:custGeom>
              <a:avLst/>
              <a:gdLst/>
              <a:ahLst/>
              <a:cxnLst/>
              <a:rect r="r" b="b" t="t" l="l"/>
              <a:pathLst>
                <a:path h="384810" w="2794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0" y="1526540"/>
              <a:ext cx="27940" cy="386080"/>
            </a:xfrm>
            <a:custGeom>
              <a:avLst/>
              <a:gdLst/>
              <a:ahLst/>
              <a:cxnLst/>
              <a:rect r="r" b="b" t="t" l="l"/>
              <a:pathLst>
                <a:path h="386080" w="2794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2592070" y="1184910"/>
              <a:ext cx="27940" cy="618490"/>
            </a:xfrm>
            <a:custGeom>
              <a:avLst/>
              <a:gdLst/>
              <a:ahLst/>
              <a:cxnLst/>
              <a:rect r="r" b="b" t="t" l="l"/>
              <a:pathLst>
                <a:path h="618490" w="2794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27940" y="0"/>
              <a:ext cx="2564130" cy="5182870"/>
            </a:xfrm>
            <a:custGeom>
              <a:avLst/>
              <a:gdLst/>
              <a:ahLst/>
              <a:cxnLst/>
              <a:rect r="r" b="b" t="t" l="l"/>
              <a:pathLst>
                <a:path h="5182870" w="256413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</p:spPr>
        </p:sp>
      </p:grpSp>
      <p:sp>
        <p:nvSpPr>
          <p:cNvPr name="TextBox 23" id="23"/>
          <p:cNvSpPr txBox="true"/>
          <p:nvPr/>
        </p:nvSpPr>
        <p:spPr>
          <a:xfrm rot="0">
            <a:off x="3306478" y="1287650"/>
            <a:ext cx="4941225" cy="581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3719"/>
              </a:lnSpc>
            </a:pPr>
            <a:r>
              <a:rPr lang="en-US" sz="3099">
                <a:solidFill>
                  <a:srgbClr val="FFFFFF"/>
                </a:solidFill>
                <a:latin typeface="Mont Heavy"/>
              </a:rPr>
              <a:t>AI Business Engineering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3306478" y="2039569"/>
            <a:ext cx="5761322" cy="737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Garet"/>
              </a:rPr>
              <a:t>Democratizing access to top 1% human equivalent talent via artificial intelligence 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518911" y="1491524"/>
            <a:ext cx="1543050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720"/>
              </a:lnSpc>
            </a:pPr>
            <a:r>
              <a:rPr lang="en-US" sz="5600">
                <a:solidFill>
                  <a:srgbClr val="000000"/>
                </a:solidFill>
                <a:latin typeface="Mont Heavy"/>
              </a:rPr>
              <a:t>1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4311987" y="4174853"/>
            <a:ext cx="4456560" cy="581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3719"/>
              </a:lnSpc>
            </a:pPr>
            <a:r>
              <a:rPr lang="en-US" sz="3099">
                <a:solidFill>
                  <a:srgbClr val="FFFFFF"/>
                </a:solidFill>
                <a:latin typeface="Mont Heavy"/>
              </a:rPr>
              <a:t>Collaborative AI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4311987" y="4923461"/>
            <a:ext cx="5761322" cy="1108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Garet"/>
              </a:rPr>
              <a:t>Connect the entire enterprise to a team of AI busines engineers who provide insights, recommendations, and plans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2524420" y="4546328"/>
            <a:ext cx="1543050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720"/>
              </a:lnSpc>
            </a:pPr>
            <a:r>
              <a:rPr lang="en-US" sz="5600">
                <a:solidFill>
                  <a:srgbClr val="000000"/>
                </a:solidFill>
                <a:latin typeface="Mont Heavy"/>
              </a:rPr>
              <a:t>2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3306478" y="7233281"/>
            <a:ext cx="5484722" cy="581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3719"/>
              </a:lnSpc>
            </a:pPr>
            <a:r>
              <a:rPr lang="en-US" sz="3099">
                <a:solidFill>
                  <a:srgbClr val="FFFFFF"/>
                </a:solidFill>
                <a:latin typeface="Mont Heavy"/>
              </a:rPr>
              <a:t>AI Product Management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3295945" y="8014331"/>
            <a:ext cx="5761322" cy="1108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Garet"/>
              </a:rPr>
              <a:t>Deliver AI solutions and products across the enterprise built leveraging best in class product management frameworks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518911" y="7599771"/>
            <a:ext cx="1543050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720"/>
              </a:lnSpc>
            </a:pPr>
            <a:r>
              <a:rPr lang="en-US" sz="5600">
                <a:solidFill>
                  <a:srgbClr val="000000"/>
                </a:solidFill>
                <a:latin typeface="Mont Heavy"/>
              </a:rPr>
              <a:t>3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0434942" y="-47625"/>
            <a:ext cx="6824358" cy="1333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520"/>
              </a:lnSpc>
            </a:pPr>
            <a:r>
              <a:rPr lang="en-US" sz="7100">
                <a:solidFill>
                  <a:srgbClr val="FFFFFF"/>
                </a:solidFill>
                <a:latin typeface="Mont Heavy"/>
              </a:rPr>
              <a:t>The Solution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50" t="0" r="-625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94258" y="0"/>
            <a:ext cx="18482258" cy="9794923"/>
            <a:chOff x="0" y="0"/>
            <a:chExt cx="24643010" cy="13059897"/>
          </a:xfrm>
        </p:grpSpPr>
        <p:sp>
          <p:nvSpPr>
            <p:cNvPr name="Freeform 4" id="4"/>
            <p:cNvSpPr/>
            <p:nvPr/>
          </p:nvSpPr>
          <p:spPr>
            <a:xfrm flipH="true" flipV="false" rot="-10800000">
              <a:off x="16408264" y="0"/>
              <a:ext cx="8234747" cy="5486400"/>
            </a:xfrm>
            <a:custGeom>
              <a:avLst/>
              <a:gdLst/>
              <a:ahLst/>
              <a:cxnLst/>
              <a:rect r="r" b="b" t="t" l="l"/>
              <a:pathLst>
                <a:path h="5486400" w="8234747">
                  <a:moveTo>
                    <a:pt x="8234746" y="0"/>
                  </a:moveTo>
                  <a:lnTo>
                    <a:pt x="0" y="0"/>
                  </a:lnTo>
                  <a:lnTo>
                    <a:pt x="0" y="5486400"/>
                  </a:lnTo>
                  <a:lnTo>
                    <a:pt x="8234746" y="5486400"/>
                  </a:lnTo>
                  <a:lnTo>
                    <a:pt x="8234746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2039969"/>
              <a:ext cx="19174017" cy="11019928"/>
            </a:xfrm>
            <a:custGeom>
              <a:avLst/>
              <a:gdLst/>
              <a:ahLst/>
              <a:cxnLst/>
              <a:rect r="r" b="b" t="t" l="l"/>
              <a:pathLst>
                <a:path h="11019928" w="19174017">
                  <a:moveTo>
                    <a:pt x="0" y="0"/>
                  </a:moveTo>
                  <a:lnTo>
                    <a:pt x="19174017" y="0"/>
                  </a:lnTo>
                  <a:lnTo>
                    <a:pt x="19174017" y="11019928"/>
                  </a:lnTo>
                  <a:lnTo>
                    <a:pt x="0" y="110199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2954809" y="2738154"/>
              <a:ext cx="13259472" cy="8845945"/>
            </a:xfrm>
            <a:custGeom>
              <a:avLst/>
              <a:gdLst/>
              <a:ahLst/>
              <a:cxnLst/>
              <a:rect r="r" b="b" t="t" l="l"/>
              <a:pathLst>
                <a:path h="8845945" w="13259472">
                  <a:moveTo>
                    <a:pt x="0" y="0"/>
                  </a:moveTo>
                  <a:lnTo>
                    <a:pt x="13259472" y="0"/>
                  </a:lnTo>
                  <a:lnTo>
                    <a:pt x="13259472" y="8845945"/>
                  </a:lnTo>
                  <a:lnTo>
                    <a:pt x="0" y="88459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66" t="0" r="-66" b="0"/>
              </a:stretch>
            </a:blipFill>
          </p:spPr>
        </p:sp>
        <p:sp>
          <p:nvSpPr>
            <p:cNvPr name="TextBox 7" id="7"/>
            <p:cNvSpPr txBox="true"/>
            <p:nvPr/>
          </p:nvSpPr>
          <p:spPr>
            <a:xfrm rot="0">
              <a:off x="17809899" y="4785035"/>
              <a:ext cx="6277778" cy="410781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2730"/>
                </a:lnSpc>
              </a:pPr>
              <a:r>
                <a:rPr lang="en-US" sz="2100">
                  <a:solidFill>
                    <a:srgbClr val="FFFFFF"/>
                  </a:solidFill>
                  <a:latin typeface="Garet"/>
                </a:rPr>
                <a:t>Department Specific AI Models</a:t>
              </a:r>
            </a:p>
            <a:p>
              <a:pPr>
                <a:lnSpc>
                  <a:spcPts val="2730"/>
                </a:lnSpc>
              </a:pPr>
            </a:p>
            <a:p>
              <a:pPr>
                <a:lnSpc>
                  <a:spcPts val="2730"/>
                </a:lnSpc>
              </a:pPr>
              <a:r>
                <a:rPr lang="en-US" sz="2100">
                  <a:solidFill>
                    <a:srgbClr val="FFFFFF"/>
                  </a:solidFill>
                  <a:latin typeface="Garet"/>
                </a:rPr>
                <a:t>Integrated Feedback Loop</a:t>
              </a:r>
            </a:p>
            <a:p>
              <a:pPr>
                <a:lnSpc>
                  <a:spcPts val="2730"/>
                </a:lnSpc>
              </a:pPr>
            </a:p>
            <a:p>
              <a:pPr>
                <a:lnSpc>
                  <a:spcPts val="2730"/>
                </a:lnSpc>
              </a:pPr>
              <a:r>
                <a:rPr lang="en-US" sz="2100">
                  <a:solidFill>
                    <a:srgbClr val="FFFFFF"/>
                  </a:solidFill>
                  <a:latin typeface="Garet"/>
                </a:rPr>
                <a:t>Collaborative AI Network</a:t>
              </a:r>
            </a:p>
            <a:p>
              <a:pPr>
                <a:lnSpc>
                  <a:spcPts val="2730"/>
                </a:lnSpc>
              </a:pPr>
            </a:p>
            <a:p>
              <a:pPr>
                <a:lnSpc>
                  <a:spcPts val="2730"/>
                </a:lnSpc>
              </a:pPr>
              <a:r>
                <a:rPr lang="en-US" sz="2100">
                  <a:solidFill>
                    <a:srgbClr val="FFFFFF"/>
                  </a:solidFill>
                  <a:latin typeface="Garet"/>
                </a:rPr>
                <a:t>Mobile and Web Applications</a:t>
              </a:r>
            </a:p>
            <a:p>
              <a:pPr>
                <a:lnSpc>
                  <a:spcPts val="2730"/>
                </a:lnSpc>
              </a:pPr>
            </a:p>
            <a:p>
              <a:pPr>
                <a:lnSpc>
                  <a:spcPts val="2730"/>
                </a:lnSpc>
              </a:pPr>
              <a:r>
                <a:rPr lang="en-US" sz="2100">
                  <a:solidFill>
                    <a:srgbClr val="FFFFFF"/>
                  </a:solidFill>
                  <a:latin typeface="Garet"/>
                </a:rPr>
                <a:t>Continous Productivity</a:t>
              </a:r>
            </a:p>
          </p:txBody>
        </p:sp>
        <p:sp>
          <p:nvSpPr>
            <p:cNvPr name="AutoShape 8" id="8"/>
            <p:cNvSpPr/>
            <p:nvPr/>
          </p:nvSpPr>
          <p:spPr>
            <a:xfrm>
              <a:off x="17809899" y="5305899"/>
              <a:ext cx="5613400" cy="0"/>
            </a:xfrm>
            <a:prstGeom prst="line">
              <a:avLst/>
            </a:prstGeom>
            <a:ln cap="rnd" w="254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9" id="9"/>
            <p:cNvSpPr/>
            <p:nvPr/>
          </p:nvSpPr>
          <p:spPr>
            <a:xfrm>
              <a:off x="17809899" y="6245699"/>
              <a:ext cx="5613400" cy="0"/>
            </a:xfrm>
            <a:prstGeom prst="line">
              <a:avLst/>
            </a:prstGeom>
            <a:ln cap="rnd" w="254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10" id="10"/>
            <p:cNvSpPr/>
            <p:nvPr/>
          </p:nvSpPr>
          <p:spPr>
            <a:xfrm>
              <a:off x="17809899" y="7190901"/>
              <a:ext cx="5613400" cy="0"/>
            </a:xfrm>
            <a:prstGeom prst="line">
              <a:avLst/>
            </a:prstGeom>
            <a:ln cap="rnd" w="254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11" id="11"/>
            <p:cNvSpPr/>
            <p:nvPr/>
          </p:nvSpPr>
          <p:spPr>
            <a:xfrm>
              <a:off x="17809899" y="8130701"/>
              <a:ext cx="5613400" cy="0"/>
            </a:xfrm>
            <a:prstGeom prst="line">
              <a:avLst/>
            </a:prstGeom>
            <a:ln cap="rnd" w="254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12" id="12"/>
            <p:cNvSpPr/>
            <p:nvPr/>
          </p:nvSpPr>
          <p:spPr>
            <a:xfrm>
              <a:off x="17809899" y="9057801"/>
              <a:ext cx="5613400" cy="0"/>
            </a:xfrm>
            <a:prstGeom prst="line">
              <a:avLst/>
            </a:prstGeom>
            <a:ln cap="rnd" w="254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TextBox 13" id="13"/>
            <p:cNvSpPr txBox="true"/>
            <p:nvPr/>
          </p:nvSpPr>
          <p:spPr>
            <a:xfrm rot="0">
              <a:off x="3359908" y="169894"/>
              <a:ext cx="18182204" cy="17176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8640"/>
                </a:lnSpc>
              </a:pPr>
              <a:r>
                <a:rPr lang="en-US" sz="7200">
                  <a:solidFill>
                    <a:srgbClr val="D60202"/>
                  </a:solidFill>
                  <a:latin typeface="Mont Heavy"/>
                </a:rPr>
                <a:t>A.B.E. (AI Business Engineer)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50" t="0" r="-6250" b="0"/>
            </a:stretch>
          </a:blip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alphaModFix amt="82000"/>
          </a:blip>
          <a:stretch>
            <a:fillRect/>
          </a:stretch>
        </p:blipFill>
        <p:spPr>
          <a:xfrm rot="0">
            <a:off x="80521" y="1392916"/>
            <a:ext cx="1583170" cy="1619093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>
            <a:alphaModFix amt="82000"/>
          </a:blip>
          <a:stretch>
            <a:fillRect/>
          </a:stretch>
        </p:blipFill>
        <p:spPr>
          <a:xfrm rot="0">
            <a:off x="5468971" y="1396508"/>
            <a:ext cx="1575985" cy="1509285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>
            <a:alphaModFix amt="82000"/>
          </a:blip>
          <a:stretch>
            <a:fillRect/>
          </a:stretch>
        </p:blipFill>
        <p:spPr>
          <a:xfrm rot="0">
            <a:off x="11599326" y="1414470"/>
            <a:ext cx="1575985" cy="1575985"/>
          </a:xfrm>
          <a:prstGeom prst="rect">
            <a:avLst/>
          </a:prstGeom>
        </p:spPr>
      </p:pic>
      <p:sp>
        <p:nvSpPr>
          <p:cNvPr name="Freeform 6" id="6"/>
          <p:cNvSpPr/>
          <p:nvPr/>
        </p:nvSpPr>
        <p:spPr>
          <a:xfrm flipH="true" flipV="false" rot="0">
            <a:off x="10144931" y="7215180"/>
            <a:ext cx="8512998" cy="4086239"/>
          </a:xfrm>
          <a:custGeom>
            <a:avLst/>
            <a:gdLst/>
            <a:ahLst/>
            <a:cxnLst/>
            <a:rect r="r" b="b" t="t" l="l"/>
            <a:pathLst>
              <a:path h="4086239" w="8512998">
                <a:moveTo>
                  <a:pt x="8512998" y="0"/>
                </a:moveTo>
                <a:lnTo>
                  <a:pt x="0" y="0"/>
                </a:lnTo>
                <a:lnTo>
                  <a:pt x="0" y="4086240"/>
                </a:lnTo>
                <a:lnTo>
                  <a:pt x="8512998" y="4086240"/>
                </a:lnTo>
                <a:lnTo>
                  <a:pt x="851299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2639484" y="3163923"/>
            <a:ext cx="13009032" cy="7075452"/>
          </a:xfrm>
          <a:custGeom>
            <a:avLst/>
            <a:gdLst/>
            <a:ahLst/>
            <a:cxnLst/>
            <a:rect r="r" b="b" t="t" l="l"/>
            <a:pathLst>
              <a:path h="7075452" w="13009032">
                <a:moveTo>
                  <a:pt x="0" y="0"/>
                </a:moveTo>
                <a:lnTo>
                  <a:pt x="13009032" y="0"/>
                </a:lnTo>
                <a:lnTo>
                  <a:pt x="13009032" y="7075452"/>
                </a:lnTo>
                <a:lnTo>
                  <a:pt x="0" y="70754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2842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023668" y="1531963"/>
            <a:ext cx="4533674" cy="8060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5211"/>
              </a:lnSpc>
              <a:spcBef>
                <a:spcPct val="0"/>
              </a:spcBef>
            </a:pPr>
            <a:r>
              <a:rPr lang="en-US" sz="4136">
                <a:solidFill>
                  <a:srgbClr val="FFFFFF"/>
                </a:solidFill>
                <a:latin typeface="Mont Heavy"/>
              </a:rPr>
              <a:t>$2.2 Trillion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023668" y="2379754"/>
            <a:ext cx="4533674" cy="3122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2533"/>
              </a:lnSpc>
            </a:pPr>
            <a:r>
              <a:rPr lang="en-US" sz="1809" u="none">
                <a:solidFill>
                  <a:srgbClr val="FFFFFF"/>
                </a:solidFill>
                <a:latin typeface="Garet"/>
              </a:rPr>
              <a:t>Tot</a:t>
            </a:r>
            <a:r>
              <a:rPr lang="en-US" sz="1809" u="none">
                <a:solidFill>
                  <a:srgbClr val="FFFFFF"/>
                </a:solidFill>
                <a:latin typeface="Garet"/>
              </a:rPr>
              <a:t>al Available Market (TAM)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7408527" y="1480651"/>
            <a:ext cx="4533674" cy="8060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5211"/>
              </a:lnSpc>
              <a:spcBef>
                <a:spcPct val="0"/>
              </a:spcBef>
            </a:pPr>
            <a:r>
              <a:rPr lang="en-US" sz="4136">
                <a:solidFill>
                  <a:srgbClr val="FFFFFF"/>
                </a:solidFill>
                <a:latin typeface="Mont Heavy"/>
              </a:rPr>
              <a:t>$192.5 Billion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408527" y="2328442"/>
            <a:ext cx="4533674" cy="3122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2533"/>
              </a:lnSpc>
            </a:pPr>
            <a:r>
              <a:rPr lang="en-US" sz="1809" u="none">
                <a:solidFill>
                  <a:srgbClr val="FFFFFF"/>
                </a:solidFill>
                <a:latin typeface="Garet"/>
              </a:rPr>
              <a:t>Service</a:t>
            </a:r>
            <a:r>
              <a:rPr lang="en-US" sz="1809" u="none">
                <a:solidFill>
                  <a:srgbClr val="FFFFFF"/>
                </a:solidFill>
                <a:latin typeface="Garet"/>
              </a:rPr>
              <a:t>able Available Market (SAM)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3538882" y="1529946"/>
            <a:ext cx="4533674" cy="8060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5211"/>
              </a:lnSpc>
              <a:spcBef>
                <a:spcPct val="0"/>
              </a:spcBef>
            </a:pPr>
            <a:r>
              <a:rPr lang="en-US" sz="4136">
                <a:solidFill>
                  <a:srgbClr val="FFFFFF"/>
                </a:solidFill>
                <a:latin typeface="Mont Heavy"/>
              </a:rPr>
              <a:t>$1.92 Billion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3538882" y="2381771"/>
            <a:ext cx="4533674" cy="3122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2533"/>
              </a:lnSpc>
            </a:pPr>
            <a:r>
              <a:rPr lang="en-US" sz="1809" u="none">
                <a:solidFill>
                  <a:srgbClr val="FFFFFF"/>
                </a:solidFill>
                <a:latin typeface="Garet"/>
              </a:rPr>
              <a:t>Service</a:t>
            </a:r>
            <a:r>
              <a:rPr lang="en-US" sz="1809" u="none">
                <a:solidFill>
                  <a:srgbClr val="FFFFFF"/>
                </a:solidFill>
                <a:latin typeface="Garet"/>
              </a:rPr>
              <a:t>able Obtainable Market (SOM)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3895720" y="138527"/>
            <a:ext cx="10496559" cy="12211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200"/>
              </a:lnSpc>
            </a:pPr>
            <a:r>
              <a:rPr lang="en-US" sz="7200">
                <a:solidFill>
                  <a:srgbClr val="FFFFFF"/>
                </a:solidFill>
                <a:latin typeface="Mont Heavy"/>
              </a:rPr>
              <a:t>Sizing the Market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50" t="0" r="-625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10144931" y="7215180"/>
            <a:ext cx="8512998" cy="4086239"/>
          </a:xfrm>
          <a:custGeom>
            <a:avLst/>
            <a:gdLst/>
            <a:ahLst/>
            <a:cxnLst/>
            <a:rect r="r" b="b" t="t" l="l"/>
            <a:pathLst>
              <a:path h="4086239" w="8512998">
                <a:moveTo>
                  <a:pt x="8512998" y="0"/>
                </a:moveTo>
                <a:lnTo>
                  <a:pt x="0" y="0"/>
                </a:lnTo>
                <a:lnTo>
                  <a:pt x="0" y="4086240"/>
                </a:lnTo>
                <a:lnTo>
                  <a:pt x="8512998" y="4086240"/>
                </a:lnTo>
                <a:lnTo>
                  <a:pt x="8512998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35594" y="587820"/>
            <a:ext cx="16016812" cy="9111360"/>
          </a:xfrm>
          <a:custGeom>
            <a:avLst/>
            <a:gdLst/>
            <a:ahLst/>
            <a:cxnLst/>
            <a:rect r="r" b="b" t="t" l="l"/>
            <a:pathLst>
              <a:path h="9111360" w="16016812">
                <a:moveTo>
                  <a:pt x="0" y="0"/>
                </a:moveTo>
                <a:lnTo>
                  <a:pt x="16016812" y="0"/>
                </a:lnTo>
                <a:lnTo>
                  <a:pt x="16016812" y="9111360"/>
                </a:lnTo>
                <a:lnTo>
                  <a:pt x="0" y="91113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50" t="0" r="-625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0009802" y="507239"/>
            <a:ext cx="18220935" cy="18220935"/>
          </a:xfrm>
          <a:custGeom>
            <a:avLst/>
            <a:gdLst/>
            <a:ahLst/>
            <a:cxnLst/>
            <a:rect r="r" b="b" t="t" l="l"/>
            <a:pathLst>
              <a:path h="18220935" w="18220935">
                <a:moveTo>
                  <a:pt x="0" y="0"/>
                </a:moveTo>
                <a:lnTo>
                  <a:pt x="18220936" y="0"/>
                </a:lnTo>
                <a:lnTo>
                  <a:pt x="18220936" y="18220936"/>
                </a:lnTo>
                <a:lnTo>
                  <a:pt x="0" y="182209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0000"/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70220" y="1314431"/>
            <a:ext cx="5219121" cy="4069379"/>
            <a:chOff x="0" y="0"/>
            <a:chExt cx="6958828" cy="5425839"/>
          </a:xfrm>
        </p:grpSpPr>
        <p:grpSp>
          <p:nvGrpSpPr>
            <p:cNvPr name="Group 5" id="5"/>
            <p:cNvGrpSpPr/>
            <p:nvPr/>
          </p:nvGrpSpPr>
          <p:grpSpPr>
            <a:xfrm rot="0">
              <a:off x="0" y="0"/>
              <a:ext cx="6958828" cy="5425839"/>
              <a:chOff x="0" y="0"/>
              <a:chExt cx="1745271" cy="1360798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0" y="0"/>
                <a:ext cx="1745271" cy="1360798"/>
              </a:xfrm>
              <a:custGeom>
                <a:avLst/>
                <a:gdLst/>
                <a:ahLst/>
                <a:cxnLst/>
                <a:rect r="r" b="b" t="t" l="l"/>
                <a:pathLst>
                  <a:path h="1360798" w="1745271">
                    <a:moveTo>
                      <a:pt x="1620811" y="1360798"/>
                    </a:moveTo>
                    <a:lnTo>
                      <a:pt x="124460" y="1360798"/>
                    </a:lnTo>
                    <a:cubicBezTo>
                      <a:pt x="55880" y="1360798"/>
                      <a:pt x="0" y="1304918"/>
                      <a:pt x="0" y="123633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20811" y="0"/>
                    </a:lnTo>
                    <a:cubicBezTo>
                      <a:pt x="1689391" y="0"/>
                      <a:pt x="1745271" y="55880"/>
                      <a:pt x="1745271" y="124460"/>
                    </a:cubicBezTo>
                    <a:lnTo>
                      <a:pt x="1745271" y="1236338"/>
                    </a:lnTo>
                    <a:cubicBezTo>
                      <a:pt x="1745271" y="1304918"/>
                      <a:pt x="1689391" y="1360798"/>
                      <a:pt x="1620811" y="1360798"/>
                    </a:cubicBezTo>
                    <a:close/>
                  </a:path>
                </a:pathLst>
              </a:custGeom>
              <a:solidFill>
                <a:srgbClr val="2E2D2D">
                  <a:alpha val="60000"/>
                </a:srgbClr>
              </a:solidFill>
            </p:spPr>
          </p:sp>
        </p:grpSp>
        <p:sp>
          <p:nvSpPr>
            <p:cNvPr name="TextBox 7" id="7"/>
            <p:cNvSpPr txBox="true"/>
            <p:nvPr/>
          </p:nvSpPr>
          <p:spPr>
            <a:xfrm rot="0">
              <a:off x="263445" y="140479"/>
              <a:ext cx="6431938" cy="18542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5040"/>
                </a:lnSpc>
              </a:pPr>
              <a:r>
                <a:rPr lang="en-US" sz="4200">
                  <a:solidFill>
                    <a:srgbClr val="FFFFFF"/>
                  </a:solidFill>
                  <a:latin typeface="Mont Heavy"/>
                </a:rPr>
                <a:t>Business Engineering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528342" y="2324356"/>
              <a:ext cx="5902143" cy="195770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940"/>
                </a:lnSpc>
              </a:pPr>
              <a:r>
                <a:rPr lang="en-US" sz="2100">
                  <a:solidFill>
                    <a:srgbClr val="FFFFFF"/>
                  </a:solidFill>
                  <a:latin typeface="Garet"/>
                </a:rPr>
                <a:t>We engineer business solutions that seamlessly bridge the gap between technology and human ingenuity.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3924879" y="5960359"/>
            <a:ext cx="5219121" cy="4069379"/>
            <a:chOff x="0" y="0"/>
            <a:chExt cx="6958828" cy="5425839"/>
          </a:xfrm>
        </p:grpSpPr>
        <p:grpSp>
          <p:nvGrpSpPr>
            <p:cNvPr name="Group 10" id="10"/>
            <p:cNvGrpSpPr/>
            <p:nvPr/>
          </p:nvGrpSpPr>
          <p:grpSpPr>
            <a:xfrm rot="0">
              <a:off x="0" y="0"/>
              <a:ext cx="6958828" cy="5425839"/>
              <a:chOff x="0" y="0"/>
              <a:chExt cx="1745271" cy="1360798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1745271" cy="1360798"/>
              </a:xfrm>
              <a:custGeom>
                <a:avLst/>
                <a:gdLst/>
                <a:ahLst/>
                <a:cxnLst/>
                <a:rect r="r" b="b" t="t" l="l"/>
                <a:pathLst>
                  <a:path h="1360798" w="1745271">
                    <a:moveTo>
                      <a:pt x="1620811" y="1360798"/>
                    </a:moveTo>
                    <a:lnTo>
                      <a:pt x="124460" y="1360798"/>
                    </a:lnTo>
                    <a:cubicBezTo>
                      <a:pt x="55880" y="1360798"/>
                      <a:pt x="0" y="1304918"/>
                      <a:pt x="0" y="123633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20811" y="0"/>
                    </a:lnTo>
                    <a:cubicBezTo>
                      <a:pt x="1689391" y="0"/>
                      <a:pt x="1745271" y="55880"/>
                      <a:pt x="1745271" y="124460"/>
                    </a:cubicBezTo>
                    <a:lnTo>
                      <a:pt x="1745271" y="1236338"/>
                    </a:lnTo>
                    <a:cubicBezTo>
                      <a:pt x="1745271" y="1304918"/>
                      <a:pt x="1689391" y="1360798"/>
                      <a:pt x="1620811" y="1360798"/>
                    </a:cubicBezTo>
                    <a:close/>
                  </a:path>
                </a:pathLst>
              </a:custGeom>
              <a:solidFill>
                <a:srgbClr val="2E2D2D">
                  <a:alpha val="60000"/>
                </a:srgbClr>
              </a:solidFill>
            </p:spPr>
          </p:sp>
        </p:grpSp>
        <p:sp>
          <p:nvSpPr>
            <p:cNvPr name="TextBox 12" id="12"/>
            <p:cNvSpPr txBox="true"/>
            <p:nvPr/>
          </p:nvSpPr>
          <p:spPr>
            <a:xfrm rot="0">
              <a:off x="263445" y="140479"/>
              <a:ext cx="6431938" cy="18542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5040"/>
                </a:lnSpc>
              </a:pPr>
              <a:r>
                <a:rPr lang="en-US" sz="4200">
                  <a:solidFill>
                    <a:srgbClr val="FFFFFF"/>
                  </a:solidFill>
                  <a:latin typeface="Mont Heavy"/>
                </a:rPr>
                <a:t>Cognitive Modeling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715233" y="2328054"/>
              <a:ext cx="5528361" cy="195770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940"/>
                </a:lnSpc>
              </a:pPr>
              <a:r>
                <a:rPr lang="en-US" sz="2100">
                  <a:solidFill>
                    <a:srgbClr val="FFFFFF"/>
                  </a:solidFill>
                  <a:latin typeface="Garet"/>
                </a:rPr>
                <a:t>We design cutting-edge AI neural frameworks to understand user behavior and anticipate market needs.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9144000" y="1314431"/>
            <a:ext cx="5219121" cy="4069379"/>
            <a:chOff x="0" y="0"/>
            <a:chExt cx="6958828" cy="5425839"/>
          </a:xfrm>
        </p:grpSpPr>
        <p:grpSp>
          <p:nvGrpSpPr>
            <p:cNvPr name="Group 15" id="15"/>
            <p:cNvGrpSpPr/>
            <p:nvPr/>
          </p:nvGrpSpPr>
          <p:grpSpPr>
            <a:xfrm rot="0">
              <a:off x="0" y="0"/>
              <a:ext cx="6958828" cy="5425839"/>
              <a:chOff x="0" y="0"/>
              <a:chExt cx="1745271" cy="1360798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1745271" cy="1360798"/>
              </a:xfrm>
              <a:custGeom>
                <a:avLst/>
                <a:gdLst/>
                <a:ahLst/>
                <a:cxnLst/>
                <a:rect r="r" b="b" t="t" l="l"/>
                <a:pathLst>
                  <a:path h="1360798" w="1745271">
                    <a:moveTo>
                      <a:pt x="1620811" y="1360798"/>
                    </a:moveTo>
                    <a:lnTo>
                      <a:pt x="124460" y="1360798"/>
                    </a:lnTo>
                    <a:cubicBezTo>
                      <a:pt x="55880" y="1360798"/>
                      <a:pt x="0" y="1304918"/>
                      <a:pt x="0" y="123633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20811" y="0"/>
                    </a:lnTo>
                    <a:cubicBezTo>
                      <a:pt x="1689391" y="0"/>
                      <a:pt x="1745271" y="55880"/>
                      <a:pt x="1745271" y="124460"/>
                    </a:cubicBezTo>
                    <a:lnTo>
                      <a:pt x="1745271" y="1236338"/>
                    </a:lnTo>
                    <a:cubicBezTo>
                      <a:pt x="1745271" y="1304918"/>
                      <a:pt x="1689391" y="1360798"/>
                      <a:pt x="1620811" y="1360798"/>
                    </a:cubicBezTo>
                    <a:close/>
                  </a:path>
                </a:pathLst>
              </a:custGeom>
              <a:solidFill>
                <a:srgbClr val="2E2D2D">
                  <a:alpha val="60000"/>
                </a:srgbClr>
              </a:solidFill>
            </p:spPr>
          </p:sp>
        </p:grpSp>
        <p:sp>
          <p:nvSpPr>
            <p:cNvPr name="TextBox 17" id="17"/>
            <p:cNvSpPr txBox="true"/>
            <p:nvPr/>
          </p:nvSpPr>
          <p:spPr>
            <a:xfrm rot="0">
              <a:off x="263445" y="140479"/>
              <a:ext cx="6431938" cy="18542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5040"/>
                </a:lnSpc>
              </a:pPr>
              <a:r>
                <a:rPr lang="en-US" sz="4200">
                  <a:solidFill>
                    <a:srgbClr val="FFFFFF"/>
                  </a:solidFill>
                  <a:latin typeface="Mont Heavy"/>
                </a:rPr>
                <a:t>Product Management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902124" y="2324356"/>
              <a:ext cx="5154579" cy="195770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940"/>
                </a:lnSpc>
              </a:pPr>
              <a:r>
                <a:rPr lang="en-US" sz="2100">
                  <a:solidFill>
                    <a:srgbClr val="FFFFFF"/>
                  </a:solidFill>
                  <a:latin typeface="Garet"/>
                </a:rPr>
                <a:t>We translate visionary ideas into reality with a human-centered approach to product development.</a:t>
              </a: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12794265" y="5960359"/>
            <a:ext cx="5219121" cy="4069379"/>
            <a:chOff x="0" y="0"/>
            <a:chExt cx="6958828" cy="5425839"/>
          </a:xfrm>
        </p:grpSpPr>
        <p:grpSp>
          <p:nvGrpSpPr>
            <p:cNvPr name="Group 20" id="20"/>
            <p:cNvGrpSpPr/>
            <p:nvPr/>
          </p:nvGrpSpPr>
          <p:grpSpPr>
            <a:xfrm rot="0">
              <a:off x="0" y="0"/>
              <a:ext cx="6958828" cy="5425839"/>
              <a:chOff x="0" y="0"/>
              <a:chExt cx="1745271" cy="1360798"/>
            </a:xfrm>
          </p:grpSpPr>
          <p:sp>
            <p:nvSpPr>
              <p:cNvPr name="Freeform 21" id="21"/>
              <p:cNvSpPr/>
              <p:nvPr/>
            </p:nvSpPr>
            <p:spPr>
              <a:xfrm flipH="false" flipV="false" rot="0">
                <a:off x="0" y="0"/>
                <a:ext cx="1745271" cy="1360798"/>
              </a:xfrm>
              <a:custGeom>
                <a:avLst/>
                <a:gdLst/>
                <a:ahLst/>
                <a:cxnLst/>
                <a:rect r="r" b="b" t="t" l="l"/>
                <a:pathLst>
                  <a:path h="1360798" w="1745271">
                    <a:moveTo>
                      <a:pt x="1620811" y="1360798"/>
                    </a:moveTo>
                    <a:lnTo>
                      <a:pt x="124460" y="1360798"/>
                    </a:lnTo>
                    <a:cubicBezTo>
                      <a:pt x="55880" y="1360798"/>
                      <a:pt x="0" y="1304918"/>
                      <a:pt x="0" y="123633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20811" y="0"/>
                    </a:lnTo>
                    <a:cubicBezTo>
                      <a:pt x="1689391" y="0"/>
                      <a:pt x="1745271" y="55880"/>
                      <a:pt x="1745271" y="124460"/>
                    </a:cubicBezTo>
                    <a:lnTo>
                      <a:pt x="1745271" y="1236338"/>
                    </a:lnTo>
                    <a:cubicBezTo>
                      <a:pt x="1745271" y="1304918"/>
                      <a:pt x="1689391" y="1360798"/>
                      <a:pt x="1620811" y="1360798"/>
                    </a:cubicBezTo>
                    <a:close/>
                  </a:path>
                </a:pathLst>
              </a:custGeom>
              <a:solidFill>
                <a:srgbClr val="2E2D2D">
                  <a:alpha val="60000"/>
                </a:srgbClr>
              </a:solidFill>
            </p:spPr>
          </p:sp>
        </p:grpSp>
        <p:sp>
          <p:nvSpPr>
            <p:cNvPr name="TextBox 22" id="22"/>
            <p:cNvSpPr txBox="true"/>
            <p:nvPr/>
          </p:nvSpPr>
          <p:spPr>
            <a:xfrm rot="0">
              <a:off x="263445" y="140479"/>
              <a:ext cx="6431938" cy="18542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5040"/>
                </a:lnSpc>
              </a:pPr>
              <a:r>
                <a:rPr lang="en-US" sz="4200">
                  <a:solidFill>
                    <a:srgbClr val="FFFFFF"/>
                  </a:solidFill>
                  <a:latin typeface="Mont Heavy"/>
                </a:rPr>
                <a:t>Technology Agnostic</a:t>
              </a:r>
            </a:p>
          </p:txBody>
        </p:sp>
        <p:sp>
          <p:nvSpPr>
            <p:cNvPr name="TextBox 23" id="23"/>
            <p:cNvSpPr txBox="true"/>
            <p:nvPr/>
          </p:nvSpPr>
          <p:spPr>
            <a:xfrm rot="0">
              <a:off x="630677" y="2328054"/>
              <a:ext cx="5697475" cy="195770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940"/>
                </a:lnSpc>
              </a:pPr>
              <a:r>
                <a:rPr lang="en-US" sz="2100">
                  <a:solidFill>
                    <a:srgbClr val="FFFFFF"/>
                  </a:solidFill>
                  <a:latin typeface="Garet"/>
                </a:rPr>
                <a:t>We deliver solutions that integrate seamlessly with your existing technology stack, maximizing your investment.</a:t>
              </a:r>
            </a:p>
          </p:txBody>
        </p:sp>
      </p:grpSp>
      <p:sp>
        <p:nvSpPr>
          <p:cNvPr name="Freeform 24" id="24"/>
          <p:cNvSpPr/>
          <p:nvPr/>
        </p:nvSpPr>
        <p:spPr>
          <a:xfrm flipH="false" flipV="false" rot="0">
            <a:off x="5783580" y="1923346"/>
            <a:ext cx="3066181" cy="2851548"/>
          </a:xfrm>
          <a:custGeom>
            <a:avLst/>
            <a:gdLst/>
            <a:ahLst/>
            <a:cxnLst/>
            <a:rect r="r" b="b" t="t" l="l"/>
            <a:pathLst>
              <a:path h="2851548" w="3066181">
                <a:moveTo>
                  <a:pt x="0" y="0"/>
                </a:moveTo>
                <a:lnTo>
                  <a:pt x="3066181" y="0"/>
                </a:lnTo>
                <a:lnTo>
                  <a:pt x="3066181" y="2851549"/>
                </a:lnTo>
                <a:lnTo>
                  <a:pt x="0" y="28515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270220" y="5941250"/>
            <a:ext cx="3582429" cy="3702769"/>
          </a:xfrm>
          <a:custGeom>
            <a:avLst/>
            <a:gdLst/>
            <a:ahLst/>
            <a:cxnLst/>
            <a:rect r="r" b="b" t="t" l="l"/>
            <a:pathLst>
              <a:path h="3702769" w="3582429">
                <a:moveTo>
                  <a:pt x="0" y="0"/>
                </a:moveTo>
                <a:lnTo>
                  <a:pt x="3582428" y="0"/>
                </a:lnTo>
                <a:lnTo>
                  <a:pt x="3582428" y="3702769"/>
                </a:lnTo>
                <a:lnTo>
                  <a:pt x="0" y="37027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14540794" y="1796527"/>
            <a:ext cx="3097423" cy="3105186"/>
          </a:xfrm>
          <a:custGeom>
            <a:avLst/>
            <a:gdLst/>
            <a:ahLst/>
            <a:cxnLst/>
            <a:rect r="r" b="b" t="t" l="l"/>
            <a:pathLst>
              <a:path h="3105186" w="3097423">
                <a:moveTo>
                  <a:pt x="0" y="0"/>
                </a:moveTo>
                <a:lnTo>
                  <a:pt x="3097423" y="0"/>
                </a:lnTo>
                <a:lnTo>
                  <a:pt x="3097423" y="3105187"/>
                </a:lnTo>
                <a:lnTo>
                  <a:pt x="0" y="31051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9324975" y="6143664"/>
            <a:ext cx="3297941" cy="3297941"/>
          </a:xfrm>
          <a:custGeom>
            <a:avLst/>
            <a:gdLst/>
            <a:ahLst/>
            <a:cxnLst/>
            <a:rect r="r" b="b" t="t" l="l"/>
            <a:pathLst>
              <a:path h="3297941" w="3297941">
                <a:moveTo>
                  <a:pt x="0" y="0"/>
                </a:moveTo>
                <a:lnTo>
                  <a:pt x="3297941" y="0"/>
                </a:lnTo>
                <a:lnTo>
                  <a:pt x="3297941" y="3297941"/>
                </a:lnTo>
                <a:lnTo>
                  <a:pt x="0" y="329794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8" id="28"/>
          <p:cNvSpPr txBox="true"/>
          <p:nvPr/>
        </p:nvSpPr>
        <p:spPr>
          <a:xfrm rot="0">
            <a:off x="3747206" y="6985"/>
            <a:ext cx="10793588" cy="10217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099"/>
              </a:lnSpc>
            </a:pPr>
            <a:r>
              <a:rPr lang="en-US" sz="6099">
                <a:solidFill>
                  <a:srgbClr val="D60202"/>
                </a:solidFill>
                <a:latin typeface="Mont Heavy"/>
              </a:rPr>
              <a:t>Competitive Advantages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50" t="0" r="-625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5547207" y="3464811"/>
            <a:ext cx="12294563" cy="12182794"/>
          </a:xfrm>
          <a:custGeom>
            <a:avLst/>
            <a:gdLst/>
            <a:ahLst/>
            <a:cxnLst/>
            <a:rect r="r" b="b" t="t" l="l"/>
            <a:pathLst>
              <a:path h="12182794" w="12294563">
                <a:moveTo>
                  <a:pt x="0" y="0"/>
                </a:moveTo>
                <a:lnTo>
                  <a:pt x="12294564" y="0"/>
                </a:lnTo>
                <a:lnTo>
                  <a:pt x="12294564" y="12182795"/>
                </a:lnTo>
                <a:lnTo>
                  <a:pt x="0" y="121827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4040169" y="3464811"/>
            <a:ext cx="8984571" cy="2483989"/>
            <a:chOff x="0" y="0"/>
            <a:chExt cx="2388662" cy="6604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388662" cy="660400"/>
            </a:xfrm>
            <a:custGeom>
              <a:avLst/>
              <a:gdLst/>
              <a:ahLst/>
              <a:cxnLst/>
              <a:rect r="r" b="b" t="t" l="l"/>
              <a:pathLst>
                <a:path h="660400" w="2388662">
                  <a:moveTo>
                    <a:pt x="2264202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64202" y="0"/>
                  </a:lnTo>
                  <a:cubicBezTo>
                    <a:pt x="2332782" y="0"/>
                    <a:pt x="2388662" y="55880"/>
                    <a:pt x="2388662" y="124460"/>
                  </a:cubicBezTo>
                  <a:lnTo>
                    <a:pt x="2388662" y="535940"/>
                  </a:lnTo>
                  <a:cubicBezTo>
                    <a:pt x="2388662" y="604520"/>
                    <a:pt x="2332782" y="660400"/>
                    <a:pt x="2264202" y="660400"/>
                  </a:cubicBezTo>
                  <a:close/>
                </a:path>
              </a:pathLst>
            </a:custGeom>
            <a:solidFill>
              <a:srgbClr val="2E2D2D">
                <a:alpha val="60000"/>
              </a:srgbClr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2798169" y="3464811"/>
            <a:ext cx="2483999" cy="2483989"/>
            <a:chOff x="0" y="0"/>
            <a:chExt cx="6350000" cy="634997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43628" t="0" r="-637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8221647" y="6517136"/>
            <a:ext cx="8355095" cy="2483989"/>
            <a:chOff x="0" y="0"/>
            <a:chExt cx="2221308" cy="6604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221308" cy="660400"/>
            </a:xfrm>
            <a:custGeom>
              <a:avLst/>
              <a:gdLst/>
              <a:ahLst/>
              <a:cxnLst/>
              <a:rect r="r" b="b" t="t" l="l"/>
              <a:pathLst>
                <a:path h="660400" w="2221308">
                  <a:moveTo>
                    <a:pt x="2096848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96848" y="0"/>
                  </a:lnTo>
                  <a:cubicBezTo>
                    <a:pt x="2165428" y="0"/>
                    <a:pt x="2221308" y="55880"/>
                    <a:pt x="2221308" y="124460"/>
                  </a:cubicBezTo>
                  <a:lnTo>
                    <a:pt x="2221308" y="535940"/>
                  </a:lnTo>
                  <a:cubicBezTo>
                    <a:pt x="2221308" y="604520"/>
                    <a:pt x="2165428" y="660400"/>
                    <a:pt x="2096848" y="660400"/>
                  </a:cubicBezTo>
                  <a:close/>
                </a:path>
              </a:pathLst>
            </a:custGeom>
            <a:solidFill>
              <a:srgbClr val="2E2D2D">
                <a:alpha val="60000"/>
              </a:srgbClr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6985770" y="6517136"/>
            <a:ext cx="2483999" cy="2483989"/>
            <a:chOff x="0" y="0"/>
            <a:chExt cx="6350000" cy="6349975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25046" t="0" r="-25046" b="0"/>
              </a:stretch>
            </a:blipFill>
          </p:spPr>
        </p:sp>
      </p:grpSp>
      <p:sp>
        <p:nvSpPr>
          <p:cNvPr name="Freeform 12" id="12"/>
          <p:cNvSpPr/>
          <p:nvPr/>
        </p:nvSpPr>
        <p:spPr>
          <a:xfrm flipH="false" flipV="false" rot="-2088237">
            <a:off x="13314356" y="-6250170"/>
            <a:ext cx="12294563" cy="12182794"/>
          </a:xfrm>
          <a:custGeom>
            <a:avLst/>
            <a:gdLst/>
            <a:ahLst/>
            <a:cxnLst/>
            <a:rect r="r" b="b" t="t" l="l"/>
            <a:pathLst>
              <a:path h="12182794" w="12294563">
                <a:moveTo>
                  <a:pt x="0" y="0"/>
                </a:moveTo>
                <a:lnTo>
                  <a:pt x="12294564" y="0"/>
                </a:lnTo>
                <a:lnTo>
                  <a:pt x="12294564" y="12182794"/>
                </a:lnTo>
                <a:lnTo>
                  <a:pt x="0" y="121827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3858438" y="2116071"/>
            <a:ext cx="10571124" cy="396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359"/>
              </a:lnSpc>
            </a:pPr>
            <a:r>
              <a:rPr lang="en-US" sz="2400" u="none">
                <a:solidFill>
                  <a:srgbClr val="FFFFFF"/>
                </a:solidFill>
                <a:latin typeface="Garet"/>
              </a:rPr>
              <a:t>Who are the customers we want to cater to?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3319799" y="693280"/>
            <a:ext cx="11648401" cy="1365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000"/>
              </a:lnSpc>
            </a:pPr>
            <a:r>
              <a:rPr lang="en-US" sz="8000">
                <a:solidFill>
                  <a:srgbClr val="FFFFFF"/>
                </a:solidFill>
                <a:latin typeface="Mont Heavy"/>
              </a:rPr>
              <a:t>Target Market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5760400" y="3550573"/>
            <a:ext cx="5391941" cy="790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5040"/>
              </a:lnSpc>
            </a:pPr>
            <a:r>
              <a:rPr lang="en-US" sz="4200">
                <a:solidFill>
                  <a:srgbClr val="FFFFFF"/>
                </a:solidFill>
                <a:latin typeface="Mont Heavy"/>
              </a:rPr>
              <a:t>Head of AI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5760400" y="4457399"/>
            <a:ext cx="7071314" cy="1108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Garet"/>
              </a:rPr>
              <a:t>Accelerate innovation and achieve breakthroughs by collaborating with a large language model trained on cutting-edge AI advancements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9941877" y="6567926"/>
            <a:ext cx="5779672" cy="790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5040"/>
              </a:lnSpc>
            </a:pPr>
            <a:r>
              <a:rPr lang="en-US" sz="4200">
                <a:solidFill>
                  <a:srgbClr val="FFFFFF"/>
                </a:solidFill>
                <a:latin typeface="Mont Heavy"/>
              </a:rPr>
              <a:t>Head of Technology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9941877" y="7587713"/>
            <a:ext cx="6165726" cy="1108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Garet"/>
              </a:rPr>
              <a:t>Future-proof your tech stack and gain a strategic edge by integrating cutting-edge AI solutions 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50" t="0" r="-625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5547207" y="3464811"/>
            <a:ext cx="12294563" cy="12182794"/>
          </a:xfrm>
          <a:custGeom>
            <a:avLst/>
            <a:gdLst/>
            <a:ahLst/>
            <a:cxnLst/>
            <a:rect r="r" b="b" t="t" l="l"/>
            <a:pathLst>
              <a:path h="12182794" w="12294563">
                <a:moveTo>
                  <a:pt x="0" y="0"/>
                </a:moveTo>
                <a:lnTo>
                  <a:pt x="12294564" y="0"/>
                </a:lnTo>
                <a:lnTo>
                  <a:pt x="12294564" y="12182795"/>
                </a:lnTo>
                <a:lnTo>
                  <a:pt x="0" y="121827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4040169" y="3464811"/>
            <a:ext cx="9390420" cy="2483989"/>
            <a:chOff x="0" y="0"/>
            <a:chExt cx="2496562" cy="6604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96562" cy="660400"/>
            </a:xfrm>
            <a:custGeom>
              <a:avLst/>
              <a:gdLst/>
              <a:ahLst/>
              <a:cxnLst/>
              <a:rect r="r" b="b" t="t" l="l"/>
              <a:pathLst>
                <a:path h="660400" w="2496562">
                  <a:moveTo>
                    <a:pt x="2372102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72102" y="0"/>
                  </a:lnTo>
                  <a:cubicBezTo>
                    <a:pt x="2440682" y="0"/>
                    <a:pt x="2496562" y="55880"/>
                    <a:pt x="2496562" y="124460"/>
                  </a:cubicBezTo>
                  <a:lnTo>
                    <a:pt x="2496562" y="535940"/>
                  </a:lnTo>
                  <a:cubicBezTo>
                    <a:pt x="2496562" y="604520"/>
                    <a:pt x="2440682" y="660400"/>
                    <a:pt x="2372102" y="660400"/>
                  </a:cubicBezTo>
                  <a:close/>
                </a:path>
              </a:pathLst>
            </a:custGeom>
            <a:solidFill>
              <a:srgbClr val="2E2D2D">
                <a:alpha val="60000"/>
              </a:srgbClr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2798169" y="3464811"/>
            <a:ext cx="2483999" cy="2483989"/>
            <a:chOff x="0" y="0"/>
            <a:chExt cx="6350000" cy="634997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29051" t="0" r="-29051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8221647" y="6517136"/>
            <a:ext cx="8662734" cy="2483989"/>
            <a:chOff x="0" y="0"/>
            <a:chExt cx="2303098" cy="6604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303098" cy="660400"/>
            </a:xfrm>
            <a:custGeom>
              <a:avLst/>
              <a:gdLst/>
              <a:ahLst/>
              <a:cxnLst/>
              <a:rect r="r" b="b" t="t" l="l"/>
              <a:pathLst>
                <a:path h="660400" w="2303098">
                  <a:moveTo>
                    <a:pt x="2178637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178638" y="0"/>
                  </a:lnTo>
                  <a:cubicBezTo>
                    <a:pt x="2247217" y="0"/>
                    <a:pt x="2303098" y="55880"/>
                    <a:pt x="2303098" y="124460"/>
                  </a:cubicBezTo>
                  <a:lnTo>
                    <a:pt x="2303098" y="535940"/>
                  </a:lnTo>
                  <a:cubicBezTo>
                    <a:pt x="2303098" y="604520"/>
                    <a:pt x="2247217" y="660400"/>
                    <a:pt x="2178638" y="660400"/>
                  </a:cubicBezTo>
                  <a:close/>
                </a:path>
              </a:pathLst>
            </a:custGeom>
            <a:solidFill>
              <a:srgbClr val="2E2D2D">
                <a:alpha val="60000"/>
              </a:srgbClr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6985770" y="6517136"/>
            <a:ext cx="2483999" cy="2483989"/>
            <a:chOff x="0" y="0"/>
            <a:chExt cx="6350000" cy="6349975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25614" t="0" r="-25614" b="0"/>
              </a:stretch>
            </a:blipFill>
          </p:spPr>
        </p:sp>
      </p:grpSp>
      <p:sp>
        <p:nvSpPr>
          <p:cNvPr name="Freeform 12" id="12"/>
          <p:cNvSpPr/>
          <p:nvPr/>
        </p:nvSpPr>
        <p:spPr>
          <a:xfrm flipH="false" flipV="false" rot="-2088237">
            <a:off x="13314356" y="-6250170"/>
            <a:ext cx="12294563" cy="12182794"/>
          </a:xfrm>
          <a:custGeom>
            <a:avLst/>
            <a:gdLst/>
            <a:ahLst/>
            <a:cxnLst/>
            <a:rect r="r" b="b" t="t" l="l"/>
            <a:pathLst>
              <a:path h="12182794" w="12294563">
                <a:moveTo>
                  <a:pt x="0" y="0"/>
                </a:moveTo>
                <a:lnTo>
                  <a:pt x="12294564" y="0"/>
                </a:lnTo>
                <a:lnTo>
                  <a:pt x="12294564" y="12182794"/>
                </a:lnTo>
                <a:lnTo>
                  <a:pt x="0" y="121827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3858438" y="2020821"/>
            <a:ext cx="10571124" cy="396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359"/>
              </a:lnSpc>
            </a:pPr>
            <a:r>
              <a:rPr lang="en-US" sz="2400" u="none">
                <a:solidFill>
                  <a:srgbClr val="FFFFFF"/>
                </a:solidFill>
                <a:latin typeface="Garet"/>
              </a:rPr>
              <a:t>Who are the customers we want to cater to?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3319799" y="598030"/>
            <a:ext cx="11648401" cy="1365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000"/>
              </a:lnSpc>
            </a:pPr>
            <a:r>
              <a:rPr lang="en-US" sz="8000">
                <a:solidFill>
                  <a:srgbClr val="D60202"/>
                </a:solidFill>
                <a:latin typeface="Mont Heavy"/>
              </a:rPr>
              <a:t>Target Market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5760400" y="3400425"/>
            <a:ext cx="5909492" cy="1428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5040"/>
              </a:lnSpc>
            </a:pPr>
            <a:r>
              <a:rPr lang="en-US" sz="4200">
                <a:solidFill>
                  <a:srgbClr val="FFFFFF"/>
                </a:solidFill>
                <a:latin typeface="Mont Heavy"/>
              </a:rPr>
              <a:t>Enterprise Project Management Office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5760400" y="4840091"/>
            <a:ext cx="7304533" cy="1108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Garet"/>
              </a:rPr>
              <a:t>Streamline project management, optimize resource allocation, and unlock hidden efficiencies through AI-powered insights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9941877" y="6846668"/>
            <a:ext cx="5779672" cy="790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5040"/>
              </a:lnSpc>
            </a:pPr>
            <a:r>
              <a:rPr lang="en-US" sz="4200">
                <a:solidFill>
                  <a:srgbClr val="FFFFFF"/>
                </a:solidFill>
                <a:latin typeface="Mont Heavy"/>
              </a:rPr>
              <a:t>Head of Operations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9941877" y="7781958"/>
            <a:ext cx="6019464" cy="1108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Garet"/>
              </a:rPr>
              <a:t>Transform your operations with intelligent automation, data-driven decision making, and real-time process optimization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DAGBIYI55uI</dc:identifier>
  <dcterms:modified xsi:type="dcterms:W3CDTF">2011-08-01T06:04:30Z</dcterms:modified>
  <cp:revision>1</cp:revision>
  <dc:title>Chambers Capital Ventures Pitch Deck</dc:title>
</cp:coreProperties>
</file>