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3" r:id="rId2"/>
    <p:sldId id="336" r:id="rId3"/>
    <p:sldId id="337" r:id="rId4"/>
    <p:sldId id="303" r:id="rId5"/>
    <p:sldId id="294" r:id="rId6"/>
    <p:sldId id="295" r:id="rId7"/>
    <p:sldId id="334" r:id="rId8"/>
    <p:sldId id="335" r:id="rId9"/>
    <p:sldId id="313" r:id="rId10"/>
    <p:sldId id="314" r:id="rId11"/>
    <p:sldId id="296" r:id="rId12"/>
    <p:sldId id="297" r:id="rId13"/>
    <p:sldId id="328" r:id="rId14"/>
    <p:sldId id="329" r:id="rId15"/>
    <p:sldId id="298" r:id="rId16"/>
    <p:sldId id="299" r:id="rId17"/>
    <p:sldId id="300" r:id="rId18"/>
    <p:sldId id="301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9"/>
    <p:restoredTop sz="94659"/>
  </p:normalViewPr>
  <p:slideViewPr>
    <p:cSldViewPr snapToGrid="0" snapToObjects="1">
      <p:cViewPr varScale="1">
        <p:scale>
          <a:sx n="119" d="100"/>
          <a:sy n="119" d="100"/>
        </p:scale>
        <p:origin x="20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/Users\amos0005\Downloads\Book5.xlsx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/Users\amos0005\Downloads\Book5.xlsx" TargetMode="Externa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file:////Users\amos0005\Downloads\Book5.xlsx" TargetMode="Externa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Garamond" panose="02020404030301010803" pitchFamily="18" charset="0"/>
              </a:rPr>
              <a:t>No Liability Rate by Rule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 No Liability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  v. B</c:v>
                </c:pt>
                <c:pt idx="1">
                  <c:v>C  v. 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60.8</c:v>
                </c:pt>
                <c:pt idx="1">
                  <c:v>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F3-DE46-A077-3834BCEB54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 No Liability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  v. B</c:v>
                </c:pt>
                <c:pt idx="1">
                  <c:v>C  v. 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66.8</c:v>
                </c:pt>
                <c:pt idx="1">
                  <c:v>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F3-DE46-A077-3834BCEB54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36224000"/>
        <c:axId val="-2036253904"/>
      </c:barChart>
      <c:catAx>
        <c:axId val="-20362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036253904"/>
        <c:crosses val="autoZero"/>
        <c:auto val="1"/>
        <c:lblAlgn val="ctr"/>
        <c:lblOffset val="100"/>
        <c:noMultiLvlLbl val="0"/>
      </c:catAx>
      <c:valAx>
        <c:axId val="-20362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03622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000" b="1" dirty="0">
                <a:latin typeface="Garamond" panose="02020404030301010803" pitchFamily="18" charset="0"/>
              </a:rPr>
              <a:t>No Liability Rates by Legal Rule and Musical Background, Both Cases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Music Background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4"/>
                <c:pt idx="0">
                  <c:v>A v. B SS No Liablity</c:v>
                </c:pt>
                <c:pt idx="1">
                  <c:v>A v. B FU No Liablity</c:v>
                </c:pt>
                <c:pt idx="2">
                  <c:v>C v. D SS No Liability</c:v>
                </c:pt>
                <c:pt idx="3">
                  <c:v>C v. D No FU Liability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51.61</c:v>
                </c:pt>
                <c:pt idx="1">
                  <c:v>70.51</c:v>
                </c:pt>
                <c:pt idx="2">
                  <c:v>39.63</c:v>
                </c:pt>
                <c:pt idx="3">
                  <c:v>60.83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C-734E-AFF0-6F6A6C17F061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No Music Background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4"/>
                <c:pt idx="0">
                  <c:v>A v. B SS No Liablity</c:v>
                </c:pt>
                <c:pt idx="1">
                  <c:v>A v. B FU No Liablity</c:v>
                </c:pt>
                <c:pt idx="2">
                  <c:v>C v. D SS No Liability</c:v>
                </c:pt>
                <c:pt idx="3">
                  <c:v>C v. D No FU Liability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67.83</c:v>
                </c:pt>
                <c:pt idx="1">
                  <c:v>63.99</c:v>
                </c:pt>
                <c:pt idx="2">
                  <c:v>41.26</c:v>
                </c:pt>
                <c:pt idx="3">
                  <c:v>48.25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EC-734E-AFF0-6F6A6C17F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8779152"/>
        <c:axId val="-2008776832"/>
      </c:barChart>
      <c:catAx>
        <c:axId val="-20087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008776832"/>
        <c:crosses val="autoZero"/>
        <c:auto val="1"/>
        <c:lblAlgn val="ctr"/>
        <c:lblOffset val="100"/>
        <c:noMultiLvlLbl val="0"/>
      </c:catAx>
      <c:valAx>
        <c:axId val="-200877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00877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b="1" dirty="0" smtClean="0">
                <a:latin typeface="Garamond" panose="02020404030301010803" pitchFamily="18" charset="0"/>
              </a:rPr>
              <a:t>No Liability </a:t>
            </a:r>
            <a:r>
              <a:rPr lang="en-US" sz="2400" b="1" dirty="0">
                <a:latin typeface="Garamond" panose="02020404030301010803" pitchFamily="18" charset="0"/>
              </a:rPr>
              <a:t>Rates by Legal Rule and Legal Background </a:t>
            </a:r>
          </a:p>
        </c:rich>
      </c:tx>
      <c:layout>
        <c:manualLayout>
          <c:xMode val="edge"/>
          <c:yMode val="edge"/>
          <c:x val="0.182553772488958"/>
          <c:y val="0.0213339843651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Sheet1!$A$26</c:f>
              <c:strCache>
                <c:ptCount val="1"/>
                <c:pt idx="0">
                  <c:v>Law Background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Sheet1!$B$25:$E$25</c:f>
              <c:strCache>
                <c:ptCount val="4"/>
                <c:pt idx="0">
                  <c:v>AvB SS No Liablity</c:v>
                </c:pt>
                <c:pt idx="1">
                  <c:v>AvB FU No Liablity</c:v>
                </c:pt>
                <c:pt idx="2">
                  <c:v>CvD SS No Liability</c:v>
                </c:pt>
                <c:pt idx="3">
                  <c:v>CvD FU No Liability</c:v>
                </c:pt>
              </c:strCache>
            </c:strRef>
          </c:cat>
          <c:val>
            <c:numRef>
              <c:f>Sheet1!$B$26:$E$26</c:f>
              <c:numCache>
                <c:formatCode>General</c:formatCode>
                <c:ptCount val="4"/>
                <c:pt idx="0">
                  <c:v>19.15</c:v>
                </c:pt>
                <c:pt idx="1">
                  <c:v>87.23</c:v>
                </c:pt>
                <c:pt idx="2">
                  <c:v>10.64</c:v>
                </c:pt>
                <c:pt idx="3">
                  <c:v>74.47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C5-2547-8E62-2F10720AFA8E}"/>
            </c:ext>
          </c:extLst>
        </c:ser>
        <c:ser>
          <c:idx val="1"/>
          <c:order val="1"/>
          <c:tx>
            <c:strRef>
              <c:f>Sheet1!$A$27</c:f>
              <c:strCache>
                <c:ptCount val="1"/>
                <c:pt idx="0">
                  <c:v>No Law Background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Sheet1!$B$25:$E$25</c:f>
              <c:strCache>
                <c:ptCount val="4"/>
                <c:pt idx="0">
                  <c:v>AvB SS No Liablity</c:v>
                </c:pt>
                <c:pt idx="1">
                  <c:v>AvB FU No Liablity</c:v>
                </c:pt>
                <c:pt idx="2">
                  <c:v>CvD SS No Liability</c:v>
                </c:pt>
                <c:pt idx="3">
                  <c:v>CvD FU No Liability</c:v>
                </c:pt>
              </c:strCache>
            </c:strRef>
          </c:cat>
          <c:val>
            <c:numRef>
              <c:f>Sheet1!$B$27:$E$27</c:f>
              <c:numCache>
                <c:formatCode>General</c:formatCode>
                <c:ptCount val="4"/>
                <c:pt idx="0">
                  <c:v>65.13</c:v>
                </c:pt>
                <c:pt idx="1">
                  <c:v>64.69</c:v>
                </c:pt>
                <c:pt idx="2">
                  <c:v>43.64</c:v>
                </c:pt>
                <c:pt idx="3">
                  <c:v>51.54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C5-2547-8E62-2F10720AF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6040384"/>
        <c:axId val="-2036258352"/>
      </c:barChart>
      <c:catAx>
        <c:axId val="-20360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036258352"/>
        <c:crosses val="autoZero"/>
        <c:auto val="1"/>
        <c:lblAlgn val="ctr"/>
        <c:lblOffset val="100"/>
        <c:noMultiLvlLbl val="0"/>
      </c:catAx>
      <c:valAx>
        <c:axId val="-203625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-20360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E1805-E165-FE41-BF55-8D3B6EB8A905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CC2A8-198C-B345-8020-55E9F9F11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2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4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0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0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3D7C-4A9A-6A46-AD8F-43384827C8FB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CB25-5A24-0C4F-94DE-BD810381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798" y="3110067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2018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study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7" y="302371"/>
            <a:ext cx="7813100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92" y="0"/>
            <a:ext cx="78281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42" y="2682860"/>
            <a:ext cx="2300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Fair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use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Instruction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643" y="3215236"/>
            <a:ext cx="530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Finding 1: fair use matters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3FC43E7-0F85-8B45-A345-A8E7672C9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219419"/>
              </p:ext>
            </p:extLst>
          </p:nvPr>
        </p:nvGraphicFramePr>
        <p:xfrm>
          <a:off x="2370081" y="241738"/>
          <a:ext cx="7845973" cy="615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255579" y="1713187"/>
            <a:ext cx="2430517" cy="4099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792310" y="2506718"/>
            <a:ext cx="2635469" cy="82506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6096" y="1625750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fair use matters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1146" y="2626860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fair use matters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1985" y="3204962"/>
            <a:ext cx="733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Finding 1a: fair use more confidence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08454"/>
              </p:ext>
            </p:extLst>
          </p:nvPr>
        </p:nvGraphicFramePr>
        <p:xfrm>
          <a:off x="1463039" y="516366"/>
          <a:ext cx="8856566" cy="560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286"/>
                <a:gridCol w="1117094"/>
                <a:gridCol w="504788"/>
                <a:gridCol w="1959925"/>
                <a:gridCol w="1841473"/>
                <a:gridCol w="1458782"/>
                <a:gridCol w="1331218"/>
              </a:tblGrid>
              <a:tr h="20318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Case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Legal Rule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N Finding No Liability / Potential Liability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Mean Confidence Liability or Potential Liability (Standard Deviation)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Mean Confidence No Liability (Standard Deviation)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Significance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0717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A v. B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Substantial Similarity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503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197/306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7.18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(1.64)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7.38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(1.86)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45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A v. B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Fair Use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503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167/336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6.85*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(1.91)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7.39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(1.84)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.003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0717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 v. D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Substantial Similarity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503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299/204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7.29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(1.75)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7.32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(1.83)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45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 v. D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Fair Use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503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233/270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6.83**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(2.05)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7.30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(1.84)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.006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604015" y="3596263"/>
            <a:ext cx="2557172" cy="6063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604015" y="5355783"/>
            <a:ext cx="2557172" cy="6063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4848" y="6120816"/>
            <a:ext cx="833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Less confidence only </a:t>
            </a:r>
            <a:r>
              <a:rPr lang="en-US" sz="3200" smtClean="0">
                <a:latin typeface="Arial" charset="0"/>
                <a:ea typeface="Arial" charset="0"/>
                <a:cs typeface="Arial" charset="0"/>
              </a:rPr>
              <a:t>when rejecting fair use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354" y="3215236"/>
            <a:ext cx="5965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Finding 2: knowledge matters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40DDF177-021E-1E46-BC68-BFEDCCEBC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818575"/>
              </p:ext>
            </p:extLst>
          </p:nvPr>
        </p:nvGraphicFramePr>
        <p:xfrm>
          <a:off x="2107322" y="840828"/>
          <a:ext cx="7845974" cy="55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722179" y="2354317"/>
            <a:ext cx="1198180" cy="97746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50827" y="2180897"/>
            <a:ext cx="1045780" cy="38362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276897" y="2685393"/>
            <a:ext cx="1140372" cy="64638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447" y="2654519"/>
            <a:ext cx="20649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Knowledge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Matters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Inverse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relationship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C59E1CB6-B1A1-F74F-BBCB-0EE23DD03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099476"/>
              </p:ext>
            </p:extLst>
          </p:nvPr>
        </p:nvGraphicFramePr>
        <p:xfrm>
          <a:off x="1928648" y="735724"/>
          <a:ext cx="8161283" cy="535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638096" y="2999390"/>
            <a:ext cx="1208690" cy="182485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556234" y="2174328"/>
            <a:ext cx="1171904" cy="9157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495393" y="3829707"/>
            <a:ext cx="1093076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376744" y="2654519"/>
            <a:ext cx="1187669" cy="9084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47" y="2654519"/>
            <a:ext cx="20649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Knowledge 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Matters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Inverse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relationship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777" y="2390733"/>
            <a:ext cx="767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People with Music or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egal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nowledge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6017" y="3285598"/>
            <a:ext cx="890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1.  Substantial similarity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(liable) </a:t>
            </a:r>
            <a:r>
              <a:rPr lang="mr-IN" sz="32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more likely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215" y="4063070"/>
            <a:ext cx="7218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2.  Fair use (not  liable) </a:t>
            </a:r>
            <a:r>
              <a:rPr lang="mr-IN" sz="3200" b="1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more likely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777" y="5049664"/>
            <a:ext cx="8709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greater sensitivity to change in legal rules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(or to music)</a:t>
            </a:r>
            <a:endParaRPr lang="en-US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890244" y="2874880"/>
            <a:ext cx="2262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Comments?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54121" y="3735621"/>
            <a:ext cx="369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00"/>
                </a:solidFill>
              </a:rPr>
              <a:t>elee@kentlaw.iit.edu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22" y="377314"/>
            <a:ext cx="8508207" cy="6050280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361443" y="1300510"/>
            <a:ext cx="3825588" cy="27010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61443" y="2493811"/>
            <a:ext cx="3647089" cy="26188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798" y="3110067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2018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study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67" y="314399"/>
            <a:ext cx="8904914" cy="5830376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79167" y="2688005"/>
            <a:ext cx="2069519" cy="27034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432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579166" y="3496234"/>
            <a:ext cx="2349219" cy="3334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432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798" y="3110067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2018 </a:t>
            </a: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study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55166" y="3134958"/>
            <a:ext cx="9878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Arial Bold" charset="0"/>
              </a:rPr>
              <a:t>Fair use </a:t>
            </a:r>
            <a:r>
              <a:rPr lang="mr-IN" dirty="0">
                <a:solidFill>
                  <a:srgbClr val="000000"/>
                </a:solidFill>
                <a:latin typeface="Arial Bold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Arial Bold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old" charset="0"/>
              </a:rPr>
              <a:t>typically not pursued outside of parody</a:t>
            </a:r>
            <a:endParaRPr lang="en-US" dirty="0">
              <a:solidFill>
                <a:srgbClr val="000000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219" y="3120824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charset="0"/>
                <a:ea typeface="Arial" charset="0"/>
                <a:cs typeface="Arial" charset="0"/>
              </a:rPr>
              <a:t>2020 </a:t>
            </a:r>
            <a:r>
              <a:rPr lang="en-US" sz="3200" b="1" smtClean="0">
                <a:latin typeface="Arial" charset="0"/>
                <a:ea typeface="Arial" charset="0"/>
                <a:cs typeface="Arial" charset="0"/>
              </a:rPr>
              <a:t>study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83" y="1684268"/>
            <a:ext cx="9629079" cy="1313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42" y="2787923"/>
            <a:ext cx="8783722" cy="23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397161" y="1397913"/>
            <a:ext cx="8949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</a:rPr>
              <a:t>Online instrument via Amazon Turk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</a:rPr>
              <a:t>n=503 subjects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</a:rPr>
              <a:t>Each </a:t>
            </a:r>
            <a:r>
              <a:rPr lang="en-US" altLang="en-US" sz="2800" dirty="0" smtClean="0">
                <a:solidFill>
                  <a:srgbClr val="000000"/>
                </a:solidFill>
              </a:rPr>
              <a:t>person decided </a:t>
            </a:r>
            <a:r>
              <a:rPr lang="en-US" altLang="en-US" sz="2800" dirty="0" smtClean="0">
                <a:solidFill>
                  <a:srgbClr val="000000"/>
                </a:solidFill>
              </a:rPr>
              <a:t>4 </a:t>
            </a:r>
            <a:r>
              <a:rPr lang="en-US" altLang="en-US" sz="2800" dirty="0" smtClean="0">
                <a:solidFill>
                  <a:srgbClr val="000000"/>
                </a:solidFill>
              </a:rPr>
              <a:t>cases, same facts with</a:t>
            </a:r>
            <a:r>
              <a:rPr lang="mr-IN" altLang="en-US" sz="2800" dirty="0" smtClean="0">
                <a:solidFill>
                  <a:srgbClr val="000000"/>
                </a:solidFill>
              </a:rPr>
              <a:t>…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163615" y="443806"/>
            <a:ext cx="5057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Experimental </a:t>
            </a:r>
            <a:r>
              <a:rPr lang="en-US" altLang="en-US" sz="2800" b="1" dirty="0">
                <a:solidFill>
                  <a:srgbClr val="000000"/>
                </a:solidFill>
              </a:rPr>
              <a:t>Study - Design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19370" y="3752839"/>
            <a:ext cx="791429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Music case A v. B	Music case C v. 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(</a:t>
            </a:r>
            <a:r>
              <a:rPr lang="en-US" altLang="en-US" sz="2800" dirty="0" smtClean="0">
                <a:solidFill>
                  <a:srgbClr val="0432FF"/>
                </a:solidFill>
              </a:rPr>
              <a:t>low similarity</a:t>
            </a:r>
            <a:r>
              <a:rPr lang="en-US" altLang="en-US" sz="2800" dirty="0" smtClean="0">
                <a:solidFill>
                  <a:srgbClr val="000000"/>
                </a:solidFill>
              </a:rPr>
              <a:t>)		(</a:t>
            </a:r>
            <a:r>
              <a:rPr lang="en-US" altLang="en-US" sz="2800" dirty="0" smtClean="0">
                <a:solidFill>
                  <a:srgbClr val="FF0000"/>
                </a:solidFill>
              </a:rPr>
              <a:t>high similarity</a:t>
            </a:r>
            <a:r>
              <a:rPr lang="en-US" altLang="en-US" sz="2800" dirty="0" smtClean="0">
                <a:solidFill>
                  <a:srgbClr val="000000"/>
                </a:solidFill>
              </a:rPr>
              <a:t>)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GTGIU + BL		 HSF + </a:t>
            </a:r>
            <a:r>
              <a:rPr lang="en-US" altLang="en-US" sz="2800" dirty="0" smtClean="0">
                <a:solidFill>
                  <a:srgbClr val="000000"/>
                </a:solidFill>
              </a:rPr>
              <a:t>MSL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514350" lvl="0" indent="-51435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-substantial similarity 	 -substantial similarity 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-fair use			 -fair use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23" y="0"/>
            <a:ext cx="82088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363" y="2844225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Facts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1133529"/>
            <a:ext cx="9051536" cy="4160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363" y="2844225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Facts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8" y="1088748"/>
            <a:ext cx="10340630" cy="5118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8946" y="235032"/>
            <a:ext cx="6649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charset="0"/>
                <a:ea typeface="Arial" charset="0"/>
                <a:cs typeface="Arial" charset="0"/>
              </a:rPr>
              <a:t>Substantial </a:t>
            </a:r>
            <a:r>
              <a:rPr lang="en-US" sz="3200" b="1" smtClean="0">
                <a:latin typeface="Arial" charset="0"/>
                <a:ea typeface="Arial" charset="0"/>
                <a:cs typeface="Arial" charset="0"/>
              </a:rPr>
              <a:t>similarity instruction 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261</Words>
  <Application>Microsoft Macintosh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Bold</vt:lpstr>
      <vt:lpstr>Calibri</vt:lpstr>
      <vt:lpstr>Calibri Light</vt:lpstr>
      <vt:lpstr>Garamond</vt:lpstr>
      <vt:lpstr>Mangal</vt:lpstr>
      <vt:lpstr>MS PGothic</vt:lpstr>
      <vt:lpstr>ＭＳ Ｐゴシック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Lee</dc:creator>
  <cp:lastModifiedBy>Edward Lee</cp:lastModifiedBy>
  <cp:revision>59</cp:revision>
  <dcterms:created xsi:type="dcterms:W3CDTF">2020-02-23T14:33:01Z</dcterms:created>
  <dcterms:modified xsi:type="dcterms:W3CDTF">2020-03-04T12:40:02Z</dcterms:modified>
</cp:coreProperties>
</file>