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72" r:id="rId3"/>
    <p:sldId id="304" r:id="rId4"/>
    <p:sldId id="268" r:id="rId5"/>
    <p:sldId id="277" r:id="rId6"/>
    <p:sldId id="276" r:id="rId7"/>
    <p:sldId id="271" r:id="rId8"/>
    <p:sldId id="259" r:id="rId9"/>
    <p:sldId id="305" r:id="rId10"/>
    <p:sldId id="284" r:id="rId11"/>
    <p:sldId id="285" r:id="rId12"/>
    <p:sldId id="264" r:id="rId13"/>
    <p:sldId id="282" r:id="rId14"/>
    <p:sldId id="274" r:id="rId15"/>
    <p:sldId id="261" r:id="rId16"/>
    <p:sldId id="303" r:id="rId17"/>
    <p:sldId id="265" r:id="rId18"/>
    <p:sldId id="300" r:id="rId19"/>
    <p:sldId id="283" r:id="rId20"/>
    <p:sldId id="281" r:id="rId21"/>
    <p:sldId id="293" r:id="rId22"/>
    <p:sldId id="294" r:id="rId23"/>
    <p:sldId id="298" r:id="rId24"/>
    <p:sldId id="296" r:id="rId25"/>
    <p:sldId id="297" r:id="rId26"/>
    <p:sldId id="299" r:id="rId27"/>
    <p:sldId id="291" r:id="rId28"/>
    <p:sldId id="292" r:id="rId29"/>
    <p:sldId id="287" r:id="rId30"/>
    <p:sldId id="288" r:id="rId31"/>
    <p:sldId id="262" r:id="rId32"/>
    <p:sldId id="295" r:id="rId33"/>
    <p:sldId id="301" r:id="rId34"/>
    <p:sldId id="302" r:id="rId35"/>
    <p:sldId id="26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100" d="100"/>
          <a:sy n="100" d="100"/>
        </p:scale>
        <p:origin x="34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E8DAD-8846-4C4A-894F-79E781ED434D}" type="datetimeFigureOut">
              <a:rPr lang="en-US" smtClean="0"/>
              <a:t>10/23/2015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4A13D-F3DC-4548-8F81-7DC529432597}" type="slidenum">
              <a:rPr lang="en-US" smtClean="0"/>
              <a:t>‹#›</a:t>
            </a:fld>
            <a:endParaRPr lang="en-US"/>
          </a:p>
        </p:txBody>
      </p:sp>
    </p:spTree>
    <p:extLst>
      <p:ext uri="{BB962C8B-B14F-4D97-AF65-F5344CB8AC3E}">
        <p14:creationId xmlns:p14="http://schemas.microsoft.com/office/powerpoint/2010/main" val="212411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B2CE99-D47A-4DEB-907E-579DCD98C344}" type="slidenum">
              <a:rPr lang="en-US" altLang="en-US" smtClean="0"/>
              <a:pPr eaLnBrk="1" hangingPunct="1"/>
              <a:t>4</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2EF15C-97DD-4A10-9B97-24E43358A412}" type="slidenum">
              <a:rPr lang="en-US" altLang="en-US" smtClean="0"/>
              <a:pPr eaLnBrk="1" hangingPunct="1"/>
              <a:t>35</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extLst/>
          </a:lstStyle>
          <a:p>
            <a:pPr algn="ctr" defTabSz="914293"/>
            <a:endParaRPr lang="en-US" sz="1800">
              <a:solidFill>
                <a:prstClr val="white"/>
              </a:solidFill>
            </a:endParaRPr>
          </a:p>
        </p:txBody>
      </p:sp>
      <p:sp>
        <p:nvSpPr>
          <p:cNvPr id="9" name="Title 8"/>
          <p:cNvSpPr>
            <a:spLocks noGrp="1"/>
          </p:cNvSpPr>
          <p:nvPr>
            <p:ph type="ctrTitle"/>
          </p:nvPr>
        </p:nvSpPr>
        <p:spPr>
          <a:xfrm>
            <a:off x="914400" y="1752603"/>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14" rIns="45714"/>
          <a:lstStyle>
            <a:lvl1pPr marL="0" marR="64001" indent="0" algn="r">
              <a:buNone/>
              <a:defRPr>
                <a:solidFill>
                  <a:schemeClr val="tx2"/>
                </a:solidFill>
              </a:defRPr>
            </a:lvl1pPr>
            <a:lvl2pPr marL="457146" indent="0" algn="ctr">
              <a:buNone/>
            </a:lvl2pPr>
            <a:lvl3pPr marL="914293" indent="0" algn="ctr">
              <a:buNone/>
            </a:lvl3pPr>
            <a:lvl4pPr marL="1371440" indent="0" algn="ctr">
              <a:buNone/>
            </a:lvl4pPr>
            <a:lvl5pPr marL="1828586" indent="0" algn="ctr">
              <a:buNone/>
            </a:lvl5pPr>
            <a:lvl6pPr marL="2285733" indent="0" algn="ctr">
              <a:buNone/>
            </a:lvl6pPr>
            <a:lvl7pPr marL="2742879" indent="0" algn="ctr">
              <a:buNone/>
            </a:lvl7pPr>
            <a:lvl8pPr marL="3200026" indent="0" algn="ctr">
              <a:buNone/>
            </a:lvl8pPr>
            <a:lvl9pPr marL="3657172" indent="0" algn="ctr">
              <a:buNone/>
            </a:lvl9pPr>
            <a:extLst/>
          </a:lstStyle>
          <a:p>
            <a:r>
              <a:rPr kumimoji="0" lang="en-US" smtClean="0"/>
              <a:t>Click to edit Master subtitle style</a:t>
            </a:r>
            <a:endParaRPr kumimoji="0" lang="en-US"/>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293"/>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293"/>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293"/>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C21960B-E2DC-4A46-AF90-F4BECBD17D5E}" type="datetimeFigureOut">
              <a:rPr lang="en-US" smtClean="0"/>
              <a:pPr/>
              <a:t>10/23/2015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24BCC96-2597-498B-BBB8-2F00673014EA}" type="slidenum">
              <a:rPr lang="en-US" smtClean="0"/>
              <a:pPr/>
              <a:t>‹#›</a:t>
            </a:fld>
            <a:endParaRPr lang="en-US"/>
          </a:p>
        </p:txBody>
      </p:sp>
    </p:spTree>
    <p:extLst>
      <p:ext uri="{BB962C8B-B14F-4D97-AF65-F5344CB8AC3E}">
        <p14:creationId xmlns:p14="http://schemas.microsoft.com/office/powerpoint/2010/main" val="260137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21960B-E2DC-4A46-AF90-F4BECBD17D5E}" type="datetimeFigureOut">
              <a:rPr lang="en-US" smtClean="0">
                <a:solidFill>
                  <a:prstClr val="black"/>
                </a:solidFill>
              </a:rPr>
              <a:pPr/>
              <a:t>10/23/2015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24BCC96-2597-498B-BBB8-2F00673014E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6456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21960B-E2DC-4A46-AF90-F4BECBD17D5E}" type="datetimeFigureOut">
              <a:rPr lang="en-US" smtClean="0">
                <a:solidFill>
                  <a:prstClr val="black"/>
                </a:solidFill>
              </a:rPr>
              <a:pPr/>
              <a:t>10/23/2015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24BCC96-2597-498B-BBB8-2F00673014E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9705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solidFill>
                <a:prstClr val="black"/>
              </a:solidFill>
            </a:endParaRPr>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n-US">
              <a:solidFill>
                <a:prstClr val="black"/>
              </a:solidFill>
            </a:endParaRPr>
          </a:p>
        </p:txBody>
      </p:sp>
      <p:sp>
        <p:nvSpPr>
          <p:cNvPr id="8" name="Slide Number Placeholder 7"/>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9A71E8A7-9CC7-4149-A0BF-BB3572FBFF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6920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21960B-E2DC-4A46-AF90-F4BECBD17D5E}" type="datetimeFigureOut">
              <a:rPr lang="en-US" smtClean="0">
                <a:solidFill>
                  <a:prstClr val="black"/>
                </a:solidFill>
              </a:rPr>
              <a:pPr/>
              <a:t>10/23/2015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24BCC96-2597-498B-BBB8-2F00673014EA}"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7973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29" rIns="91429"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C21960B-E2DC-4A46-AF90-F4BECBD17D5E}" type="datetimeFigureOut">
              <a:rPr lang="en-US" smtClean="0">
                <a:solidFill>
                  <a:prstClr val="white"/>
                </a:solidFill>
              </a:rPr>
              <a:pPr/>
              <a:t>10/23/2015</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324BCC96-2597-498B-BBB8-2F00673014EA}"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extLst/>
          </a:lstStyle>
          <a:p>
            <a:pPr defTabSz="914293"/>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extLst/>
          </a:lstStyle>
          <a:p>
            <a:pPr defTabSz="914293"/>
            <a:endParaRPr lang="en-US" sz="1800">
              <a:solidFill>
                <a:prstClr val="white"/>
              </a:solidFill>
            </a:endParaRPr>
          </a:p>
        </p:txBody>
      </p:sp>
    </p:spTree>
    <p:extLst>
      <p:ext uri="{BB962C8B-B14F-4D97-AF65-F5344CB8AC3E}">
        <p14:creationId xmlns:p14="http://schemas.microsoft.com/office/powerpoint/2010/main" val="39055463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0"/>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30"/>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21960B-E2DC-4A46-AF90-F4BECBD17D5E}" type="datetimeFigureOut">
              <a:rPr lang="en-US" smtClean="0">
                <a:solidFill>
                  <a:prstClr val="white"/>
                </a:solidFill>
              </a:rPr>
              <a:pPr/>
              <a:t>10/23/2015</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324BCC96-2597-498B-BBB8-2F00673014EA}"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54687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2" y="5410200"/>
            <a:ext cx="5386917" cy="762000"/>
          </a:xfrm>
          <a:solidFill>
            <a:schemeClr val="accent1"/>
          </a:solidFill>
          <a:ln w="9652">
            <a:solidFill>
              <a:schemeClr val="accent1"/>
            </a:solidFill>
            <a:miter lim="800000"/>
          </a:ln>
        </p:spPr>
        <p:txBody>
          <a:bodyPr lIns="182859"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59"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2" y="1444296"/>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9" y="1444296"/>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C21960B-E2DC-4A46-AF90-F4BECBD17D5E}" type="datetimeFigureOut">
              <a:rPr lang="en-US" smtClean="0">
                <a:solidFill>
                  <a:prstClr val="black"/>
                </a:solidFill>
              </a:rPr>
              <a:pPr/>
              <a:t>10/23/2015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24BCC96-2597-498B-BBB8-2F00673014E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047983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C21960B-E2DC-4A46-AF90-F4BECBD17D5E}" type="datetimeFigureOut">
              <a:rPr lang="en-US" smtClean="0">
                <a:solidFill>
                  <a:prstClr val="white"/>
                </a:solidFill>
              </a:rPr>
              <a:pPr/>
              <a:t>10/23/2015</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324BCC96-2597-498B-BBB8-2F00673014EA}"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31458843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C21960B-E2DC-4A46-AF90-F4BECBD17D5E}" type="datetimeFigureOut">
              <a:rPr lang="en-US" smtClean="0">
                <a:solidFill>
                  <a:prstClr val="black"/>
                </a:solidFill>
              </a:rPr>
              <a:pPr/>
              <a:t>10/23/2015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24BCC96-2597-498B-BBB8-2F00673014E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4319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6C21960B-E2DC-4A46-AF90-F4BECBD17D5E}" type="datetimeFigureOut">
              <a:rPr lang="en-US" smtClean="0">
                <a:solidFill>
                  <a:prstClr val="black"/>
                </a:solidFill>
              </a:rPr>
              <a:pPr/>
              <a:t>10/23/2015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24BCC96-2597-498B-BBB8-2F00673014E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672888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3"/>
            <a:ext cx="9550400" cy="648232"/>
          </a:xfrm>
          <a:noFill/>
        </p:spPr>
        <p:txBody>
          <a:bodyPr lIns="91429" tIns="0" rIns="91429" anchor="t"/>
          <a:lstStyle>
            <a:lvl1pPr marL="0" marR="18285"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C21960B-E2DC-4A46-AF90-F4BECBD17D5E}" type="datetimeFigureOut">
              <a:rPr lang="en-US" smtClean="0">
                <a:solidFill>
                  <a:prstClr val="white"/>
                </a:solidFill>
              </a:rPr>
              <a:pPr/>
              <a:t>10/23/2015</a:t>
            </a:fld>
            <a:endParaRPr lang="en-US">
              <a:solidFill>
                <a:prstClr val="white"/>
              </a:solidFill>
            </a:endParaRPr>
          </a:p>
        </p:txBody>
      </p:sp>
      <p:sp>
        <p:nvSpPr>
          <p:cNvPr id="6" name="Footer Placeholder 5"/>
          <p:cNvSpPr>
            <a:spLocks noGrp="1"/>
          </p:cNvSpPr>
          <p:nvPr>
            <p:ph type="ftr" sz="quarter" idx="11"/>
          </p:nvPr>
        </p:nvSpPr>
        <p:spPr>
          <a:xfrm>
            <a:off x="5840098" y="6407945"/>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24BCC96-2597-498B-BBB8-2F00673014EA}"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3"/>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9" tIns="45714" rIns="91429" bIns="45714" anchor="t" compatLnSpc="1"/>
          <a:lstStyle>
            <a:extLst/>
          </a:lstStyle>
          <a:p>
            <a:pPr defTabSz="914293"/>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29" tIns="45714" rIns="91429" bIns="45714" anchor="t" compatLnSpc="1"/>
          <a:lstStyle>
            <a:extLst/>
          </a:lstStyle>
          <a:p>
            <a:pPr defTabSz="914293"/>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29" tIns="45714" rIns="91429" bIns="45714" anchor="ctr" compatLnSpc="1"/>
          <a:lstStyle>
            <a:extLst/>
          </a:lstStyle>
          <a:p>
            <a:pPr algn="ctr" defTabSz="914293"/>
            <a:endParaRPr lang="en-US" sz="1800">
              <a:solidFill>
                <a:prstClr val="white"/>
              </a:solidFill>
            </a:endParaRPr>
          </a:p>
        </p:txBody>
      </p:sp>
      <p:cxnSp>
        <p:nvCxnSpPr>
          <p:cNvPr id="11" name="Straight Connector 10"/>
          <p:cNvCxnSpPr/>
          <p:nvPr/>
        </p:nvCxnSpPr>
        <p:spPr>
          <a:xfrm>
            <a:off x="-12314" y="5787740"/>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extLst/>
          </a:lstStyle>
          <a:p>
            <a:pPr defTabSz="914293"/>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extLst/>
          </a:lstStyle>
          <a:p>
            <a:pPr defTabSz="914293"/>
            <a:endParaRPr lang="en-US" sz="1800">
              <a:solidFill>
                <a:prstClr val="white"/>
              </a:solidFill>
            </a:endParaRPr>
          </a:p>
        </p:txBody>
      </p:sp>
    </p:spTree>
    <p:extLst>
      <p:ext uri="{BB962C8B-B14F-4D97-AF65-F5344CB8AC3E}">
        <p14:creationId xmlns:p14="http://schemas.microsoft.com/office/powerpoint/2010/main" val="31587392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9" tIns="45714" rIns="91429" bIns="45714" anchor="t" compatLnSpc="1"/>
          <a:lstStyle>
            <a:extLst/>
          </a:lstStyle>
          <a:p>
            <a:pPr defTabSz="914293"/>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29" tIns="45714" rIns="91429" bIns="45714" anchor="t" compatLnSpc="1"/>
          <a:lstStyle>
            <a:extLst/>
          </a:lstStyle>
          <a:p>
            <a:pPr defTabSz="914293"/>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29" tIns="45714" rIns="91429" bIns="45714" anchor="ctr" compatLnSpc="1"/>
          <a:lstStyle>
            <a:extLst/>
          </a:lstStyle>
          <a:p>
            <a:pPr algn="ctr" defTabSz="914293"/>
            <a:endParaRPr lang="en-US" sz="1800">
              <a:solidFill>
                <a:prstClr val="white"/>
              </a:solidFill>
            </a:endParaRPr>
          </a:p>
        </p:txBody>
      </p:sp>
      <p:cxnSp>
        <p:nvCxnSpPr>
          <p:cNvPr id="15" name="Straight Connector 14"/>
          <p:cNvCxnSpPr/>
          <p:nvPr/>
        </p:nvCxnSpPr>
        <p:spPr>
          <a:xfrm>
            <a:off x="-12314" y="5787740"/>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30"/>
            <a:ext cx="10972800" cy="4525963"/>
          </a:xfrm>
          <a:prstGeom prst="rect">
            <a:avLst/>
          </a:prstGeom>
        </p:spPr>
        <p:txBody>
          <a:bodyPr vert="horz" lIns="91429" tIns="45714" rIns="91429" bIns="45714">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lIns="91429" tIns="45714" rIns="91429" bIns="45714" anchor="b"/>
          <a:lstStyle>
            <a:lvl1pPr algn="l" eaLnBrk="1" latinLnBrk="0" hangingPunct="1">
              <a:defRPr kumimoji="0" sz="1000">
                <a:solidFill>
                  <a:schemeClr val="tx1"/>
                </a:solidFill>
              </a:defRPr>
            </a:lvl1pPr>
            <a:extLst/>
          </a:lstStyle>
          <a:p>
            <a:pPr defTabSz="914293"/>
            <a:fld id="{6C21960B-E2DC-4A46-AF90-F4BECBD17D5E}" type="datetimeFigureOut">
              <a:rPr lang="en-US" smtClean="0">
                <a:solidFill>
                  <a:prstClr val="black"/>
                </a:solidFill>
              </a:rPr>
              <a:pPr defTabSz="914293"/>
              <a:t>10/23/2015</a:t>
            </a:fld>
            <a:endParaRPr lang="en-US">
              <a:solidFill>
                <a:prstClr val="black"/>
              </a:solidFill>
            </a:endParaRPr>
          </a:p>
        </p:txBody>
      </p:sp>
      <p:sp>
        <p:nvSpPr>
          <p:cNvPr id="22" name="Footer Placeholder 21"/>
          <p:cNvSpPr>
            <a:spLocks noGrp="1"/>
          </p:cNvSpPr>
          <p:nvPr>
            <p:ph type="ftr" sz="quarter" idx="3"/>
          </p:nvPr>
        </p:nvSpPr>
        <p:spPr>
          <a:xfrm>
            <a:off x="5840098" y="6407945"/>
            <a:ext cx="3134241" cy="365125"/>
          </a:xfrm>
          <a:prstGeom prst="rect">
            <a:avLst/>
          </a:prstGeom>
        </p:spPr>
        <p:txBody>
          <a:bodyPr vert="horz" lIns="91429" tIns="45714" rIns="91429" bIns="45714" anchor="b"/>
          <a:lstStyle>
            <a:lvl1pPr algn="r" eaLnBrk="1" latinLnBrk="0" hangingPunct="1">
              <a:defRPr kumimoji="0" sz="1000">
                <a:solidFill>
                  <a:schemeClr val="tx1"/>
                </a:solidFill>
              </a:defRPr>
            </a:lvl1pPr>
            <a:extLst/>
          </a:lstStyle>
          <a:p>
            <a:pPr defTabSz="914293"/>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lIns="91429" tIns="45714" rIns="91429" bIns="45714" anchor="b"/>
          <a:lstStyle>
            <a:lvl1pPr algn="r" eaLnBrk="1" latinLnBrk="0" hangingPunct="1">
              <a:defRPr kumimoji="0" sz="1000" b="0">
                <a:solidFill>
                  <a:schemeClr val="tx1"/>
                </a:solidFill>
              </a:defRPr>
            </a:lvl1pPr>
            <a:extLst/>
          </a:lstStyle>
          <a:p>
            <a:pPr defTabSz="914293"/>
            <a:fld id="{324BCC96-2597-498B-BBB8-2F00673014EA}" type="slidenum">
              <a:rPr lang="en-US" smtClean="0">
                <a:solidFill>
                  <a:prstClr val="black"/>
                </a:solidFill>
              </a:rPr>
              <a:pPr defTabSz="914293"/>
              <a:t>‹#›</a:t>
            </a:fld>
            <a:endParaRPr lang="en-US">
              <a:solidFill>
                <a:prstClr val="black"/>
              </a:solidFill>
            </a:endParaRPr>
          </a:p>
        </p:txBody>
      </p:sp>
    </p:spTree>
    <p:extLst>
      <p:ext uri="{BB962C8B-B14F-4D97-AF65-F5344CB8AC3E}">
        <p14:creationId xmlns:p14="http://schemas.microsoft.com/office/powerpoint/2010/main" val="740653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17" indent="-25600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08943" y="3124200"/>
            <a:ext cx="8686800" cy="1828800"/>
          </a:xfrm>
        </p:spPr>
        <p:txBody>
          <a:bodyPr numCol="1">
            <a:normAutofit fontScale="55000" lnSpcReduction="20000"/>
          </a:bodyPr>
          <a:lstStyle/>
          <a:p>
            <a:pPr marL="109715" indent="0" algn="ctr">
              <a:buNone/>
            </a:pPr>
            <a:r>
              <a:rPr lang="en-US" sz="3600" b="1" dirty="0" smtClean="0">
                <a:solidFill>
                  <a:schemeClr val="accent1"/>
                </a:solidFill>
              </a:rPr>
              <a:t>Risk Assessment in Spectrum Policy</a:t>
            </a:r>
          </a:p>
          <a:p>
            <a:pPr marL="109715" indent="0" algn="ctr">
              <a:buNone/>
            </a:pPr>
            <a:r>
              <a:rPr lang="en-US" sz="3600" b="1" dirty="0" smtClean="0">
                <a:solidFill>
                  <a:schemeClr val="accent1"/>
                </a:solidFill>
              </a:rPr>
              <a:t>Silicon Flatirons Center Conference</a:t>
            </a:r>
            <a:endParaRPr lang="en-US" sz="3600" dirty="0">
              <a:solidFill>
                <a:schemeClr val="accent1"/>
              </a:solidFill>
            </a:endParaRPr>
          </a:p>
          <a:p>
            <a:pPr algn="ctr">
              <a:buNone/>
            </a:pPr>
            <a:r>
              <a:rPr lang="en-US" sz="3600" dirty="0">
                <a:solidFill>
                  <a:schemeClr val="accent1"/>
                </a:solidFill>
              </a:rPr>
              <a:t>October </a:t>
            </a:r>
            <a:r>
              <a:rPr lang="en-US" sz="3600" dirty="0" smtClean="0">
                <a:solidFill>
                  <a:schemeClr val="accent1"/>
                </a:solidFill>
              </a:rPr>
              <a:t>23, </a:t>
            </a:r>
            <a:r>
              <a:rPr lang="en-US" sz="3600" dirty="0">
                <a:solidFill>
                  <a:schemeClr val="accent1"/>
                </a:solidFill>
              </a:rPr>
              <a:t>2015 </a:t>
            </a:r>
          </a:p>
          <a:p>
            <a:pPr algn="ctr">
              <a:buNone/>
            </a:pPr>
            <a:endParaRPr lang="en-US" sz="2800" dirty="0">
              <a:solidFill>
                <a:schemeClr val="accent1">
                  <a:lumMod val="50000"/>
                </a:schemeClr>
              </a:solidFill>
            </a:endParaRPr>
          </a:p>
          <a:p>
            <a:pPr algn="ctr">
              <a:buNone/>
            </a:pPr>
            <a:r>
              <a:rPr lang="en-US" sz="3600" dirty="0">
                <a:solidFill>
                  <a:schemeClr val="accent1">
                    <a:lumMod val="50000"/>
                  </a:schemeClr>
                </a:solidFill>
              </a:rPr>
              <a:t>Gary E. Marchant, Ph.D., J.D. </a:t>
            </a:r>
          </a:p>
          <a:p>
            <a:pPr algn="ctr">
              <a:buNone/>
            </a:pPr>
            <a:r>
              <a:rPr lang="en-US" sz="3600" dirty="0">
                <a:solidFill>
                  <a:schemeClr val="accent1">
                    <a:lumMod val="50000"/>
                  </a:schemeClr>
                </a:solidFill>
              </a:rPr>
              <a:t>gary.marchant@asu.edu</a:t>
            </a:r>
          </a:p>
        </p:txBody>
      </p:sp>
      <p:sp>
        <p:nvSpPr>
          <p:cNvPr id="2" name="Title 1"/>
          <p:cNvSpPr>
            <a:spLocks noGrp="1"/>
          </p:cNvSpPr>
          <p:nvPr>
            <p:ph type="title"/>
          </p:nvPr>
        </p:nvSpPr>
        <p:spPr>
          <a:xfrm>
            <a:off x="1625600" y="406400"/>
            <a:ext cx="8312943" cy="2108200"/>
          </a:xfrm>
        </p:spPr>
        <p:txBody>
          <a:bodyPr>
            <a:noAutofit/>
          </a:bodyPr>
          <a:lstStyle/>
          <a:p>
            <a:r>
              <a:rPr lang="en-US" sz="4400" dirty="0" smtClean="0">
                <a:solidFill>
                  <a:schemeClr val="accent1">
                    <a:lumMod val="50000"/>
                  </a:schemeClr>
                </a:solidFill>
                <a:latin typeface="Aharoni" pitchFamily="2" charset="-79"/>
                <a:cs typeface="Aharoni" pitchFamily="2" charset="-79"/>
              </a:rPr>
              <a:t>Probabilistic Risk Assessment: The Shift to More Realistic </a:t>
            </a:r>
            <a:r>
              <a:rPr lang="en-US" sz="4400" dirty="0" smtClean="0">
                <a:solidFill>
                  <a:schemeClr val="accent1">
                    <a:lumMod val="50000"/>
                  </a:schemeClr>
                </a:solidFill>
                <a:latin typeface="Aharoni" pitchFamily="2" charset="-79"/>
                <a:cs typeface="Aharoni" pitchFamily="2" charset="-79"/>
              </a:rPr>
              <a:t>Risk Decision-Making</a:t>
            </a:r>
            <a:endParaRPr lang="en-US" sz="4400" dirty="0">
              <a:solidFill>
                <a:schemeClr val="accent1">
                  <a:lumMod val="50000"/>
                </a:schemeClr>
              </a:solidFill>
              <a:latin typeface="Aharoni" pitchFamily="2" charset="-79"/>
              <a:cs typeface="Aharoni" pitchFamily="2" charset="-79"/>
            </a:endParaRPr>
          </a:p>
        </p:txBody>
      </p:sp>
      <p:pic>
        <p:nvPicPr>
          <p:cNvPr id="8" name="Picture 4" descr="LSI_APPROVED_600.jpg"/>
          <p:cNvPicPr>
            <a:picLocks noChangeAspect="1"/>
          </p:cNvPicPr>
          <p:nvPr/>
        </p:nvPicPr>
        <p:blipFill>
          <a:blip r:embed="rId2" cstate="print"/>
          <a:srcRect/>
          <a:stretch>
            <a:fillRect/>
          </a:stretch>
        </p:blipFill>
        <p:spPr bwMode="auto">
          <a:xfrm>
            <a:off x="2514601" y="5631564"/>
            <a:ext cx="7075487" cy="1226436"/>
          </a:xfrm>
          <a:prstGeom prst="rect">
            <a:avLst/>
          </a:prstGeom>
          <a:noFill/>
          <a:ln w="9525">
            <a:noFill/>
            <a:miter lim="800000"/>
            <a:headEnd/>
            <a:tailEnd/>
          </a:ln>
        </p:spPr>
      </p:pic>
    </p:spTree>
    <p:extLst>
      <p:ext uri="{BB962C8B-B14F-4D97-AF65-F5344CB8AC3E}">
        <p14:creationId xmlns:p14="http://schemas.microsoft.com/office/powerpoint/2010/main" val="3229059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10000"/>
          </a:bodyPr>
          <a:lstStyle/>
          <a:p>
            <a:r>
              <a:rPr lang="en-US" dirty="0" smtClean="0"/>
              <a:t>“The </a:t>
            </a:r>
            <a:r>
              <a:rPr lang="en-US" dirty="0"/>
              <a:t>Agency has developed simplified approaches to characterize risks associated with such complex assessments through the use of point estimates for model variables or parameters. Such an approach typically produces </a:t>
            </a:r>
            <a:r>
              <a:rPr lang="en-US" dirty="0">
                <a:solidFill>
                  <a:srgbClr val="FF0000"/>
                </a:solidFill>
              </a:rPr>
              <a:t>point estimates </a:t>
            </a:r>
            <a:r>
              <a:rPr lang="en-US" dirty="0"/>
              <a:t>of risks (e.g., 10‐5 or a lifetime probability of cancer risk of one individual in 100,000). These often are called “</a:t>
            </a:r>
            <a:r>
              <a:rPr lang="en-US" dirty="0">
                <a:solidFill>
                  <a:srgbClr val="FF0000"/>
                </a:solidFill>
              </a:rPr>
              <a:t>deterministic”</a:t>
            </a:r>
            <a:r>
              <a:rPr lang="en-US" dirty="0"/>
              <a:t> assessments. As a result of the use of point estimates for variables in model algorithms, deterministic risk results usually are reported as what are assumed to be either average or worst‐case estimates. They do not contain any quantitative estimate of the uncertainty in that estimate, nor report what percentile of the exposed population the estimate applies</a:t>
            </a:r>
            <a:r>
              <a:rPr lang="en-US" dirty="0" smtClean="0"/>
              <a:t>.”  (EPA, 2014)</a:t>
            </a:r>
            <a:endParaRPr lang="en-US" dirty="0"/>
          </a:p>
        </p:txBody>
      </p:sp>
      <p:sp>
        <p:nvSpPr>
          <p:cNvPr id="7" name="Title 6"/>
          <p:cNvSpPr>
            <a:spLocks noGrp="1"/>
          </p:cNvSpPr>
          <p:nvPr>
            <p:ph type="title"/>
          </p:nvPr>
        </p:nvSpPr>
        <p:spPr/>
        <p:txBody>
          <a:bodyPr/>
          <a:lstStyle/>
          <a:p>
            <a:r>
              <a:rPr lang="en-US" dirty="0" smtClean="0"/>
              <a:t>EPA’s “Deterministic” Risk Assessments</a:t>
            </a:r>
            <a:endParaRPr lang="en-US" dirty="0"/>
          </a:p>
        </p:txBody>
      </p:sp>
    </p:spTree>
    <p:extLst>
      <p:ext uri="{BB962C8B-B14F-4D97-AF65-F5344CB8AC3E}">
        <p14:creationId xmlns:p14="http://schemas.microsoft.com/office/powerpoint/2010/main" val="1888950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“Deterministic </a:t>
            </a:r>
            <a:r>
              <a:rPr lang="en-US" dirty="0"/>
              <a:t>risk assessment (DRA) often is considered a traditional approach to risk analysis because of the existence of established guidance and procedures regarding its use, the ease with which it can be performed, and its limited data and resource needs. The use of defaults supporting DRA provides a procedural consistency that allows for risk assessments to be feasible and tractable. Decision makers and members of the public tend to be relatively familiar with DRA, and the use of such an approach addresses assessment‐related uncertainties primarily through the incorporation of predetermined default values and conservative assumptions. It addresses variability by combining input parameters intended to be representative of typical or higher end exposure (i.e., considered to be conservative assumptions</a:t>
            </a:r>
            <a:r>
              <a:rPr lang="en-US" dirty="0" smtClean="0"/>
              <a:t>).” (EPA, 2014)</a:t>
            </a:r>
            <a:endParaRPr lang="en-US" dirty="0"/>
          </a:p>
        </p:txBody>
      </p:sp>
      <p:sp>
        <p:nvSpPr>
          <p:cNvPr id="3" name="Title 2"/>
          <p:cNvSpPr>
            <a:spLocks noGrp="1"/>
          </p:cNvSpPr>
          <p:nvPr>
            <p:ph type="title"/>
          </p:nvPr>
        </p:nvSpPr>
        <p:spPr/>
        <p:txBody>
          <a:bodyPr/>
          <a:lstStyle/>
          <a:p>
            <a:r>
              <a:rPr lang="en-US" dirty="0" smtClean="0"/>
              <a:t>EPA – Use of Defaults</a:t>
            </a:r>
            <a:endParaRPr lang="en-US" dirty="0"/>
          </a:p>
        </p:txBody>
      </p:sp>
    </p:spTree>
    <p:extLst>
      <p:ext uri="{BB962C8B-B14F-4D97-AF65-F5344CB8AC3E}">
        <p14:creationId xmlns:p14="http://schemas.microsoft.com/office/powerpoint/2010/main" val="499494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rmAutofit fontScale="90000"/>
          </a:bodyPr>
          <a:lstStyle/>
          <a:p>
            <a:r>
              <a:rPr lang="en-US" altLang="en-US" dirty="0"/>
              <a:t>Use of “Conservative” Risk Assessment </a:t>
            </a:r>
            <a:r>
              <a:rPr lang="en-US" altLang="en-US" dirty="0" smtClean="0"/>
              <a:t>Defaults</a:t>
            </a:r>
            <a:endParaRPr lang="en-US" altLang="en-US" dirty="0"/>
          </a:p>
        </p:txBody>
      </p:sp>
      <p:sp>
        <p:nvSpPr>
          <p:cNvPr id="191491" name="Rectangle 3"/>
          <p:cNvSpPr>
            <a:spLocks noGrp="1" noChangeArrowheads="1"/>
          </p:cNvSpPr>
          <p:nvPr>
            <p:ph type="body" idx="1"/>
          </p:nvPr>
        </p:nvSpPr>
        <p:spPr/>
        <p:txBody>
          <a:bodyPr>
            <a:normAutofit fontScale="70000" lnSpcReduction="20000"/>
          </a:bodyPr>
          <a:lstStyle/>
          <a:p>
            <a:pPr>
              <a:lnSpc>
                <a:spcPct val="120000"/>
              </a:lnSpc>
            </a:pPr>
            <a:r>
              <a:rPr lang="en-US" altLang="en-US" sz="2800" dirty="0"/>
              <a:t>Government generally errs on the side of safety by adopting “conservative” assumptions – intended to be plausible worst-case estimates</a:t>
            </a:r>
          </a:p>
          <a:p>
            <a:pPr lvl="1">
              <a:lnSpc>
                <a:spcPct val="120000"/>
              </a:lnSpc>
            </a:pPr>
            <a:r>
              <a:rPr lang="en-US" altLang="en-US" sz="2400" dirty="0"/>
              <a:t>e.g., exposure at fence line of a facility - used to assume 24 hours per day for 70 years</a:t>
            </a:r>
          </a:p>
          <a:p>
            <a:pPr>
              <a:lnSpc>
                <a:spcPct val="120000"/>
              </a:lnSpc>
            </a:pPr>
            <a:r>
              <a:rPr lang="en-US" altLang="en-US" sz="2800" dirty="0"/>
              <a:t>Erring on side of safety not per se unreasonable – we do generally favor lives over </a:t>
            </a:r>
            <a:r>
              <a:rPr lang="en-US" altLang="en-US" sz="2800" dirty="0" smtClean="0"/>
              <a:t>dollars</a:t>
            </a:r>
          </a:p>
          <a:p>
            <a:pPr>
              <a:lnSpc>
                <a:spcPct val="120000"/>
              </a:lnSpc>
            </a:pPr>
            <a:r>
              <a:rPr lang="en-US" altLang="en-US" sz="2800" dirty="0" smtClean="0"/>
              <a:t>“The greater the uncertainty about a given effect, the more likely it is to be overestimated.”  Nichols &amp; </a:t>
            </a:r>
            <a:r>
              <a:rPr lang="en-US" altLang="en-US" sz="2800" dirty="0" err="1" smtClean="0"/>
              <a:t>Zeckhauser</a:t>
            </a:r>
            <a:endParaRPr lang="en-US" altLang="en-US" sz="2800" dirty="0"/>
          </a:p>
          <a:p>
            <a:pPr>
              <a:lnSpc>
                <a:spcPct val="120000"/>
              </a:lnSpc>
            </a:pPr>
            <a:r>
              <a:rPr lang="en-US" altLang="en-US" sz="2800" dirty="0"/>
              <a:t>But problem - when add together so many safety factors – get compounding effect that may grossly exaggerate </a:t>
            </a:r>
            <a:r>
              <a:rPr lang="en-US" altLang="en-US" sz="2800" dirty="0" smtClean="0"/>
              <a:t>risk</a:t>
            </a:r>
          </a:p>
          <a:p>
            <a:pPr lvl="1">
              <a:lnSpc>
                <a:spcPct val="120000"/>
              </a:lnSpc>
            </a:pPr>
            <a:r>
              <a:rPr lang="en-US" altLang="en-US" sz="2400" dirty="0"/>
              <a:t>95% %</a:t>
            </a:r>
            <a:r>
              <a:rPr lang="en-US" altLang="en-US" sz="2400" dirty="0" err="1"/>
              <a:t>ile</a:t>
            </a:r>
            <a:r>
              <a:rPr lang="en-US" altLang="en-US" sz="2400" dirty="0"/>
              <a:t> </a:t>
            </a:r>
            <a:r>
              <a:rPr lang="en-US" altLang="en-US" sz="2400" dirty="0" smtClean="0"/>
              <a:t>x </a:t>
            </a:r>
            <a:r>
              <a:rPr lang="en-US" altLang="en-US" sz="2400" dirty="0"/>
              <a:t>95%ile </a:t>
            </a:r>
            <a:r>
              <a:rPr lang="en-US" altLang="en-US" sz="2400" dirty="0" smtClean="0"/>
              <a:t>≠ 95%ile</a:t>
            </a:r>
            <a:endParaRPr lang="en-US" altLang="en-US" sz="2400" dirty="0"/>
          </a:p>
          <a:p>
            <a:pPr lvl="1">
              <a:lnSpc>
                <a:spcPct val="120000"/>
              </a:lnSpc>
            </a:pPr>
            <a:r>
              <a:rPr lang="en-US" altLang="en-US" sz="2400" dirty="0" smtClean="0"/>
              <a:t>e.g</a:t>
            </a:r>
            <a:r>
              <a:rPr lang="en-US" altLang="en-US" sz="2400" dirty="0"/>
              <a:t>., formaldehyde - endogenous FH production </a:t>
            </a:r>
            <a:r>
              <a:rPr lang="en-US" altLang="en-US" sz="2400" dirty="0" smtClean="0"/>
              <a:t>(58 g/day) should </a:t>
            </a:r>
            <a:r>
              <a:rPr lang="en-US" altLang="en-US" sz="2400" dirty="0"/>
              <a:t>produce over 37 fatal cancers in each of </a:t>
            </a:r>
            <a:r>
              <a:rPr lang="en-US" altLang="en-US" sz="2400" dirty="0" smtClean="0"/>
              <a:t>us</a:t>
            </a:r>
          </a:p>
          <a:p>
            <a:pPr lvl="2">
              <a:lnSpc>
                <a:spcPct val="120000"/>
              </a:lnSpc>
            </a:pPr>
            <a:r>
              <a:rPr lang="en-US" altLang="en-US" sz="2200" dirty="0" smtClean="0"/>
              <a:t>Waddell, Drug Metabolism Reviews 28:181, 191 (1996)</a:t>
            </a:r>
            <a:endParaRPr lang="en-US" altLang="en-US" sz="2200" dirty="0"/>
          </a:p>
        </p:txBody>
      </p:sp>
    </p:spTree>
    <p:extLst>
      <p:ext uri="{BB962C8B-B14F-4D97-AF65-F5344CB8AC3E}">
        <p14:creationId xmlns:p14="http://schemas.microsoft.com/office/powerpoint/2010/main" val="392255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the  EPA, … the agency’s administrator and political deputies… are rarely told the range of plausible estimates, or the most likely estimate, of the risk they are asked to regulate. Instead they are usually only told the up “plausible upper bound” estimate, a term of art indicating that the actual risk is almost certain to be no higher.”</a:t>
            </a:r>
          </a:p>
          <a:p>
            <a:pPr lvl="1"/>
            <a:r>
              <a:rPr lang="en-US" dirty="0" smtClean="0"/>
              <a:t>Nichols &amp; </a:t>
            </a:r>
            <a:r>
              <a:rPr lang="en-US" dirty="0" err="1" smtClean="0"/>
              <a:t>Zeckhauser</a:t>
            </a:r>
            <a:r>
              <a:rPr lang="en-US" dirty="0" smtClean="0"/>
              <a:t>, </a:t>
            </a:r>
            <a:r>
              <a:rPr lang="en-US" i="1" dirty="0" smtClean="0"/>
              <a:t>The Perils of Prudence</a:t>
            </a:r>
            <a:r>
              <a:rPr lang="en-US" dirty="0" smtClean="0"/>
              <a:t> (1986)</a:t>
            </a:r>
          </a:p>
          <a:p>
            <a:pPr lvl="1"/>
            <a:endParaRPr lang="en-US" dirty="0"/>
          </a:p>
        </p:txBody>
      </p:sp>
      <p:sp>
        <p:nvSpPr>
          <p:cNvPr id="3" name="Title 2"/>
          <p:cNvSpPr>
            <a:spLocks noGrp="1"/>
          </p:cNvSpPr>
          <p:nvPr>
            <p:ph type="title"/>
          </p:nvPr>
        </p:nvSpPr>
        <p:spPr/>
        <p:txBody>
          <a:bodyPr/>
          <a:lstStyle/>
          <a:p>
            <a:r>
              <a:rPr lang="en-US" dirty="0" smtClean="0"/>
              <a:t>The Perils of Prudence</a:t>
            </a:r>
            <a:endParaRPr lang="en-US" dirty="0"/>
          </a:p>
        </p:txBody>
      </p:sp>
    </p:spTree>
    <p:extLst>
      <p:ext uri="{BB962C8B-B14F-4D97-AF65-F5344CB8AC3E}">
        <p14:creationId xmlns:p14="http://schemas.microsoft.com/office/powerpoint/2010/main" val="1911975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altLang="en-US" sz="2400" dirty="0" smtClean="0"/>
              <a:t>OMB, NRC, and EPA SAB all criticized EPA risk assessments in the late 1990s and 2000’s:</a:t>
            </a:r>
          </a:p>
          <a:p>
            <a:pPr lvl="2"/>
            <a:r>
              <a:rPr lang="en-US" altLang="en-US" sz="2200" dirty="0" smtClean="0"/>
              <a:t>EPA intermingles </a:t>
            </a:r>
            <a:r>
              <a:rPr lang="en-US" altLang="en-US" sz="2200" dirty="0"/>
              <a:t>policy judgments within the scientific assessment of risk</a:t>
            </a:r>
          </a:p>
          <a:p>
            <a:pPr lvl="2"/>
            <a:r>
              <a:rPr lang="en-US" altLang="en-US" sz="2200" dirty="0"/>
              <a:t>Risk assessments </a:t>
            </a:r>
            <a:r>
              <a:rPr lang="en-US" altLang="en-US" sz="2200" dirty="0" smtClean="0"/>
              <a:t>rely </a:t>
            </a:r>
            <a:r>
              <a:rPr lang="en-US" altLang="en-US" sz="2200" dirty="0"/>
              <a:t>on conservative (“worst case”) assumptions that distort outcomes and yield estimates that grossly overstate risk</a:t>
            </a:r>
          </a:p>
          <a:p>
            <a:pPr lvl="2"/>
            <a:r>
              <a:rPr lang="en-US" altLang="en-US" sz="2200" dirty="0"/>
              <a:t>Risk assessments </a:t>
            </a:r>
            <a:r>
              <a:rPr lang="en-US" altLang="en-US" sz="2200" dirty="0" smtClean="0"/>
              <a:t>fail to </a:t>
            </a:r>
            <a:r>
              <a:rPr lang="en-US" altLang="en-US" sz="2200" dirty="0"/>
              <a:t>acknowledge the presence of considerable </a:t>
            </a:r>
            <a:r>
              <a:rPr lang="en-US" altLang="en-US" sz="2200" dirty="0" smtClean="0"/>
              <a:t>uncertainty</a:t>
            </a:r>
            <a:endParaRPr lang="en-US" altLang="en-US" sz="2200" dirty="0" smtClean="0"/>
          </a:p>
        </p:txBody>
      </p:sp>
      <p:sp>
        <p:nvSpPr>
          <p:cNvPr id="3" name="Title 2"/>
          <p:cNvSpPr>
            <a:spLocks noGrp="1"/>
          </p:cNvSpPr>
          <p:nvPr>
            <p:ph type="title"/>
          </p:nvPr>
        </p:nvSpPr>
        <p:spPr/>
        <p:txBody>
          <a:bodyPr/>
          <a:lstStyle/>
          <a:p>
            <a:r>
              <a:rPr lang="en-US" dirty="0" smtClean="0"/>
              <a:t>Criticisms of EPA Risk Assessments</a:t>
            </a:r>
            <a:endParaRPr lang="en-US" dirty="0"/>
          </a:p>
        </p:txBody>
      </p:sp>
    </p:spTree>
    <p:extLst>
      <p:ext uri="{BB962C8B-B14F-4D97-AF65-F5344CB8AC3E}">
        <p14:creationId xmlns:p14="http://schemas.microsoft.com/office/powerpoint/2010/main" val="502867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96328" y="1618490"/>
            <a:ext cx="2770163" cy="443226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rmAutofit fontScale="90000"/>
          </a:bodyPr>
          <a:lstStyle/>
          <a:p>
            <a:r>
              <a:rPr lang="en-US" dirty="0" smtClean="0"/>
              <a:t>National Academies of Science: </a:t>
            </a:r>
            <a:br>
              <a:rPr lang="en-US" dirty="0" smtClean="0"/>
            </a:br>
            <a:r>
              <a:rPr lang="en-US" dirty="0" smtClean="0"/>
              <a:t>“Blue Book” (1994)</a:t>
            </a:r>
            <a:endParaRPr lang="en-US" dirty="0"/>
          </a:p>
        </p:txBody>
      </p:sp>
      <p:sp>
        <p:nvSpPr>
          <p:cNvPr id="7" name="TextBox 6"/>
          <p:cNvSpPr txBox="1"/>
          <p:nvPr/>
        </p:nvSpPr>
        <p:spPr>
          <a:xfrm>
            <a:off x="6344529" y="1899138"/>
            <a:ext cx="4466493" cy="3970318"/>
          </a:xfrm>
          <a:prstGeom prst="rect">
            <a:avLst/>
          </a:prstGeom>
          <a:noFill/>
        </p:spPr>
        <p:txBody>
          <a:bodyPr wrap="square" rtlCol="0">
            <a:spAutoFit/>
          </a:bodyPr>
          <a:lstStyle/>
          <a:p>
            <a:r>
              <a:rPr lang="en-US" sz="2800" dirty="0" smtClean="0"/>
              <a:t>“Uncertainty analysis is the only way to combat the ‘false security of certainty,’ which is </a:t>
            </a:r>
            <a:r>
              <a:rPr lang="en-US" sz="2800" i="1" dirty="0" smtClean="0"/>
              <a:t>caused</a:t>
            </a:r>
            <a:r>
              <a:rPr lang="en-US" sz="2800" dirty="0" smtClean="0"/>
              <a:t> by a refusal to acknowledge and [attempt to]quantify the uncertainty in risk predictions.”</a:t>
            </a:r>
            <a:endParaRPr lang="en-US" sz="2800" dirty="0"/>
          </a:p>
        </p:txBody>
      </p:sp>
    </p:spTree>
    <p:extLst>
      <p:ext uri="{BB962C8B-B14F-4D97-AF65-F5344CB8AC3E}">
        <p14:creationId xmlns:p14="http://schemas.microsoft.com/office/powerpoint/2010/main" val="2152846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smtClean="0"/>
              <a:t>“[W]e must insist on risk calculations being expressed as distribution of estimates and not as magic numbers that can be manipulated without regard to what they really mean.  We must try to display more realistic estimates of risk to show a range of probabilities.  To help us to this we need new tools for </a:t>
            </a:r>
            <a:r>
              <a:rPr lang="en-US" sz="3200" dirty="0"/>
              <a:t>quantifying and ordering sources </a:t>
            </a:r>
            <a:r>
              <a:rPr lang="en-US" sz="3200" dirty="0" smtClean="0"/>
              <a:t>of uncertainty and for putting them in perspective.”</a:t>
            </a:r>
            <a:endParaRPr lang="en-US" sz="3200" dirty="0"/>
          </a:p>
        </p:txBody>
      </p:sp>
      <p:sp>
        <p:nvSpPr>
          <p:cNvPr id="3" name="Title 2"/>
          <p:cNvSpPr>
            <a:spLocks noGrp="1"/>
          </p:cNvSpPr>
          <p:nvPr>
            <p:ph type="title"/>
          </p:nvPr>
        </p:nvSpPr>
        <p:spPr/>
        <p:txBody>
          <a:bodyPr/>
          <a:lstStyle/>
          <a:p>
            <a:r>
              <a:rPr lang="en-US" dirty="0" smtClean="0"/>
              <a:t>William Ruckelshaus (1984)</a:t>
            </a:r>
            <a:endParaRPr lang="en-US" dirty="0"/>
          </a:p>
        </p:txBody>
      </p:sp>
    </p:spTree>
    <p:extLst>
      <p:ext uri="{BB962C8B-B14F-4D97-AF65-F5344CB8AC3E}">
        <p14:creationId xmlns:p14="http://schemas.microsoft.com/office/powerpoint/2010/main" val="4129205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Late 1990’s – EPA concedes upper worst bound approach is flawed, starts considering changes:</a:t>
            </a:r>
          </a:p>
          <a:p>
            <a:pPr lvl="1"/>
            <a:r>
              <a:rPr lang="en-US" dirty="0" smtClean="0"/>
              <a:t>More reasonable worst case assumptions – instead of assuming 24/day chemical exposure for 70 years, assume 2- 6 </a:t>
            </a:r>
            <a:r>
              <a:rPr lang="en-US" dirty="0" err="1" smtClean="0"/>
              <a:t>hr</a:t>
            </a:r>
            <a:r>
              <a:rPr lang="en-US" dirty="0" smtClean="0"/>
              <a:t>/day exposure for 10-35 years</a:t>
            </a:r>
          </a:p>
          <a:p>
            <a:pPr lvl="1"/>
            <a:r>
              <a:rPr lang="en-US" dirty="0" smtClean="0"/>
              <a:t>Provide range of outcomes</a:t>
            </a:r>
          </a:p>
          <a:p>
            <a:pPr lvl="1"/>
            <a:r>
              <a:rPr lang="en-US" dirty="0" smtClean="0"/>
              <a:t>Mean, “best estimate,” or expected value approach</a:t>
            </a:r>
          </a:p>
          <a:p>
            <a:pPr lvl="1"/>
            <a:r>
              <a:rPr lang="en-US" dirty="0" smtClean="0">
                <a:solidFill>
                  <a:srgbClr val="FF0000"/>
                </a:solidFill>
              </a:rPr>
              <a:t>Probabilistic risk assessment</a:t>
            </a:r>
          </a:p>
          <a:p>
            <a:pPr lvl="1"/>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Alternatives</a:t>
            </a:r>
            <a:endParaRPr lang="en-US" dirty="0"/>
          </a:p>
        </p:txBody>
      </p:sp>
    </p:spTree>
    <p:extLst>
      <p:ext uri="{BB962C8B-B14F-4D97-AF65-F5344CB8AC3E}">
        <p14:creationId xmlns:p14="http://schemas.microsoft.com/office/powerpoint/2010/main" val="245942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Probabilistic Risk Assessment?</a:t>
            </a:r>
            <a:endParaRPr lang="en-US" dirty="0"/>
          </a:p>
        </p:txBody>
      </p:sp>
      <p:sp>
        <p:nvSpPr>
          <p:cNvPr id="3" name="Content Placeholder 2"/>
          <p:cNvSpPr>
            <a:spLocks noGrp="1"/>
          </p:cNvSpPr>
          <p:nvPr>
            <p:ph idx="1"/>
          </p:nvPr>
        </p:nvSpPr>
        <p:spPr/>
        <p:txBody>
          <a:bodyPr/>
          <a:lstStyle/>
          <a:p>
            <a:r>
              <a:rPr lang="en-US" dirty="0" smtClean="0"/>
              <a:t>“PRA </a:t>
            </a:r>
            <a:r>
              <a:rPr lang="en-US" dirty="0"/>
              <a:t>is a group of techniques that incorporate variability and uncertainty into the risk assessment process. It provides estimates of the range and likelihood of a hazard, exposure or risk, rather than a single point estimate. It can provide a more complete characterization of risks, including uncertainties and variability, to protect more sensitive or vulnerable populations and </a:t>
            </a:r>
            <a:r>
              <a:rPr lang="en-US" dirty="0" err="1"/>
              <a:t>lifestages</a:t>
            </a:r>
            <a:r>
              <a:rPr lang="en-US" dirty="0"/>
              <a:t>. The information obtained from a PRA can be used by decision makers to weigh the risks of decision alternatives, or to invest in research with the greatest impact on risk estimate uncertainty</a:t>
            </a:r>
            <a:r>
              <a:rPr lang="en-US" dirty="0" smtClean="0"/>
              <a:t>.”  (EPA, 2014)</a:t>
            </a:r>
            <a:endParaRPr lang="en-US" dirty="0"/>
          </a:p>
        </p:txBody>
      </p:sp>
    </p:spTree>
    <p:extLst>
      <p:ext uri="{BB962C8B-B14F-4D97-AF65-F5344CB8AC3E}">
        <p14:creationId xmlns:p14="http://schemas.microsoft.com/office/powerpoint/2010/main" val="1518286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Monte Carlo analysis</a:t>
            </a:r>
          </a:p>
          <a:p>
            <a:r>
              <a:rPr lang="en-US" sz="3600" dirty="0" smtClean="0"/>
              <a:t>Other statistical models (unspecified)</a:t>
            </a:r>
          </a:p>
          <a:p>
            <a:r>
              <a:rPr lang="en-US" sz="3600" dirty="0" smtClean="0"/>
              <a:t>Sensitivity analysis</a:t>
            </a:r>
          </a:p>
          <a:p>
            <a:r>
              <a:rPr lang="en-US" sz="3600" dirty="0" smtClean="0"/>
              <a:t>Expert elicitation</a:t>
            </a:r>
            <a:endParaRPr lang="en-US" sz="3600" dirty="0"/>
          </a:p>
        </p:txBody>
      </p:sp>
      <p:sp>
        <p:nvSpPr>
          <p:cNvPr id="3" name="Title 2"/>
          <p:cNvSpPr>
            <a:spLocks noGrp="1"/>
          </p:cNvSpPr>
          <p:nvPr>
            <p:ph type="title"/>
          </p:nvPr>
        </p:nvSpPr>
        <p:spPr/>
        <p:txBody>
          <a:bodyPr/>
          <a:lstStyle/>
          <a:p>
            <a:r>
              <a:rPr lang="en-US" dirty="0" smtClean="0"/>
              <a:t>PRA Methods (EPA)?</a:t>
            </a:r>
            <a:endParaRPr lang="en-US" dirty="0"/>
          </a:p>
        </p:txBody>
      </p:sp>
    </p:spTree>
    <p:extLst>
      <p:ext uri="{BB962C8B-B14F-4D97-AF65-F5344CB8AC3E}">
        <p14:creationId xmlns:p14="http://schemas.microsoft.com/office/powerpoint/2010/main" val="2656082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1066800"/>
            <a:ext cx="11684000" cy="1143000"/>
          </a:xfrm>
        </p:spPr>
        <p:txBody>
          <a:bodyPr/>
          <a:lstStyle/>
          <a:p>
            <a:pPr eaLnBrk="1" hangingPunct="1"/>
            <a:r>
              <a:rPr lang="en-US" altLang="en-US" sz="4000" dirty="0" smtClean="0"/>
              <a:t>What is Risk Assessment?</a:t>
            </a:r>
            <a:r>
              <a:rPr lang="en-US" altLang="en-US" sz="1600" dirty="0" smtClean="0"/>
              <a:t> </a:t>
            </a:r>
            <a:endParaRPr lang="en-US" altLang="en-US" sz="3200" dirty="0" smtClean="0"/>
          </a:p>
        </p:txBody>
      </p:sp>
      <p:sp>
        <p:nvSpPr>
          <p:cNvPr id="4099" name="Rectangle 3"/>
          <p:cNvSpPr>
            <a:spLocks noGrp="1" noChangeArrowheads="1"/>
          </p:cNvSpPr>
          <p:nvPr>
            <p:ph type="body" idx="1"/>
          </p:nvPr>
        </p:nvSpPr>
        <p:spPr>
          <a:xfrm>
            <a:off x="711200" y="2209800"/>
            <a:ext cx="10871200" cy="3810000"/>
          </a:xfrm>
        </p:spPr>
        <p:txBody>
          <a:bodyPr/>
          <a:lstStyle/>
          <a:p>
            <a:pPr eaLnBrk="1" hangingPunct="1">
              <a:lnSpc>
                <a:spcPct val="90000"/>
              </a:lnSpc>
              <a:spcAft>
                <a:spcPct val="35000"/>
              </a:spcAft>
              <a:buFontTx/>
              <a:buNone/>
            </a:pPr>
            <a:r>
              <a:rPr lang="en-US" altLang="en-US" sz="3600" dirty="0" smtClean="0">
                <a:solidFill>
                  <a:schemeClr val="tx1"/>
                </a:solidFill>
              </a:rPr>
              <a:t>  Risk assessment is a process where information is analyzed to determine if a potential hazard might cause harm in specific real-world scenarios</a:t>
            </a:r>
            <a:r>
              <a:rPr lang="en-US" altLang="en-US" dirty="0" smtClean="0"/>
              <a:t> 	</a:t>
            </a:r>
          </a:p>
          <a:p>
            <a:pPr eaLnBrk="1" hangingPunct="1">
              <a:lnSpc>
                <a:spcPct val="90000"/>
              </a:lnSpc>
              <a:spcAft>
                <a:spcPct val="35000"/>
              </a:spcAft>
              <a:buFontTx/>
              <a:buNone/>
            </a:pPr>
            <a:r>
              <a:rPr lang="en-US" altLang="en-US" sz="2800" dirty="0" smtClean="0"/>
              <a:t>	</a:t>
            </a:r>
            <a:r>
              <a:rPr lang="en-US" altLang="en-US" sz="2400" dirty="0" smtClean="0">
                <a:solidFill>
                  <a:schemeClr val="tx1"/>
                </a:solidFill>
              </a:rPr>
              <a:t>Paraphrased from</a:t>
            </a:r>
            <a:r>
              <a:rPr lang="en-US" altLang="en-US" sz="2400" dirty="0" smtClean="0"/>
              <a:t> </a:t>
            </a:r>
            <a:r>
              <a:rPr lang="en-US" altLang="en-US" sz="2400" dirty="0" smtClean="0">
                <a:solidFill>
                  <a:srgbClr val="620000"/>
                </a:solidFill>
                <a:latin typeface="Lucida Casual" pitchFamily="66" charset="0"/>
              </a:rPr>
              <a:t>“</a:t>
            </a:r>
            <a:r>
              <a:rPr lang="en-US" altLang="en-US" sz="2400" b="1" dirty="0" smtClean="0">
                <a:solidFill>
                  <a:srgbClr val="620000"/>
                </a:solidFill>
                <a:latin typeface="Lucida Casual" pitchFamily="66" charset="0"/>
              </a:rPr>
              <a:t>Risk Assessment in the Federal Government”</a:t>
            </a:r>
            <a:r>
              <a:rPr lang="en-US" altLang="en-US" sz="2400" b="1" dirty="0" smtClean="0">
                <a:solidFill>
                  <a:srgbClr val="790015"/>
                </a:solidFill>
              </a:rPr>
              <a:t> </a:t>
            </a:r>
            <a:r>
              <a:rPr lang="en-US" altLang="en-US" sz="2400" dirty="0" smtClean="0">
                <a:solidFill>
                  <a:schemeClr val="tx1"/>
                </a:solidFill>
              </a:rPr>
              <a:t>(National Research Council, 1983)</a:t>
            </a:r>
          </a:p>
        </p:txBody>
      </p:sp>
    </p:spTree>
    <p:extLst>
      <p:ext uri="{BB962C8B-B14F-4D97-AF65-F5344CB8AC3E}">
        <p14:creationId xmlns:p14="http://schemas.microsoft.com/office/powerpoint/2010/main" val="1482396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dirty="0" smtClean="0"/>
              <a:t>Adapted from David </a:t>
            </a:r>
            <a:r>
              <a:rPr lang="en-US" altLang="en-US" dirty="0"/>
              <a:t>M. </a:t>
            </a:r>
            <a:r>
              <a:rPr lang="en-US" altLang="en-US" dirty="0" err="1"/>
              <a:t>Hassenzahl</a:t>
            </a:r>
            <a:endParaRPr lang="en-US" altLang="en-US" dirty="0"/>
          </a:p>
        </p:txBody>
      </p:sp>
      <p:sp>
        <p:nvSpPr>
          <p:cNvPr id="9219" name="Rectangle 2"/>
          <p:cNvSpPr>
            <a:spLocks noGrp="1" noChangeArrowheads="1"/>
          </p:cNvSpPr>
          <p:nvPr>
            <p:ph type="title"/>
          </p:nvPr>
        </p:nvSpPr>
        <p:spPr/>
        <p:txBody>
          <a:bodyPr/>
          <a:lstStyle/>
          <a:p>
            <a:pPr eaLnBrk="1" hangingPunct="1"/>
            <a:r>
              <a:rPr lang="en-US" altLang="en-US" dirty="0" smtClean="0"/>
              <a:t>What is Monte Carlo Analysis?</a:t>
            </a:r>
          </a:p>
        </p:txBody>
      </p:sp>
      <p:sp>
        <p:nvSpPr>
          <p:cNvPr id="9220" name="Rectangle 3"/>
          <p:cNvSpPr>
            <a:spLocks noGrp="1" noChangeArrowheads="1"/>
          </p:cNvSpPr>
          <p:nvPr>
            <p:ph type="body" idx="1"/>
          </p:nvPr>
        </p:nvSpPr>
        <p:spPr/>
        <p:txBody>
          <a:bodyPr/>
          <a:lstStyle/>
          <a:p>
            <a:pPr>
              <a:lnSpc>
                <a:spcPct val="90000"/>
              </a:lnSpc>
            </a:pPr>
            <a:r>
              <a:rPr lang="en-US" altLang="en-US" dirty="0"/>
              <a:t>It is a tool for combining distributions, and thereby propagating more than just summary statistics</a:t>
            </a:r>
          </a:p>
          <a:p>
            <a:pPr eaLnBrk="1" hangingPunct="1">
              <a:lnSpc>
                <a:spcPct val="90000"/>
              </a:lnSpc>
            </a:pPr>
            <a:r>
              <a:rPr lang="en-US" altLang="en-US" dirty="0" smtClean="0"/>
              <a:t>Numerous inputs determine output</a:t>
            </a:r>
          </a:p>
          <a:p>
            <a:pPr lvl="1" eaLnBrk="1" hangingPunct="1">
              <a:lnSpc>
                <a:spcPct val="90000"/>
              </a:lnSpc>
            </a:pPr>
            <a:r>
              <a:rPr lang="en-US" altLang="en-US" dirty="0" err="1" smtClean="0"/>
              <a:t>eg</a:t>
            </a:r>
            <a:r>
              <a:rPr lang="en-US" altLang="en-US" dirty="0" smtClean="0"/>
              <a:t>: Risk = probability </a:t>
            </a:r>
            <a:r>
              <a:rPr lang="en-US" altLang="en-US" dirty="0" smtClean="0">
                <a:sym typeface="Symbol" pitchFamily="18" charset="2"/>
              </a:rPr>
              <a:t> consequence</a:t>
            </a:r>
          </a:p>
          <a:p>
            <a:pPr>
              <a:lnSpc>
                <a:spcPct val="90000"/>
              </a:lnSpc>
            </a:pPr>
            <a:r>
              <a:rPr lang="en-US" altLang="en-US" dirty="0" smtClean="0">
                <a:sym typeface="Symbol" pitchFamily="18" charset="2"/>
              </a:rPr>
              <a:t>For each input, use either a probability distribution, multi-choice variable, or binary choice</a:t>
            </a:r>
            <a:endParaRPr lang="en-US" altLang="en-US" dirty="0" smtClean="0"/>
          </a:p>
          <a:p>
            <a:pPr eaLnBrk="1" hangingPunct="1">
              <a:lnSpc>
                <a:spcPct val="90000"/>
              </a:lnSpc>
            </a:pPr>
            <a:r>
              <a:rPr lang="en-US" altLang="en-US" dirty="0" smtClean="0"/>
              <a:t>Computer draws randomly from each input, calculates output</a:t>
            </a:r>
          </a:p>
          <a:p>
            <a:pPr eaLnBrk="1" hangingPunct="1">
              <a:lnSpc>
                <a:spcPct val="90000"/>
              </a:lnSpc>
            </a:pPr>
            <a:r>
              <a:rPr lang="en-US" altLang="en-US" dirty="0" smtClean="0"/>
              <a:t>Repeats this sampling thousands of times</a:t>
            </a:r>
          </a:p>
          <a:p>
            <a:pPr eaLnBrk="1" hangingPunct="1">
              <a:lnSpc>
                <a:spcPct val="90000"/>
              </a:lnSpc>
            </a:pPr>
            <a:r>
              <a:rPr lang="en-US" altLang="en-US" dirty="0" smtClean="0"/>
              <a:t>This set of results is displayed as a new, combined distribution</a:t>
            </a:r>
          </a:p>
        </p:txBody>
      </p:sp>
    </p:spTree>
    <p:extLst>
      <p:ext uri="{BB962C8B-B14F-4D97-AF65-F5344CB8AC3E}">
        <p14:creationId xmlns:p14="http://schemas.microsoft.com/office/powerpoint/2010/main" val="2704309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45" y="661183"/>
            <a:ext cx="12089655" cy="439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982222" y="5831058"/>
            <a:ext cx="2151551" cy="369332"/>
          </a:xfrm>
          <a:prstGeom prst="rect">
            <a:avLst/>
          </a:prstGeom>
          <a:noFill/>
        </p:spPr>
        <p:txBody>
          <a:bodyPr wrap="none" rtlCol="0">
            <a:spAutoFit/>
          </a:bodyPr>
          <a:lstStyle/>
          <a:p>
            <a:r>
              <a:rPr lang="en-US" dirty="0" smtClean="0"/>
              <a:t>Source: EPA 2014</a:t>
            </a:r>
            <a:endParaRPr lang="en-US" dirty="0"/>
          </a:p>
        </p:txBody>
      </p:sp>
    </p:spTree>
    <p:extLst>
      <p:ext uri="{BB962C8B-B14F-4D97-AF65-F5344CB8AC3E}">
        <p14:creationId xmlns:p14="http://schemas.microsoft.com/office/powerpoint/2010/main" val="1753636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11" y="1216855"/>
            <a:ext cx="11989378"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982222" y="5831058"/>
            <a:ext cx="2151551" cy="369332"/>
          </a:xfrm>
          <a:prstGeom prst="rect">
            <a:avLst/>
          </a:prstGeom>
          <a:noFill/>
        </p:spPr>
        <p:txBody>
          <a:bodyPr wrap="none" rtlCol="0">
            <a:spAutoFit/>
          </a:bodyPr>
          <a:lstStyle/>
          <a:p>
            <a:r>
              <a:rPr lang="en-US" dirty="0" smtClean="0"/>
              <a:t>Source: EPA 2014</a:t>
            </a:r>
            <a:endParaRPr lang="en-US" dirty="0"/>
          </a:p>
        </p:txBody>
      </p:sp>
    </p:spTree>
    <p:extLst>
      <p:ext uri="{BB962C8B-B14F-4D97-AF65-F5344CB8AC3E}">
        <p14:creationId xmlns:p14="http://schemas.microsoft.com/office/powerpoint/2010/main" val="337688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621298"/>
            <a:ext cx="10629998" cy="284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173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081" y="267286"/>
            <a:ext cx="9640642" cy="652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048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945" y="295274"/>
            <a:ext cx="6612594"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135772" y="5275385"/>
            <a:ext cx="768159" cy="369332"/>
          </a:xfrm>
          <a:prstGeom prst="rect">
            <a:avLst/>
          </a:prstGeom>
          <a:noFill/>
        </p:spPr>
        <p:txBody>
          <a:bodyPr wrap="none" rtlCol="0">
            <a:spAutoFit/>
          </a:bodyPr>
          <a:lstStyle/>
          <a:p>
            <a:r>
              <a:rPr lang="en-US" dirty="0" smtClean="0"/>
              <a:t>2001</a:t>
            </a:r>
            <a:endParaRPr lang="en-US" dirty="0"/>
          </a:p>
        </p:txBody>
      </p:sp>
    </p:spTree>
    <p:extLst>
      <p:ext uri="{BB962C8B-B14F-4D97-AF65-F5344CB8AC3E}">
        <p14:creationId xmlns:p14="http://schemas.microsoft.com/office/powerpoint/2010/main" val="614848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34925"/>
            <a:ext cx="11252200" cy="678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6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93" t="12769" r="2410" b="5307"/>
          <a:stretch/>
        </p:blipFill>
        <p:spPr bwMode="auto">
          <a:xfrm>
            <a:off x="160139" y="49236"/>
            <a:ext cx="11705959" cy="680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449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EPA Endorsement of PRA (2014)</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dirty="0" smtClean="0"/>
              <a:t>Probabilistic </a:t>
            </a:r>
            <a:r>
              <a:rPr lang="en-US" dirty="0"/>
              <a:t>risk assessment (PRA) is one way to characterize the uncertainty associated with any risk assessment. As part of a decision analysis, the enhanced use of PRA and characterization of uncertainty would allow EPA decision‐makers opportunities to assess uncertainty pertaining to its effect on decisions and explore the defensibility of the available risk management options through a more robust and transparent process. Most often, risk managers want to know if better understanding of uncertainties might support a different decision alternative or provide further support for the selected decision</a:t>
            </a:r>
            <a:r>
              <a:rPr lang="en-US" dirty="0" smtClean="0"/>
              <a:t>.” </a:t>
            </a:r>
            <a:endParaRPr lang="en-US" dirty="0" smtClean="0"/>
          </a:p>
          <a:p>
            <a:endParaRPr lang="en-US" dirty="0"/>
          </a:p>
        </p:txBody>
      </p:sp>
    </p:spTree>
    <p:extLst>
      <p:ext uri="{BB962C8B-B14F-4D97-AF65-F5344CB8AC3E}">
        <p14:creationId xmlns:p14="http://schemas.microsoft.com/office/powerpoint/2010/main" val="3417001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Provides decision-maker with a more realistic and robust representation of variability and uncertainty</a:t>
            </a:r>
          </a:p>
          <a:p>
            <a:r>
              <a:rPr lang="en-US" dirty="0" smtClean="0"/>
              <a:t>Provides greater transparency to risk managers and stakeholders</a:t>
            </a:r>
          </a:p>
          <a:p>
            <a:r>
              <a:rPr lang="en-US" dirty="0" smtClean="0"/>
              <a:t>Eliminates distorting effect of compounding conservative default values</a:t>
            </a:r>
          </a:p>
          <a:p>
            <a:r>
              <a:rPr lang="en-US" dirty="0" smtClean="0"/>
              <a:t>Shifts judgment about how to handle uncertainty to risk manager from risk assessor</a:t>
            </a:r>
          </a:p>
          <a:p>
            <a:r>
              <a:rPr lang="en-US" dirty="0" smtClean="0"/>
              <a:t>“By understanding and explicitly accounting for uncertainties underlying a decision, EPA can estimate formally the value of gathering more information” (EPA, 2014)</a:t>
            </a:r>
            <a:endParaRPr lang="en-US" dirty="0"/>
          </a:p>
        </p:txBody>
      </p:sp>
      <p:sp>
        <p:nvSpPr>
          <p:cNvPr id="3" name="Title 2"/>
          <p:cNvSpPr>
            <a:spLocks noGrp="1"/>
          </p:cNvSpPr>
          <p:nvPr>
            <p:ph type="title"/>
          </p:nvPr>
        </p:nvSpPr>
        <p:spPr/>
        <p:txBody>
          <a:bodyPr/>
          <a:lstStyle/>
          <a:p>
            <a:r>
              <a:rPr lang="en-US" dirty="0" smtClean="0"/>
              <a:t>Benefits of PRA</a:t>
            </a:r>
            <a:endParaRPr lang="en-US" dirty="0"/>
          </a:p>
        </p:txBody>
      </p:sp>
    </p:spTree>
    <p:extLst>
      <p:ext uri="{BB962C8B-B14F-4D97-AF65-F5344CB8AC3E}">
        <p14:creationId xmlns:p14="http://schemas.microsoft.com/office/powerpoint/2010/main" val="414820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orpsnedmanuals.us/DeepDraftNavigation/DDNIncludes/Images/DDNFig2_1RiskAnal3P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656" y="271463"/>
            <a:ext cx="7587177" cy="560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870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“A </a:t>
            </a:r>
            <a:r>
              <a:rPr lang="en-US" dirty="0"/>
              <a:t>clear institutional understanding of how to incorporate the results of probabilistic </a:t>
            </a:r>
            <a:r>
              <a:rPr lang="en-US" dirty="0" smtClean="0"/>
              <a:t>analyses </a:t>
            </a:r>
            <a:r>
              <a:rPr lang="en-US" dirty="0"/>
              <a:t>into decision making is </a:t>
            </a:r>
            <a:r>
              <a:rPr lang="en-US" dirty="0" smtClean="0"/>
              <a:t>lacking;</a:t>
            </a:r>
          </a:p>
          <a:p>
            <a:r>
              <a:rPr lang="en-US" dirty="0"/>
              <a:t>PRA typically requires a different skill set than used in current evaluations, and limited </a:t>
            </a:r>
            <a:r>
              <a:rPr lang="en-US" dirty="0" smtClean="0"/>
              <a:t>resources </a:t>
            </a:r>
            <a:r>
              <a:rPr lang="en-US" dirty="0"/>
              <a:t>(staff, time, training or methods) to conduct PRA are </a:t>
            </a:r>
            <a:r>
              <a:rPr lang="en-US" dirty="0" smtClean="0"/>
              <a:t>available;</a:t>
            </a:r>
          </a:p>
          <a:p>
            <a:r>
              <a:rPr lang="en-US" dirty="0"/>
              <a:t>Communicating probabilistic analysis results and the impact of those results on </a:t>
            </a:r>
            <a:r>
              <a:rPr lang="en-US" dirty="0" smtClean="0"/>
              <a:t>the decision/policy </a:t>
            </a:r>
            <a:r>
              <a:rPr lang="en-US" dirty="0"/>
              <a:t>options can be </a:t>
            </a:r>
            <a:r>
              <a:rPr lang="en-US" dirty="0" smtClean="0"/>
              <a:t>complex;</a:t>
            </a:r>
          </a:p>
          <a:p>
            <a:r>
              <a:rPr lang="en-US" dirty="0"/>
              <a:t>Communication with stakeholders is often difficult and results in the appearance </a:t>
            </a:r>
            <a:r>
              <a:rPr lang="en-US" dirty="0" smtClean="0"/>
              <a:t>of regulatory </a:t>
            </a:r>
            <a:r>
              <a:rPr lang="en-US" dirty="0"/>
              <a:t>delays due the necessity of analyzing numerous scenarios using various </a:t>
            </a:r>
            <a:r>
              <a:rPr lang="en-US" dirty="0" smtClean="0"/>
              <a:t>models;</a:t>
            </a:r>
          </a:p>
          <a:p>
            <a:r>
              <a:rPr lang="en-US" dirty="0"/>
              <a:t>PRA complicates decision making and risk communication in instances where a more </a:t>
            </a:r>
            <a:r>
              <a:rPr lang="en-US" dirty="0" smtClean="0"/>
              <a:t>comprehensive </a:t>
            </a:r>
            <a:r>
              <a:rPr lang="en-US" dirty="0"/>
              <a:t>characterization of the uncertainties leads to a decrease in clarity regarding how to estimate risk for the scenario under consideration</a:t>
            </a:r>
            <a:r>
              <a:rPr lang="en-US" dirty="0" smtClean="0"/>
              <a:t>.”</a:t>
            </a:r>
          </a:p>
          <a:p>
            <a:pPr lvl="1"/>
            <a:r>
              <a:rPr lang="en-US" dirty="0" smtClean="0"/>
              <a:t>EPA (2014)</a:t>
            </a:r>
            <a:endParaRPr lang="en-US" dirty="0"/>
          </a:p>
        </p:txBody>
      </p:sp>
      <p:sp>
        <p:nvSpPr>
          <p:cNvPr id="3" name="Title 2"/>
          <p:cNvSpPr>
            <a:spLocks noGrp="1"/>
          </p:cNvSpPr>
          <p:nvPr>
            <p:ph type="title"/>
          </p:nvPr>
        </p:nvSpPr>
        <p:spPr/>
        <p:txBody>
          <a:bodyPr/>
          <a:lstStyle/>
          <a:p>
            <a:r>
              <a:rPr lang="en-US" dirty="0" smtClean="0"/>
              <a:t>EPA: Challenges of PRA</a:t>
            </a:r>
            <a:endParaRPr lang="en-US" dirty="0"/>
          </a:p>
        </p:txBody>
      </p:sp>
    </p:spTree>
    <p:extLst>
      <p:ext uri="{BB962C8B-B14F-4D97-AF65-F5344CB8AC3E}">
        <p14:creationId xmlns:p14="http://schemas.microsoft.com/office/powerpoint/2010/main" val="1985096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“Communicating </a:t>
            </a:r>
            <a:r>
              <a:rPr lang="en-US" dirty="0"/>
              <a:t>the results of probabilistic risk assessment requires particular attention</a:t>
            </a:r>
            <a:r>
              <a:rPr lang="en-US" dirty="0" smtClean="0"/>
              <a:t>.... </a:t>
            </a:r>
            <a:r>
              <a:rPr lang="en-US" dirty="0"/>
              <a:t>Risk assessors are responsible for sharing information on probabilistic results so that risk managers have a clear understanding of quantitative assessments of uncertainty and variability and how this information will affect the risk management decision. Clear communication between the risk assessment team and the decision maker is essential in aiding the decision maker’s understanding and use of the results from the probabilistic risk assessment. </a:t>
            </a:r>
            <a:endParaRPr lang="en-US" dirty="0" smtClean="0"/>
          </a:p>
          <a:p>
            <a:pPr lvl="1"/>
            <a:r>
              <a:rPr lang="en-US" dirty="0" smtClean="0"/>
              <a:t>EPA, Framework for Human Health Risk Assessment to Inform Decision-Making 45 (2014)</a:t>
            </a:r>
            <a:endParaRPr lang="en-US" dirty="0"/>
          </a:p>
        </p:txBody>
      </p:sp>
      <p:sp>
        <p:nvSpPr>
          <p:cNvPr id="3" name="Title 2"/>
          <p:cNvSpPr>
            <a:spLocks noGrp="1"/>
          </p:cNvSpPr>
          <p:nvPr>
            <p:ph type="title"/>
          </p:nvPr>
        </p:nvSpPr>
        <p:spPr/>
        <p:txBody>
          <a:bodyPr/>
          <a:lstStyle/>
          <a:p>
            <a:r>
              <a:rPr lang="en-US" dirty="0" smtClean="0"/>
              <a:t>Communicating Results of PRA</a:t>
            </a:r>
            <a:endParaRPr lang="en-US" dirty="0"/>
          </a:p>
        </p:txBody>
      </p:sp>
    </p:spTree>
    <p:extLst>
      <p:ext uri="{BB962C8B-B14F-4D97-AF65-F5344CB8AC3E}">
        <p14:creationId xmlns:p14="http://schemas.microsoft.com/office/powerpoint/2010/main" val="2108146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“The </a:t>
            </a:r>
            <a:r>
              <a:rPr lang="en-US" dirty="0"/>
              <a:t>lack of familiarity with PRA presents a challenge in effectively presenting results to decision makers, stakeholders and the public. Many view PRA as a highly technical discipline that uses sophisticated mathematics and requires extensive training to apply and understand. Single point estimates are easier to grasp for most people, based in part on familiarity with this approach over the history of EPA. Although some people initially have difficulty interpreting probability distributions of values, everyone has a common baseline experience with probability, uncertainty and variability from everyday life (e.g., weather forecasting, odds of winning a lottery), and this experience could be used to frame the discussion of results. It is not necessary to understand the underlying mathematics or even to include results as full distributions. Results can be distilled down to the critical essence or decision‐meaningful input of interest</a:t>
            </a:r>
            <a:r>
              <a:rPr lang="en-US" dirty="0" smtClean="0"/>
              <a:t>.”  (EPA 2014) </a:t>
            </a:r>
            <a:endParaRPr lang="en-US" dirty="0"/>
          </a:p>
        </p:txBody>
      </p:sp>
      <p:sp>
        <p:nvSpPr>
          <p:cNvPr id="3" name="Title 2"/>
          <p:cNvSpPr>
            <a:spLocks noGrp="1"/>
          </p:cNvSpPr>
          <p:nvPr>
            <p:ph type="title"/>
          </p:nvPr>
        </p:nvSpPr>
        <p:spPr/>
        <p:txBody>
          <a:bodyPr/>
          <a:lstStyle/>
          <a:p>
            <a:r>
              <a:rPr lang="en-US" dirty="0" smtClean="0"/>
              <a:t>More on Communicating PRA</a:t>
            </a:r>
            <a:endParaRPr lang="en-US" dirty="0"/>
          </a:p>
        </p:txBody>
      </p:sp>
    </p:spTree>
    <p:extLst>
      <p:ext uri="{BB962C8B-B14F-4D97-AF65-F5344CB8AC3E}">
        <p14:creationId xmlns:p14="http://schemas.microsoft.com/office/powerpoint/2010/main" val="444587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“It is the mark of an instructed mind to rest satisfied with the degree of precision which the nature of the subject permits and not to seek an exactness where only an approximation of the truth is possible.”</a:t>
            </a:r>
          </a:p>
          <a:p>
            <a:pPr marL="393147" lvl="1" indent="0">
              <a:buNone/>
            </a:pPr>
            <a:r>
              <a:rPr lang="en-US" sz="3200" dirty="0" smtClean="0"/>
              <a:t>                                   -Aristotle</a:t>
            </a:r>
            <a:endParaRPr lang="en-US" sz="3200" dirty="0"/>
          </a:p>
        </p:txBody>
      </p:sp>
      <p:sp>
        <p:nvSpPr>
          <p:cNvPr id="3" name="Title 2"/>
          <p:cNvSpPr>
            <a:spLocks noGrp="1"/>
          </p:cNvSpPr>
          <p:nvPr>
            <p:ph type="title"/>
          </p:nvPr>
        </p:nvSpPr>
        <p:spPr/>
        <p:txBody>
          <a:bodyPr/>
          <a:lstStyle/>
          <a:p>
            <a:r>
              <a:rPr lang="en-US" dirty="0" smtClean="0"/>
              <a:t>Life is Messy: Deal with It!</a:t>
            </a:r>
            <a:endParaRPr lang="en-US" dirty="0"/>
          </a:p>
        </p:txBody>
      </p:sp>
    </p:spTree>
    <p:extLst>
      <p:ext uri="{BB962C8B-B14F-4D97-AF65-F5344CB8AC3E}">
        <p14:creationId xmlns:p14="http://schemas.microsoft.com/office/powerpoint/2010/main" val="97444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Risk is Messy…</a:t>
            </a: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6" t="28742" r="3123" b="17769"/>
          <a:stretch/>
        </p:blipFill>
        <p:spPr bwMode="auto">
          <a:xfrm>
            <a:off x="149718" y="1301262"/>
            <a:ext cx="11567754"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36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Conclusion</a:t>
            </a:r>
          </a:p>
        </p:txBody>
      </p:sp>
      <p:sp>
        <p:nvSpPr>
          <p:cNvPr id="31747" name="Rectangle 3"/>
          <p:cNvSpPr>
            <a:spLocks noGrp="1" noChangeArrowheads="1"/>
          </p:cNvSpPr>
          <p:nvPr>
            <p:ph type="body" idx="1"/>
          </p:nvPr>
        </p:nvSpPr>
        <p:spPr>
          <a:xfrm>
            <a:off x="1219201" y="1981201"/>
            <a:ext cx="5298017" cy="3960813"/>
          </a:xfrm>
          <a:noFill/>
        </p:spPr>
        <p:txBody>
          <a:bodyPr/>
          <a:lstStyle/>
          <a:p>
            <a:pPr eaLnBrk="1" hangingPunct="1">
              <a:buFont typeface="Wingdings" pitchFamily="2" charset="2"/>
              <a:buNone/>
            </a:pPr>
            <a:r>
              <a:rPr lang="en-US" altLang="en-US" sz="4100" smtClean="0"/>
              <a:t>	“Life really is about risk and it ends badly.”</a:t>
            </a:r>
          </a:p>
          <a:p>
            <a:pPr lvl="1" eaLnBrk="1" hangingPunct="1"/>
            <a:r>
              <a:rPr lang="en-US" altLang="en-US" sz="2400" smtClean="0"/>
              <a:t>Senator Patrick Moynihan</a:t>
            </a:r>
          </a:p>
        </p:txBody>
      </p:sp>
      <p:pic>
        <p:nvPicPr>
          <p:cNvPr id="31748" name="Picture 4" descr="death is only sure 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33" y="1130300"/>
            <a:ext cx="5048251"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349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22401" y="228601"/>
            <a:ext cx="9749367" cy="682625"/>
          </a:xfrm>
        </p:spPr>
        <p:txBody>
          <a:bodyPr>
            <a:normAutofit/>
          </a:bodyPr>
          <a:lstStyle/>
          <a:p>
            <a:pPr eaLnBrk="1" hangingPunct="1"/>
            <a:r>
              <a:rPr lang="en-US" altLang="en-US" sz="3200" dirty="0" smtClean="0"/>
              <a:t>Why We Need Risk Assessment</a:t>
            </a:r>
          </a:p>
        </p:txBody>
      </p:sp>
      <p:pic>
        <p:nvPicPr>
          <p:cNvPr id="10243" name="Picture 3" descr="smoking-while-preg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2" y="1019175"/>
            <a:ext cx="7943849"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742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65" indent="-514350">
              <a:buFont typeface="+mj-lt"/>
              <a:buAutoNum type="arabicPeriod"/>
            </a:pPr>
            <a:r>
              <a:rPr lang="en-US" dirty="0" smtClean="0"/>
              <a:t>Event Tree/Fault Tree Analysis</a:t>
            </a:r>
          </a:p>
          <a:p>
            <a:pPr lvl="1"/>
            <a:r>
              <a:rPr lang="en-US" dirty="0" smtClean="0"/>
              <a:t>Multiply probabilities along fault tree to give specific probabilities for specific accident events</a:t>
            </a:r>
          </a:p>
          <a:p>
            <a:pPr lvl="1"/>
            <a:r>
              <a:rPr lang="en-US" dirty="0" smtClean="0"/>
              <a:t>Mostly uses deterministic inputs </a:t>
            </a:r>
          </a:p>
          <a:p>
            <a:pPr marL="624065" indent="-514350">
              <a:buFont typeface="+mj-lt"/>
              <a:buAutoNum type="arabicPeriod"/>
            </a:pPr>
            <a:r>
              <a:rPr lang="en-US" dirty="0" smtClean="0"/>
              <a:t>Provide probability distribution for each input and output</a:t>
            </a:r>
            <a:endParaRPr lang="en-US" dirty="0"/>
          </a:p>
        </p:txBody>
      </p:sp>
      <p:sp>
        <p:nvSpPr>
          <p:cNvPr id="3" name="Title 2"/>
          <p:cNvSpPr>
            <a:spLocks noGrp="1"/>
          </p:cNvSpPr>
          <p:nvPr>
            <p:ph type="title"/>
          </p:nvPr>
        </p:nvSpPr>
        <p:spPr/>
        <p:txBody>
          <a:bodyPr>
            <a:normAutofit fontScale="90000"/>
          </a:bodyPr>
          <a:lstStyle/>
          <a:p>
            <a:r>
              <a:rPr lang="en-US" dirty="0" smtClean="0"/>
              <a:t>Two Types of Probabilistic Risk Assessment</a:t>
            </a:r>
            <a:endParaRPr lang="en-US" dirty="0"/>
          </a:p>
        </p:txBody>
      </p:sp>
    </p:spTree>
    <p:extLst>
      <p:ext uri="{BB962C8B-B14F-4D97-AF65-F5344CB8AC3E}">
        <p14:creationId xmlns:p14="http://schemas.microsoft.com/office/powerpoint/2010/main" val="3689493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188" y="0"/>
            <a:ext cx="7098624" cy="6766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7913077" y="1385668"/>
            <a:ext cx="4220031" cy="1938992"/>
          </a:xfrm>
          <a:prstGeom prst="rect">
            <a:avLst/>
          </a:prstGeom>
          <a:noFill/>
        </p:spPr>
        <p:txBody>
          <a:bodyPr wrap="square" rtlCol="0">
            <a:spAutoFit/>
          </a:bodyPr>
          <a:lstStyle/>
          <a:p>
            <a:r>
              <a:rPr lang="en-US" sz="2400" dirty="0" smtClean="0"/>
              <a:t>Event Tree Probabilistic </a:t>
            </a:r>
          </a:p>
          <a:p>
            <a:r>
              <a:rPr lang="en-US" sz="2400" dirty="0" smtClean="0"/>
              <a:t>Risk Assessment</a:t>
            </a:r>
          </a:p>
          <a:p>
            <a:r>
              <a:rPr lang="en-US" sz="2400" dirty="0" smtClean="0"/>
              <a:t>From Rasmussen (1975)</a:t>
            </a:r>
          </a:p>
          <a:p>
            <a:r>
              <a:rPr lang="en-US" sz="2400" dirty="0" smtClean="0"/>
              <a:t>Nuclear Reactor Safety Study</a:t>
            </a:r>
            <a:endParaRPr lang="en-US" sz="2400" dirty="0"/>
          </a:p>
        </p:txBody>
      </p:sp>
    </p:spTree>
    <p:extLst>
      <p:ext uri="{BB962C8B-B14F-4D97-AF65-F5344CB8AC3E}">
        <p14:creationId xmlns:p14="http://schemas.microsoft.com/office/powerpoint/2010/main" val="21519402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8000" y="892176"/>
            <a:ext cx="11277600" cy="479425"/>
          </a:xfrm>
        </p:spPr>
        <p:txBody>
          <a:bodyPr>
            <a:normAutofit fontScale="90000"/>
          </a:bodyPr>
          <a:lstStyle/>
          <a:p>
            <a:r>
              <a:rPr lang="en-US" altLang="en-US" dirty="0" smtClean="0"/>
              <a:t>Risk Assessments Always Involve</a:t>
            </a:r>
            <a:br>
              <a:rPr lang="en-US" altLang="en-US" dirty="0" smtClean="0"/>
            </a:br>
            <a:r>
              <a:rPr lang="en-US" altLang="en-US" dirty="0" smtClean="0"/>
              <a:t>Variability and Uncertainty</a:t>
            </a:r>
          </a:p>
        </p:txBody>
      </p:sp>
      <p:sp>
        <p:nvSpPr>
          <p:cNvPr id="7171" name="Rectangle 3"/>
          <p:cNvSpPr>
            <a:spLocks noGrp="1" noChangeArrowheads="1"/>
          </p:cNvSpPr>
          <p:nvPr>
            <p:ph type="body" idx="1"/>
          </p:nvPr>
        </p:nvSpPr>
        <p:spPr>
          <a:xfrm>
            <a:off x="400929" y="2032782"/>
            <a:ext cx="11181471" cy="3974511"/>
          </a:xfrm>
        </p:spPr>
        <p:txBody>
          <a:bodyPr/>
          <a:lstStyle/>
          <a:p>
            <a:pPr>
              <a:lnSpc>
                <a:spcPct val="90000"/>
              </a:lnSpc>
            </a:pPr>
            <a:r>
              <a:rPr lang="en-US" altLang="en-US" b="1" dirty="0" smtClean="0"/>
              <a:t>Variability</a:t>
            </a:r>
            <a:r>
              <a:rPr lang="en-US" altLang="en-US" dirty="0" smtClean="0"/>
              <a:t>:  refers to the certainty that </a:t>
            </a:r>
          </a:p>
          <a:p>
            <a:pPr lvl="1">
              <a:lnSpc>
                <a:spcPct val="90000"/>
              </a:lnSpc>
            </a:pPr>
            <a:r>
              <a:rPr lang="en-US" altLang="en-US" dirty="0" smtClean="0"/>
              <a:t>different members of a population will have different values (inter-individual variability) </a:t>
            </a:r>
          </a:p>
          <a:p>
            <a:pPr lvl="1">
              <a:lnSpc>
                <a:spcPct val="90000"/>
              </a:lnSpc>
            </a:pPr>
            <a:r>
              <a:rPr lang="en-US" altLang="en-US" dirty="0" smtClean="0"/>
              <a:t>values will vary over time for a given member of the population (intra-individual variability)</a:t>
            </a:r>
          </a:p>
          <a:p>
            <a:pPr>
              <a:lnSpc>
                <a:spcPct val="90000"/>
              </a:lnSpc>
            </a:pPr>
            <a:r>
              <a:rPr lang="en-US" altLang="en-US" b="1" dirty="0" smtClean="0"/>
              <a:t>Uncertainty</a:t>
            </a:r>
            <a:r>
              <a:rPr lang="en-US" altLang="en-US" dirty="0" smtClean="0"/>
              <a:t>:  refers to lack of knowledge regarding</a:t>
            </a:r>
          </a:p>
          <a:p>
            <a:pPr lvl="1">
              <a:lnSpc>
                <a:spcPct val="90000"/>
              </a:lnSpc>
            </a:pPr>
            <a:r>
              <a:rPr lang="en-US" altLang="en-US" dirty="0" smtClean="0"/>
              <a:t>True value of a fixed but unknown quantity</a:t>
            </a:r>
          </a:p>
          <a:p>
            <a:pPr lvl="1">
              <a:lnSpc>
                <a:spcPct val="90000"/>
              </a:lnSpc>
            </a:pPr>
            <a:r>
              <a:rPr lang="en-US" altLang="en-US" dirty="0" smtClean="0"/>
              <a:t>True population distribution for variability</a:t>
            </a:r>
          </a:p>
        </p:txBody>
      </p:sp>
    </p:spTree>
    <p:extLst>
      <p:ext uri="{BB962C8B-B14F-4D97-AF65-F5344CB8AC3E}">
        <p14:creationId xmlns:p14="http://schemas.microsoft.com/office/powerpoint/2010/main" val="2444196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National Academy of Sciences:</a:t>
            </a:r>
            <a:br>
              <a:rPr lang="en-US" dirty="0" smtClean="0"/>
            </a:br>
            <a:r>
              <a:rPr lang="en-US" dirty="0" smtClean="0"/>
              <a:t>The “Red Book</a:t>
            </a:r>
            <a:r>
              <a:rPr lang="en-US" dirty="0" smtClean="0"/>
              <a:t>” (1983) </a:t>
            </a:r>
            <a:endParaRPr lang="en-US" dirty="0"/>
          </a:p>
        </p:txBody>
      </p:sp>
      <p:sp>
        <p:nvSpPr>
          <p:cNvPr id="8" name="Content Placeholder 7"/>
          <p:cNvSpPr>
            <a:spLocks noGrp="1"/>
          </p:cNvSpPr>
          <p:nvPr>
            <p:ph sz="quarter" idx="4"/>
          </p:nvPr>
        </p:nvSpPr>
        <p:spPr>
          <a:xfrm>
            <a:off x="4846321" y="1624817"/>
            <a:ext cx="6651676" cy="3995225"/>
          </a:xfrm>
        </p:spPr>
        <p:txBody>
          <a:bodyPr>
            <a:noAutofit/>
          </a:bodyPr>
          <a:lstStyle/>
          <a:p>
            <a:r>
              <a:rPr lang="en-US" sz="2800" dirty="0" smtClean="0"/>
              <a:t>Regulatory agencies must address uncertainty and variability inherent in risk assessment</a:t>
            </a:r>
          </a:p>
          <a:p>
            <a:r>
              <a:rPr lang="en-US" sz="2800" dirty="0" smtClean="0"/>
              <a:t>When science cannot provide answers, agencies should adopt “inference options” to fill gaps</a:t>
            </a:r>
          </a:p>
          <a:p>
            <a:r>
              <a:rPr lang="en-US" sz="2800" dirty="0" smtClean="0"/>
              <a:t>These inference options can serve as defaults in risk assessment in absence of actual data</a:t>
            </a:r>
            <a:endParaRPr lang="en-US" sz="2800" dirty="0"/>
          </a:p>
        </p:txBody>
      </p:sp>
      <p:pic>
        <p:nvPicPr>
          <p:cNvPr id="10" name="Content Placeholder 9"/>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230923" y="1740059"/>
            <a:ext cx="2978577" cy="4476004"/>
          </a:xfrm>
        </p:spPr>
      </p:pic>
    </p:spTree>
    <p:extLst>
      <p:ext uri="{BB962C8B-B14F-4D97-AF65-F5344CB8AC3E}">
        <p14:creationId xmlns:p14="http://schemas.microsoft.com/office/powerpoint/2010/main" val="3852223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EPA responded to Red Book by adopting a series of risk assessment guidelines in the 1980s (e.g., Carcinogenicity Risk Assessment Guidelines, Exposure Assessment Guidelines)</a:t>
            </a:r>
          </a:p>
          <a:p>
            <a:r>
              <a:rPr lang="en-US" dirty="0" smtClean="0"/>
              <a:t>Guidelines defined series of default assumptions that would be used in absence of real data</a:t>
            </a:r>
          </a:p>
          <a:p>
            <a:r>
              <a:rPr lang="en-US" dirty="0" smtClean="0"/>
              <a:t>Default assumptions tended to be “conservative” – plausible upper bound – consistent with Agency’s public health/protective mission</a:t>
            </a:r>
            <a:endParaRPr lang="en-US" dirty="0"/>
          </a:p>
        </p:txBody>
      </p:sp>
      <p:sp>
        <p:nvSpPr>
          <p:cNvPr id="7" name="Title 6"/>
          <p:cNvSpPr>
            <a:spLocks noGrp="1"/>
          </p:cNvSpPr>
          <p:nvPr>
            <p:ph type="title"/>
          </p:nvPr>
        </p:nvSpPr>
        <p:spPr/>
        <p:txBody>
          <a:bodyPr/>
          <a:lstStyle/>
          <a:p>
            <a:r>
              <a:rPr lang="en-US" dirty="0" smtClean="0"/>
              <a:t>EPA Response to Red Book</a:t>
            </a:r>
            <a:endParaRPr lang="en-US" dirty="0"/>
          </a:p>
        </p:txBody>
      </p:sp>
    </p:spTree>
    <p:extLst>
      <p:ext uri="{BB962C8B-B14F-4D97-AF65-F5344CB8AC3E}">
        <p14:creationId xmlns:p14="http://schemas.microsoft.com/office/powerpoint/2010/main" val="2788395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1186</TotalTime>
  <Words>1880</Words>
  <Application>Microsoft Office PowerPoint</Application>
  <PresentationFormat>Custom</PresentationFormat>
  <Paragraphs>115</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Probabilistic Risk Assessment: The Shift to More Realistic Risk Decision-Making</vt:lpstr>
      <vt:lpstr>What is Risk Assessment? </vt:lpstr>
      <vt:lpstr>PowerPoint Presentation</vt:lpstr>
      <vt:lpstr>Why We Need Risk Assessment</vt:lpstr>
      <vt:lpstr>Two Types of Probabilistic Risk Assessment</vt:lpstr>
      <vt:lpstr>PowerPoint Presentation</vt:lpstr>
      <vt:lpstr>Risk Assessments Always Involve Variability and Uncertainty</vt:lpstr>
      <vt:lpstr>National Academy of Sciences: The “Red Book” (1983) </vt:lpstr>
      <vt:lpstr>EPA Response to Red Book</vt:lpstr>
      <vt:lpstr>EPA’s “Deterministic” Risk Assessments</vt:lpstr>
      <vt:lpstr>EPA – Use of Defaults</vt:lpstr>
      <vt:lpstr>Use of “Conservative” Risk Assessment Defaults</vt:lpstr>
      <vt:lpstr>The Perils of Prudence</vt:lpstr>
      <vt:lpstr>Criticisms of EPA Risk Assessments</vt:lpstr>
      <vt:lpstr>National Academies of Science:  “Blue Book” (1994)</vt:lpstr>
      <vt:lpstr>William Ruckelshaus (1984)</vt:lpstr>
      <vt:lpstr>Alternatives</vt:lpstr>
      <vt:lpstr>What is Probabilistic Risk Assessment?</vt:lpstr>
      <vt:lpstr>PRA Methods (EPA)?</vt:lpstr>
      <vt:lpstr>What is Monte Carlo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EPA Endorsement of PRA (2014)</vt:lpstr>
      <vt:lpstr>Benefits of PRA</vt:lpstr>
      <vt:lpstr>EPA: Challenges of PRA</vt:lpstr>
      <vt:lpstr>Communicating Results of PRA</vt:lpstr>
      <vt:lpstr>More on Communicating PRA</vt:lpstr>
      <vt:lpstr>Life is Messy: Deal with It!</vt:lpstr>
      <vt:lpstr>Risk is Messy…</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Technology Disruptions to Courts and the Law</dc:title>
  <dc:creator>Gary Marchant</dc:creator>
  <cp:lastModifiedBy>Gary</cp:lastModifiedBy>
  <cp:revision>36</cp:revision>
  <dcterms:created xsi:type="dcterms:W3CDTF">2015-10-22T04:17:14Z</dcterms:created>
  <dcterms:modified xsi:type="dcterms:W3CDTF">2015-10-23T17:48:10Z</dcterms:modified>
</cp:coreProperties>
</file>