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60" r:id="rId3"/>
    <p:sldId id="261" r:id="rId4"/>
    <p:sldId id="262" r:id="rId5"/>
    <p:sldId id="263" r:id="rId6"/>
    <p:sldId id="265" r:id="rId7"/>
    <p:sldId id="264" r:id="rId8"/>
    <p:sldId id="290" r:id="rId9"/>
    <p:sldId id="267" r:id="rId10"/>
    <p:sldId id="291" r:id="rId11"/>
    <p:sldId id="270" r:id="rId12"/>
    <p:sldId id="292" r:id="rId13"/>
    <p:sldId id="268" r:id="rId14"/>
    <p:sldId id="273" r:id="rId15"/>
    <p:sldId id="272" r:id="rId16"/>
    <p:sldId id="274" r:id="rId17"/>
    <p:sldId id="277" r:id="rId18"/>
    <p:sldId id="286" r:id="rId19"/>
    <p:sldId id="285" r:id="rId20"/>
    <p:sldId id="289" r:id="rId21"/>
    <p:sldId id="288" r:id="rId22"/>
    <p:sldId id="278" r:id="rId23"/>
    <p:sldId id="279" r:id="rId24"/>
    <p:sldId id="280" r:id="rId25"/>
    <p:sldId id="281" r:id="rId26"/>
    <p:sldId id="28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48" y="-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DE75-6678-4465-A404-91508E85273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22DF-7D72-461B-B410-4C33C10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D28A2-19D8-4B78-B1F5-D8D5598121E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FD1D-38B0-4414-8659-27A1B7D7943A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E38C-FA24-475D-9DE8-11C81565824D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9C1-39DB-4EB1-969F-72C749C309E8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E0C4-85F6-4812-BF3B-952D5962661A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A732-65A2-4159-87BB-995034018AC3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AF78-42EB-4BBA-B374-7FDC162CE00A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6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F82-2233-4A99-A2BE-B644C0EAEF25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A082-E364-4E58-BBD1-3F3615768539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0BA-723D-4E16-8C3C-6647EDE7D4A3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FA5-ACD4-4EB9-89D0-859D9A6D0122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E14-24F0-49DF-BB85-0EB5943804ED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F192-25C4-4F5F-B5CD-685D9ECBAD10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2CBA-FBEA-4816-8942-3867C012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brary.thinkquest.org/10867/home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eb.cuug.ab.ca/~branderr/risk_essay/NDIA/03_bulkhead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eb.cuug.ab.ca/~branderr/risk_essay/NDIA/05_generators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Risk Analysis in Engineering and Public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Paul Fischbeck</a:t>
            </a:r>
          </a:p>
          <a:p>
            <a:r>
              <a:rPr lang="en-US" sz="2200" dirty="0" smtClean="0"/>
              <a:t>Department of Engineering and Public Policy</a:t>
            </a:r>
          </a:p>
          <a:p>
            <a:r>
              <a:rPr lang="en-US" sz="2200" dirty="0" smtClean="0"/>
              <a:t>Department of Social and Decision Sciences</a:t>
            </a:r>
          </a:p>
          <a:p>
            <a:r>
              <a:rPr lang="en-US" sz="2200" dirty="0" smtClean="0"/>
              <a:t>Carnegie Mellon University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Reduce the likelihood of an IE and “eliminate” </a:t>
            </a:r>
            <a:r>
              <a:rPr lang="en-US" sz="2400" dirty="0" smtClean="0"/>
              <a:t>the consequences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Slow down and give the lookouts binoculars to look for icebergs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Design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water-tight doors for the lower decks of your ship up to and over the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waterline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Build a sea wall around your nuclear power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plant</a:t>
            </a:r>
          </a:p>
          <a:p>
            <a:r>
              <a:rPr lang="en-US" sz="2400" dirty="0"/>
              <a:t>Prescriptive or performance-based standards</a:t>
            </a:r>
          </a:p>
          <a:p>
            <a:pPr lvl="1"/>
            <a:r>
              <a:rPr lang="en-US" sz="2000" dirty="0"/>
              <a:t>Fire code (e.g., must have fire doors, fire sprinklers) or performance-based standards that include human behavior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to </a:t>
            </a:r>
            <a:r>
              <a:rPr lang="en-US" sz="3600" dirty="0" err="1" smtClean="0"/>
              <a:t>Untenability</a:t>
            </a:r>
            <a:r>
              <a:rPr lang="en-US" sz="3600" dirty="0" smtClean="0"/>
              <a:t> in the Living Room Given Fire-starting </a:t>
            </a:r>
            <a:r>
              <a:rPr lang="en-US" sz="3600" dirty="0"/>
              <a:t>L</a:t>
            </a:r>
            <a:r>
              <a:rPr lang="en-US" sz="3600" dirty="0" smtClean="0"/>
              <a:t>ocation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D14-37B2-4C90-9539-1A373941CF2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4" y="1600200"/>
            <a:ext cx="7315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Reduce the likelihood of an IE and “eliminate” </a:t>
            </a:r>
            <a:r>
              <a:rPr lang="en-US" sz="2400" dirty="0" smtClean="0"/>
              <a:t>the consequences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Slow down and give the lookouts binoculars to look for icebergs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Design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water-tight doors for the lower decks of your ship up to and over the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waterline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Build a sea wall around your nuclear power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plant</a:t>
            </a:r>
          </a:p>
          <a:p>
            <a:r>
              <a:rPr lang="en-US" sz="2400" dirty="0"/>
              <a:t>Prescriptive or performance-based standards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Fire code (e.g., must have fire doors, fire sprinklers) or performance-based standards that include human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behavior</a:t>
            </a:r>
          </a:p>
          <a:p>
            <a:pPr lvl="1"/>
            <a:r>
              <a:rPr lang="en-US" sz="2000" dirty="0"/>
              <a:t>Double hull oil tankers or “equivalently safe”</a:t>
            </a:r>
          </a:p>
          <a:p>
            <a:pPr lvl="1"/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Metric of Interest?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Probability of leak given initiating event?</a:t>
            </a:r>
          </a:p>
          <a:p>
            <a:r>
              <a:rPr lang="en-US" sz="2400" dirty="0" smtClean="0"/>
              <a:t>Amount of oil in the water?</a:t>
            </a:r>
          </a:p>
          <a:p>
            <a:r>
              <a:rPr lang="en-US" sz="2400" dirty="0" smtClean="0"/>
              <a:t>Environmental damage given oil in the water?</a:t>
            </a:r>
          </a:p>
          <a:p>
            <a:r>
              <a:rPr lang="en-US" sz="2400" dirty="0" smtClean="0"/>
              <a:t>Worst case spill?</a:t>
            </a:r>
          </a:p>
          <a:p>
            <a:r>
              <a:rPr lang="en-US" sz="2400" dirty="0" smtClean="0"/>
              <a:t>What is worse: ten 1,000 barrel spills or one 10,000 barrel spill?</a:t>
            </a:r>
          </a:p>
          <a:p>
            <a:r>
              <a:rPr lang="en-US" sz="2400" dirty="0" smtClean="0"/>
              <a:t>Multiple dimensions?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The T/V Exxon Valde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7955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9B01-BE8A-4BCB-B9F0-6B2FD6DB921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3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Equivalent in What Sense?</a:t>
            </a:r>
            <a:endParaRPr lang="en-US" altLang="en-US" dirty="0"/>
          </a:p>
        </p:txBody>
      </p:sp>
      <p:grpSp>
        <p:nvGrpSpPr>
          <p:cNvPr id="203811" name="Group 1059"/>
          <p:cNvGrpSpPr>
            <a:grpSpLocks/>
          </p:cNvGrpSpPr>
          <p:nvPr/>
        </p:nvGrpSpPr>
        <p:grpSpPr bwMode="auto">
          <a:xfrm>
            <a:off x="5257800" y="1524000"/>
            <a:ext cx="3365500" cy="3413125"/>
            <a:chOff x="3172" y="960"/>
            <a:chExt cx="2120" cy="2150"/>
          </a:xfrm>
        </p:grpSpPr>
        <p:grpSp>
          <p:nvGrpSpPr>
            <p:cNvPr id="203790" name="Group 1038"/>
            <p:cNvGrpSpPr>
              <a:grpSpLocks/>
            </p:cNvGrpSpPr>
            <p:nvPr/>
          </p:nvGrpSpPr>
          <p:grpSpPr bwMode="auto">
            <a:xfrm>
              <a:off x="3172" y="960"/>
              <a:ext cx="2120" cy="2150"/>
              <a:chOff x="2928" y="1332"/>
              <a:chExt cx="2476" cy="2512"/>
            </a:xfrm>
          </p:grpSpPr>
          <p:sp>
            <p:nvSpPr>
              <p:cNvPr id="203791" name="Freeform 1039" descr="Wide downward diagonal"/>
              <p:cNvSpPr>
                <a:spLocks/>
              </p:cNvSpPr>
              <p:nvPr/>
            </p:nvSpPr>
            <p:spPr bwMode="auto">
              <a:xfrm>
                <a:off x="3264" y="1968"/>
                <a:ext cx="1776" cy="1488"/>
              </a:xfrm>
              <a:custGeom>
                <a:avLst/>
                <a:gdLst>
                  <a:gd name="T0" fmla="*/ 0 w 1776"/>
                  <a:gd name="T1" fmla="*/ 0 h 1488"/>
                  <a:gd name="T2" fmla="*/ 0 w 1776"/>
                  <a:gd name="T3" fmla="*/ 1488 h 1488"/>
                  <a:gd name="T4" fmla="*/ 1776 w 1776"/>
                  <a:gd name="T5" fmla="*/ 1488 h 1488"/>
                  <a:gd name="T6" fmla="*/ 0 w 1776"/>
                  <a:gd name="T7" fmla="*/ 0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6" h="1488">
                    <a:moveTo>
                      <a:pt x="0" y="0"/>
                    </a:moveTo>
                    <a:lnTo>
                      <a:pt x="0" y="1488"/>
                    </a:lnTo>
                    <a:lnTo>
                      <a:pt x="1776" y="1488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92D05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2" name="Line 1040"/>
              <p:cNvSpPr>
                <a:spLocks noChangeShapeType="1"/>
              </p:cNvSpPr>
              <p:nvPr/>
            </p:nvSpPr>
            <p:spPr bwMode="auto">
              <a:xfrm>
                <a:off x="3264" y="1632"/>
                <a:ext cx="0" cy="18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3" name="Line 1041"/>
              <p:cNvSpPr>
                <a:spLocks noChangeShapeType="1"/>
              </p:cNvSpPr>
              <p:nvPr/>
            </p:nvSpPr>
            <p:spPr bwMode="auto">
              <a:xfrm>
                <a:off x="3264" y="345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4" name="Line 1042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1776" cy="15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5" name="Text Box 1043"/>
              <p:cNvSpPr txBox="1">
                <a:spLocks noChangeArrowheads="1"/>
              </p:cNvSpPr>
              <p:nvPr/>
            </p:nvSpPr>
            <p:spPr bwMode="auto">
              <a:xfrm>
                <a:off x="3360" y="3552"/>
                <a:ext cx="1835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Probability of Outflow</a:t>
                </a:r>
              </a:p>
            </p:txBody>
          </p:sp>
          <p:sp>
            <p:nvSpPr>
              <p:cNvPr id="203796" name="Text Box 1044"/>
              <p:cNvSpPr txBox="1">
                <a:spLocks noChangeArrowheads="1"/>
              </p:cNvSpPr>
              <p:nvPr/>
            </p:nvSpPr>
            <p:spPr bwMode="auto">
              <a:xfrm rot="-5400000">
                <a:off x="2039" y="2221"/>
                <a:ext cx="207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Expected Size of Outflow</a:t>
                </a:r>
              </a:p>
            </p:txBody>
          </p:sp>
          <p:sp>
            <p:nvSpPr>
              <p:cNvPr id="203797" name="Text Box 1045"/>
              <p:cNvSpPr txBox="1">
                <a:spLocks noChangeArrowheads="1"/>
              </p:cNvSpPr>
              <p:nvPr/>
            </p:nvSpPr>
            <p:spPr bwMode="auto">
              <a:xfrm>
                <a:off x="4512" y="2832"/>
                <a:ext cx="892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Threshold</a:t>
                </a:r>
              </a:p>
            </p:txBody>
          </p:sp>
        </p:grpSp>
        <p:grpSp>
          <p:nvGrpSpPr>
            <p:cNvPr id="203798" name="Group 1046"/>
            <p:cNvGrpSpPr>
              <a:grpSpLocks/>
            </p:cNvGrpSpPr>
            <p:nvPr/>
          </p:nvGrpSpPr>
          <p:grpSpPr bwMode="auto">
            <a:xfrm>
              <a:off x="4035" y="1299"/>
              <a:ext cx="288" cy="1397"/>
              <a:chOff x="3936" y="1728"/>
              <a:chExt cx="336" cy="1632"/>
            </a:xfrm>
          </p:grpSpPr>
          <p:sp>
            <p:nvSpPr>
              <p:cNvPr id="203799" name="Oval 1047"/>
              <p:cNvSpPr>
                <a:spLocks noChangeArrowheads="1"/>
              </p:cNvSpPr>
              <p:nvPr/>
            </p:nvSpPr>
            <p:spPr bwMode="auto">
              <a:xfrm>
                <a:off x="4176" y="3264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0" name="Oval 104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03" name="Text Box 1051"/>
            <p:cNvSpPr txBox="1">
              <a:spLocks noChangeArrowheads="1"/>
            </p:cNvSpPr>
            <p:nvPr/>
          </p:nvSpPr>
          <p:spPr bwMode="auto">
            <a:xfrm>
              <a:off x="4117" y="125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Design A</a:t>
              </a:r>
            </a:p>
          </p:txBody>
        </p:sp>
        <p:sp>
          <p:nvSpPr>
            <p:cNvPr id="203804" name="Text Box 1052"/>
            <p:cNvSpPr txBox="1">
              <a:spLocks noChangeArrowheads="1"/>
            </p:cNvSpPr>
            <p:nvPr/>
          </p:nvSpPr>
          <p:spPr bwMode="auto">
            <a:xfrm>
              <a:off x="3600" y="2544"/>
              <a:ext cx="66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Design B</a:t>
              </a:r>
            </a:p>
          </p:txBody>
        </p:sp>
      </p:grpSp>
      <p:grpSp>
        <p:nvGrpSpPr>
          <p:cNvPr id="203810" name="Group 1058"/>
          <p:cNvGrpSpPr>
            <a:grpSpLocks/>
          </p:cNvGrpSpPr>
          <p:nvPr/>
        </p:nvGrpSpPr>
        <p:grpSpPr bwMode="auto">
          <a:xfrm>
            <a:off x="838200" y="1524000"/>
            <a:ext cx="3081338" cy="3413125"/>
            <a:chOff x="912" y="960"/>
            <a:chExt cx="1941" cy="2150"/>
          </a:xfrm>
        </p:grpSpPr>
        <p:grpSp>
          <p:nvGrpSpPr>
            <p:cNvPr id="203779" name="Group 1027"/>
            <p:cNvGrpSpPr>
              <a:grpSpLocks/>
            </p:cNvGrpSpPr>
            <p:nvPr/>
          </p:nvGrpSpPr>
          <p:grpSpPr bwMode="auto">
            <a:xfrm>
              <a:off x="912" y="960"/>
              <a:ext cx="1941" cy="2150"/>
              <a:chOff x="288" y="1332"/>
              <a:chExt cx="2267" cy="2512"/>
            </a:xfrm>
          </p:grpSpPr>
          <p:sp>
            <p:nvSpPr>
              <p:cNvPr id="203780" name="Rectangle 1028" descr="Wide upward diagonal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816" cy="177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rgbClr val="92D050"/>
                </a:bgClr>
              </a:pattFill>
              <a:ln w="9525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1" name="Line 1029"/>
              <p:cNvSpPr>
                <a:spLocks noChangeShapeType="1"/>
              </p:cNvSpPr>
              <p:nvPr/>
            </p:nvSpPr>
            <p:spPr bwMode="auto">
              <a:xfrm>
                <a:off x="624" y="1632"/>
                <a:ext cx="0" cy="18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2" name="Line 1030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3" name="Line 1031"/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4" name="Text Box 1032"/>
              <p:cNvSpPr txBox="1">
                <a:spLocks noChangeArrowheads="1"/>
              </p:cNvSpPr>
              <p:nvPr/>
            </p:nvSpPr>
            <p:spPr bwMode="auto">
              <a:xfrm>
                <a:off x="720" y="3552"/>
                <a:ext cx="1835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Probability of Outflow</a:t>
                </a:r>
              </a:p>
            </p:txBody>
          </p:sp>
          <p:sp>
            <p:nvSpPr>
              <p:cNvPr id="203785" name="Text Box 1033"/>
              <p:cNvSpPr txBox="1">
                <a:spLocks noChangeArrowheads="1"/>
              </p:cNvSpPr>
              <p:nvPr/>
            </p:nvSpPr>
            <p:spPr bwMode="auto">
              <a:xfrm rot="-5400000">
                <a:off x="-601" y="2221"/>
                <a:ext cx="207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Expected Size of Outflow</a:t>
                </a:r>
              </a:p>
            </p:txBody>
          </p:sp>
          <p:sp>
            <p:nvSpPr>
              <p:cNvPr id="203786" name="Text Box 1034"/>
              <p:cNvSpPr txBox="1">
                <a:spLocks noChangeArrowheads="1"/>
              </p:cNvSpPr>
              <p:nvPr/>
            </p:nvSpPr>
            <p:spPr bwMode="auto">
              <a:xfrm>
                <a:off x="1055" y="1344"/>
                <a:ext cx="893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Threshold</a:t>
                </a:r>
              </a:p>
            </p:txBody>
          </p:sp>
        </p:grpSp>
        <p:grpSp>
          <p:nvGrpSpPr>
            <p:cNvPr id="203787" name="Group 1035"/>
            <p:cNvGrpSpPr>
              <a:grpSpLocks/>
            </p:cNvGrpSpPr>
            <p:nvPr/>
          </p:nvGrpSpPr>
          <p:grpSpPr bwMode="auto">
            <a:xfrm>
              <a:off x="1775" y="1299"/>
              <a:ext cx="288" cy="1397"/>
              <a:chOff x="1296" y="1728"/>
              <a:chExt cx="336" cy="1632"/>
            </a:xfrm>
          </p:grpSpPr>
          <p:sp>
            <p:nvSpPr>
              <p:cNvPr id="203788" name="Oval 1036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Oval 1037"/>
              <p:cNvSpPr>
                <a:spLocks noChangeArrowheads="1"/>
              </p:cNvSpPr>
              <p:nvPr/>
            </p:nvSpPr>
            <p:spPr bwMode="auto">
              <a:xfrm>
                <a:off x="1296" y="1728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02" name="Text Box 1050"/>
            <p:cNvSpPr txBox="1">
              <a:spLocks noChangeArrowheads="1"/>
            </p:cNvSpPr>
            <p:nvPr/>
          </p:nvSpPr>
          <p:spPr bwMode="auto">
            <a:xfrm>
              <a:off x="1898" y="125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Design A</a:t>
              </a:r>
            </a:p>
          </p:txBody>
        </p:sp>
        <p:sp>
          <p:nvSpPr>
            <p:cNvPr id="203805" name="Text Box 1053"/>
            <p:cNvSpPr txBox="1">
              <a:spLocks noChangeArrowheads="1"/>
            </p:cNvSpPr>
            <p:nvPr/>
          </p:nvSpPr>
          <p:spPr bwMode="auto">
            <a:xfrm>
              <a:off x="2064" y="2573"/>
              <a:ext cx="66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Design B</a:t>
              </a:r>
            </a:p>
          </p:txBody>
        </p:sp>
      </p:grpSp>
      <p:sp>
        <p:nvSpPr>
          <p:cNvPr id="203808" name="Text Box 1056"/>
          <p:cNvSpPr txBox="1">
            <a:spLocks noChangeArrowheads="1"/>
          </p:cNvSpPr>
          <p:nvPr/>
        </p:nvSpPr>
        <p:spPr bwMode="auto">
          <a:xfrm>
            <a:off x="10509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3809" name="Text Box 1057"/>
          <p:cNvSpPr txBox="1">
            <a:spLocks noChangeArrowheads="1"/>
          </p:cNvSpPr>
          <p:nvPr/>
        </p:nvSpPr>
        <p:spPr bwMode="auto">
          <a:xfrm>
            <a:off x="1600200" y="51054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altLang="en-US" sz="2000" b="1" dirty="0"/>
              <a:t>Which is better? A design that: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b="1" dirty="0"/>
              <a:t>Leaks rarely, but when it does, </a:t>
            </a:r>
            <a:r>
              <a:rPr lang="en-US" altLang="en-US" sz="2000" b="1" dirty="0" smtClean="0"/>
              <a:t>leaks </a:t>
            </a:r>
            <a:r>
              <a:rPr lang="en-US" altLang="en-US" sz="2000" b="1" dirty="0"/>
              <a:t>a lot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 b="1" dirty="0"/>
              <a:t>Leaks more often but on average, not very much</a:t>
            </a:r>
          </a:p>
          <a:p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427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E9E7-7390-42E0-AB94-75363213FE9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Oil Spill Impact</a:t>
            </a:r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0957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2881313" y="336073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.</a:t>
            </a:r>
            <a:endParaRPr lang="en-US" altLang="en-US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010025" y="3360738"/>
            <a:ext cx="920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054100" y="1682750"/>
            <a:ext cx="1265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Location</a:t>
            </a:r>
          </a:p>
          <a:p>
            <a:r>
              <a:rPr lang="en-US" altLang="en-US" dirty="0"/>
              <a:t>Weather</a:t>
            </a:r>
          </a:p>
          <a:p>
            <a:r>
              <a:rPr lang="en-US" altLang="en-US" dirty="0"/>
              <a:t>Amount</a:t>
            </a:r>
          </a:p>
          <a:p>
            <a:r>
              <a:rPr lang="en-US" altLang="en-US" dirty="0"/>
              <a:t>Type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4572000" y="1371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4594225" y="1717675"/>
            <a:ext cx="3870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Water column/Threshold</a:t>
            </a:r>
          </a:p>
          <a:p>
            <a:r>
              <a:rPr lang="en-US" altLang="en-US" dirty="0"/>
              <a:t>Surface/Threshold</a:t>
            </a:r>
          </a:p>
          <a:p>
            <a:r>
              <a:rPr lang="en-US" altLang="en-US" dirty="0"/>
              <a:t>Shore/Threshold</a:t>
            </a:r>
          </a:p>
          <a:p>
            <a:r>
              <a:rPr lang="en-US" altLang="en-US" dirty="0"/>
              <a:t>Clean-up/Third Party Damage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685800" y="1295400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Spill Variables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4876800" y="1295400"/>
            <a:ext cx="247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Impact Criteria</a:t>
            </a:r>
          </a:p>
        </p:txBody>
      </p:sp>
      <p:pic>
        <p:nvPicPr>
          <p:cNvPr id="2488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8" y="3359076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 or Bound </a:t>
            </a:r>
            <a:r>
              <a:rPr lang="en-US" dirty="0" smtClean="0"/>
              <a:t>the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what we don’t know, how safe is safe enough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Really want to be sure ….</a:t>
            </a:r>
            <a:endParaRPr lang="en-US" dirty="0" smtClean="0"/>
          </a:p>
          <a:p>
            <a:r>
              <a:rPr lang="en-US" dirty="0" smtClean="0"/>
              <a:t>Cancer risk from chemicals </a:t>
            </a:r>
          </a:p>
          <a:p>
            <a:pPr lvl="1"/>
            <a:r>
              <a:rPr lang="en-US" dirty="0" smtClean="0"/>
              <a:t>Mouse-to-human models</a:t>
            </a:r>
          </a:p>
          <a:p>
            <a:pPr lvl="1"/>
            <a:r>
              <a:rPr lang="en-US" dirty="0" smtClean="0"/>
              <a:t>Extrapolating cancers risks from large doses in mice to small doses in </a:t>
            </a:r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Extrapolate based on weight differences (2,000) </a:t>
            </a:r>
            <a:r>
              <a:rPr lang="en-US" i="1" dirty="0" smtClean="0"/>
              <a:t>or</a:t>
            </a:r>
            <a:r>
              <a:rPr lang="en-US" dirty="0" smtClean="0"/>
              <a:t> …?</a:t>
            </a:r>
            <a:endParaRPr lang="en-US" dirty="0" smtClean="0"/>
          </a:p>
          <a:p>
            <a:pPr lvl="1"/>
            <a:r>
              <a:rPr lang="en-US" dirty="0" smtClean="0"/>
              <a:t>Large uncertainties handled through safety margins (10 to 100-fold factors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Adding a margin of safety?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poster child for probabilistic risk assessments (PRA)</a:t>
            </a:r>
          </a:p>
          <a:p>
            <a:r>
              <a:rPr lang="en-US" dirty="0" smtClean="0"/>
              <a:t>Extensive fault trees to find the potential initiating events and opportunities for risk reduction</a:t>
            </a:r>
          </a:p>
          <a:p>
            <a:pPr lvl="1"/>
            <a:r>
              <a:rPr lang="en-US" dirty="0" smtClean="0"/>
              <a:t>Common mode </a:t>
            </a:r>
            <a:r>
              <a:rPr lang="en-US" dirty="0" smtClean="0"/>
              <a:t>failures (Tsunamis …)</a:t>
            </a:r>
            <a:endParaRPr lang="en-US" dirty="0" smtClean="0"/>
          </a:p>
          <a:p>
            <a:pPr lvl="1"/>
            <a:r>
              <a:rPr lang="en-US" dirty="0" smtClean="0"/>
              <a:t>Combinations of events</a:t>
            </a:r>
          </a:p>
          <a:p>
            <a:r>
              <a:rPr lang="en-US" dirty="0" smtClean="0"/>
              <a:t>Likelihood of initiating events and outcomes</a:t>
            </a:r>
          </a:p>
          <a:p>
            <a:r>
              <a:rPr lang="en-US" dirty="0" smtClean="0"/>
              <a:t>Pushing for risk-informed, performance-based regulations</a:t>
            </a:r>
          </a:p>
          <a:p>
            <a:pPr lvl="1"/>
            <a:r>
              <a:rPr lang="en-US" dirty="0" smtClean="0"/>
              <a:t>Deterministic versus risk-based approaches</a:t>
            </a:r>
          </a:p>
          <a:p>
            <a:r>
              <a:rPr lang="en-US" dirty="0" smtClean="0"/>
              <a:t>No magic bullet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 Risk Management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“To develop a strategic vision and options for adopting a more comprehensive and holistic risk-informed, performance-based regulatory approach for reactors, materials, waste, fuel cycle, and transportation that would continue to ensure the safe and secure use of nuclear material.”</a:t>
            </a:r>
          </a:p>
          <a:p>
            <a:pPr marL="0" indent="0" algn="ctr">
              <a:buNone/>
            </a:pPr>
            <a:r>
              <a:rPr lang="en-US" dirty="0" smtClean="0"/>
              <a:t>NUREG-2150, April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Emergency Planning Zones (EPZ) around Nuclear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Inside the EPZ, emergency services and radiation mitigation options </a:t>
            </a:r>
            <a:r>
              <a:rPr lang="en-US" sz="2400" dirty="0" smtClean="0"/>
              <a:t>must be made available</a:t>
            </a:r>
            <a:endParaRPr lang="en-US" sz="2400" dirty="0" smtClean="0"/>
          </a:p>
          <a:p>
            <a:r>
              <a:rPr lang="en-US" sz="2400" dirty="0" smtClean="0"/>
              <a:t>A 1975 study set a 10-mile standard </a:t>
            </a:r>
            <a:r>
              <a:rPr lang="en-US" sz="2400" dirty="0" smtClean="0"/>
              <a:t>for </a:t>
            </a:r>
            <a:r>
              <a:rPr lang="en-US" sz="2400" dirty="0" smtClean="0"/>
              <a:t>all </a:t>
            </a:r>
            <a:r>
              <a:rPr lang="en-US" sz="2400" dirty="0" smtClean="0"/>
              <a:t>plants</a:t>
            </a:r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 smtClean="0"/>
              <a:t>new reactors designs (SMRs) that are smaller and </a:t>
            </a:r>
            <a:r>
              <a:rPr lang="en-US" sz="2400" dirty="0" smtClean="0"/>
              <a:t>safer.  Do they get smaller EPZs?</a:t>
            </a:r>
            <a:endParaRPr lang="en-US" sz="2400" dirty="0" smtClean="0"/>
          </a:p>
          <a:p>
            <a:r>
              <a:rPr lang="en-US" sz="2400" dirty="0" smtClean="0"/>
              <a:t>Choice …</a:t>
            </a:r>
          </a:p>
          <a:p>
            <a:pPr lvl="1"/>
            <a:r>
              <a:rPr lang="en-US" sz="2000" dirty="0" smtClean="0"/>
              <a:t>10-mile distance</a:t>
            </a:r>
          </a:p>
          <a:p>
            <a:pPr lvl="1"/>
            <a:r>
              <a:rPr lang="en-US" sz="2000" dirty="0" smtClean="0"/>
              <a:t>Worst-case </a:t>
            </a:r>
            <a:r>
              <a:rPr lang="en-US" sz="2000" dirty="0" smtClean="0"/>
              <a:t>distance</a:t>
            </a:r>
            <a:endParaRPr lang="en-US" sz="2000" dirty="0" smtClean="0"/>
          </a:p>
          <a:p>
            <a:pPr lvl="1"/>
            <a:r>
              <a:rPr lang="en-US" sz="2000" dirty="0" smtClean="0"/>
              <a:t>“Scalable” </a:t>
            </a:r>
            <a:r>
              <a:rPr lang="en-US" sz="2000" dirty="0" smtClean="0"/>
              <a:t>EPZ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Emergency Planning Z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2004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5" y="5181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Use PRA-determined </a:t>
            </a:r>
            <a:r>
              <a:rPr lang="en-US" sz="2400" dirty="0">
                <a:solidFill>
                  <a:srgbClr val="C00000"/>
                </a:solidFill>
              </a:rPr>
              <a:t>distance </a:t>
            </a:r>
            <a:r>
              <a:rPr lang="en-US" sz="2400" dirty="0" smtClean="0">
                <a:solidFill>
                  <a:srgbClr val="C00000"/>
                </a:solidFill>
              </a:rPr>
              <a:t>to be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95</a:t>
            </a:r>
            <a:r>
              <a:rPr lang="en-US" sz="2400" dirty="0">
                <a:solidFill>
                  <a:srgbClr val="C00000"/>
                </a:solidFill>
              </a:rPr>
              <a:t>% sure that no one outside </a:t>
            </a: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zone gets more than 1 </a:t>
            </a:r>
            <a:r>
              <a:rPr lang="en-US" sz="2400" dirty="0" smtClean="0">
                <a:solidFill>
                  <a:srgbClr val="C00000"/>
                </a:solidFill>
              </a:rPr>
              <a:t>REM given an event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0DE0-869B-4676-9D77-4B0ACA4D1A4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Risk is </a:t>
            </a:r>
            <a:r>
              <a:rPr lang="en-US" altLang="en-US" sz="2400" dirty="0" smtClean="0"/>
              <a:t>inherent in most any activity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What is really known?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Add human behavior to mix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Regardless, decisions must be made.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Simple definition </a:t>
            </a:r>
            <a:r>
              <a:rPr lang="en-US" altLang="en-US" sz="2400" dirty="0"/>
              <a:t>of risk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Risk = Probability X Consequence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Possible problems?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It equates a rare event with relatively high consequences with a more common event with relatively modest consequences.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It equates risk with </a:t>
            </a:r>
            <a:r>
              <a:rPr lang="en-US" altLang="en-US" sz="2000" dirty="0" smtClean="0"/>
              <a:t>expected outcome potentially obscuring information </a:t>
            </a:r>
            <a:r>
              <a:rPr lang="en-US" altLang="en-US" sz="2000" dirty="0"/>
              <a:t>that is of interest to the decision-maker</a:t>
            </a:r>
            <a:r>
              <a:rPr lang="en-US" alt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Risk must be understood before it can be </a:t>
            </a:r>
            <a:r>
              <a:rPr lang="en-US" altLang="en-US" sz="2000" dirty="0" smtClean="0"/>
              <a:t>mitigated.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Need a better definition to provide insights.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65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13249" y="702711"/>
            <a:ext cx="0" cy="441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13249" y="5122311"/>
            <a:ext cx="624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5449" y="5166245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45808" y="78181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153" y="3721989"/>
            <a:ext cx="57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PAG</a:t>
            </a:r>
          </a:p>
          <a:p>
            <a:pPr algn="ctr"/>
            <a:r>
              <a:rPr lang="en-US" sz="1200" dirty="0" smtClean="0"/>
              <a:t>1 Rem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0823" y="3979311"/>
            <a:ext cx="6477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41849" y="1007511"/>
            <a:ext cx="6127697" cy="3446585"/>
          </a:xfrm>
          <a:custGeom>
            <a:avLst/>
            <a:gdLst>
              <a:gd name="connsiteX0" fmla="*/ 0 w 6166339"/>
              <a:gd name="connsiteY0" fmla="*/ 0 h 3446585"/>
              <a:gd name="connsiteX1" fmla="*/ 826477 w 6166339"/>
              <a:gd name="connsiteY1" fmla="*/ 2033954 h 3446585"/>
              <a:gd name="connsiteX2" fmla="*/ 2198077 w 6166339"/>
              <a:gd name="connsiteY2" fmla="*/ 3159369 h 3446585"/>
              <a:gd name="connsiteX3" fmla="*/ 4273062 w 6166339"/>
              <a:gd name="connsiteY3" fmla="*/ 3393831 h 3446585"/>
              <a:gd name="connsiteX4" fmla="*/ 6166339 w 6166339"/>
              <a:gd name="connsiteY4" fmla="*/ 3446585 h 34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339" h="3446585">
                <a:moveTo>
                  <a:pt x="0" y="0"/>
                </a:moveTo>
                <a:cubicBezTo>
                  <a:pt x="230065" y="753696"/>
                  <a:pt x="460131" y="1507393"/>
                  <a:pt x="826477" y="2033954"/>
                </a:cubicBezTo>
                <a:cubicBezTo>
                  <a:pt x="1192823" y="2560515"/>
                  <a:pt x="1623646" y="2932723"/>
                  <a:pt x="2198077" y="3159369"/>
                </a:cubicBezTo>
                <a:cubicBezTo>
                  <a:pt x="2772508" y="3386015"/>
                  <a:pt x="3611685" y="3345962"/>
                  <a:pt x="4273062" y="3393831"/>
                </a:cubicBezTo>
                <a:cubicBezTo>
                  <a:pt x="4934439" y="3441700"/>
                  <a:pt x="5550389" y="3444142"/>
                  <a:pt x="6166339" y="3446585"/>
                </a:cubicBezTo>
              </a:path>
            </a:pathLst>
          </a:cu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94449" y="3151325"/>
            <a:ext cx="0" cy="1970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541849" y="639306"/>
            <a:ext cx="6166339" cy="3201505"/>
          </a:xfrm>
          <a:custGeom>
            <a:avLst/>
            <a:gdLst>
              <a:gd name="connsiteX0" fmla="*/ 0 w 6166339"/>
              <a:gd name="connsiteY0" fmla="*/ 0 h 3446585"/>
              <a:gd name="connsiteX1" fmla="*/ 826477 w 6166339"/>
              <a:gd name="connsiteY1" fmla="*/ 2033954 h 3446585"/>
              <a:gd name="connsiteX2" fmla="*/ 2198077 w 6166339"/>
              <a:gd name="connsiteY2" fmla="*/ 3159369 h 3446585"/>
              <a:gd name="connsiteX3" fmla="*/ 4273062 w 6166339"/>
              <a:gd name="connsiteY3" fmla="*/ 3393831 h 3446585"/>
              <a:gd name="connsiteX4" fmla="*/ 6166339 w 6166339"/>
              <a:gd name="connsiteY4" fmla="*/ 3446585 h 34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339" h="3446585">
                <a:moveTo>
                  <a:pt x="0" y="0"/>
                </a:moveTo>
                <a:cubicBezTo>
                  <a:pt x="230065" y="753696"/>
                  <a:pt x="460131" y="1507393"/>
                  <a:pt x="826477" y="2033954"/>
                </a:cubicBezTo>
                <a:cubicBezTo>
                  <a:pt x="1192823" y="2560515"/>
                  <a:pt x="1623646" y="2932723"/>
                  <a:pt x="2198077" y="3159369"/>
                </a:cubicBezTo>
                <a:cubicBezTo>
                  <a:pt x="2772508" y="3386015"/>
                  <a:pt x="3611685" y="3345962"/>
                  <a:pt x="4273062" y="3393831"/>
                </a:cubicBezTo>
                <a:cubicBezTo>
                  <a:pt x="4934439" y="3441700"/>
                  <a:pt x="5550389" y="3444142"/>
                  <a:pt x="6166339" y="3446585"/>
                </a:cubicBezTo>
              </a:path>
            </a:pathLst>
          </a:cu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41850" y="1464711"/>
            <a:ext cx="6183924" cy="3280315"/>
          </a:xfrm>
          <a:custGeom>
            <a:avLst/>
            <a:gdLst>
              <a:gd name="connsiteX0" fmla="*/ 0 w 6166339"/>
              <a:gd name="connsiteY0" fmla="*/ 0 h 3446585"/>
              <a:gd name="connsiteX1" fmla="*/ 826477 w 6166339"/>
              <a:gd name="connsiteY1" fmla="*/ 2033954 h 3446585"/>
              <a:gd name="connsiteX2" fmla="*/ 2198077 w 6166339"/>
              <a:gd name="connsiteY2" fmla="*/ 3159369 h 3446585"/>
              <a:gd name="connsiteX3" fmla="*/ 4273062 w 6166339"/>
              <a:gd name="connsiteY3" fmla="*/ 3393831 h 3446585"/>
              <a:gd name="connsiteX4" fmla="*/ 6166339 w 6166339"/>
              <a:gd name="connsiteY4" fmla="*/ 3446585 h 34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339" h="3446585">
                <a:moveTo>
                  <a:pt x="0" y="0"/>
                </a:moveTo>
                <a:cubicBezTo>
                  <a:pt x="230065" y="753696"/>
                  <a:pt x="460131" y="1507393"/>
                  <a:pt x="826477" y="2033954"/>
                </a:cubicBezTo>
                <a:cubicBezTo>
                  <a:pt x="1192823" y="2560515"/>
                  <a:pt x="1623646" y="2932723"/>
                  <a:pt x="2198077" y="3159369"/>
                </a:cubicBezTo>
                <a:cubicBezTo>
                  <a:pt x="2772508" y="3386015"/>
                  <a:pt x="3611685" y="3345962"/>
                  <a:pt x="4273062" y="3393831"/>
                </a:cubicBezTo>
                <a:cubicBezTo>
                  <a:pt x="4934439" y="3441700"/>
                  <a:pt x="5550389" y="3444142"/>
                  <a:pt x="6166339" y="3446585"/>
                </a:cubicBezTo>
              </a:path>
            </a:pathLst>
          </a:cu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31268" y="4294326"/>
            <a:ext cx="6767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Median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0654" y="3694942"/>
            <a:ext cx="4780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95th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5823" y="4600664"/>
            <a:ext cx="3994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5th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12778" y="3234048"/>
            <a:ext cx="381671" cy="1213526"/>
          </a:xfrm>
          <a:custGeom>
            <a:avLst/>
            <a:gdLst>
              <a:gd name="connsiteX0" fmla="*/ 379462 w 381671"/>
              <a:gd name="connsiteY0" fmla="*/ 1213526 h 1213526"/>
              <a:gd name="connsiteX1" fmla="*/ 297400 w 381671"/>
              <a:gd name="connsiteY1" fmla="*/ 967342 h 1213526"/>
              <a:gd name="connsiteX2" fmla="*/ 16047 w 381671"/>
              <a:gd name="connsiteY2" fmla="*/ 779772 h 1213526"/>
              <a:gd name="connsiteX3" fmla="*/ 57077 w 381671"/>
              <a:gd name="connsiteY3" fmla="*/ 697711 h 1213526"/>
              <a:gd name="connsiteX4" fmla="*/ 244647 w 381671"/>
              <a:gd name="connsiteY4" fmla="*/ 574618 h 1213526"/>
              <a:gd name="connsiteX5" fmla="*/ 367739 w 381671"/>
              <a:gd name="connsiteY5" fmla="*/ 47080 h 1213526"/>
              <a:gd name="connsiteX6" fmla="*/ 373600 w 381671"/>
              <a:gd name="connsiteY6" fmla="*/ 58803 h 12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71" h="1213526">
                <a:moveTo>
                  <a:pt x="379462" y="1213526"/>
                </a:moveTo>
                <a:cubicBezTo>
                  <a:pt x="368715" y="1126580"/>
                  <a:pt x="357969" y="1039634"/>
                  <a:pt x="297400" y="967342"/>
                </a:cubicBezTo>
                <a:cubicBezTo>
                  <a:pt x="236831" y="895050"/>
                  <a:pt x="56101" y="824710"/>
                  <a:pt x="16047" y="779772"/>
                </a:cubicBezTo>
                <a:cubicBezTo>
                  <a:pt x="-24007" y="734834"/>
                  <a:pt x="18977" y="731903"/>
                  <a:pt x="57077" y="697711"/>
                </a:cubicBezTo>
                <a:cubicBezTo>
                  <a:pt x="95177" y="663519"/>
                  <a:pt x="192870" y="683056"/>
                  <a:pt x="244647" y="574618"/>
                </a:cubicBezTo>
                <a:cubicBezTo>
                  <a:pt x="296424" y="466179"/>
                  <a:pt x="346247" y="133049"/>
                  <a:pt x="367739" y="47080"/>
                </a:cubicBezTo>
                <a:cubicBezTo>
                  <a:pt x="389231" y="-38889"/>
                  <a:pt x="381415" y="9957"/>
                  <a:pt x="373600" y="5880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39439" y="3445911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208849" y="3598311"/>
            <a:ext cx="210474" cy="1219200"/>
          </a:xfrm>
          <a:custGeom>
            <a:avLst/>
            <a:gdLst>
              <a:gd name="connsiteX0" fmla="*/ 379462 w 381671"/>
              <a:gd name="connsiteY0" fmla="*/ 1213526 h 1213526"/>
              <a:gd name="connsiteX1" fmla="*/ 297400 w 381671"/>
              <a:gd name="connsiteY1" fmla="*/ 967342 h 1213526"/>
              <a:gd name="connsiteX2" fmla="*/ 16047 w 381671"/>
              <a:gd name="connsiteY2" fmla="*/ 779772 h 1213526"/>
              <a:gd name="connsiteX3" fmla="*/ 57077 w 381671"/>
              <a:gd name="connsiteY3" fmla="*/ 697711 h 1213526"/>
              <a:gd name="connsiteX4" fmla="*/ 244647 w 381671"/>
              <a:gd name="connsiteY4" fmla="*/ 574618 h 1213526"/>
              <a:gd name="connsiteX5" fmla="*/ 367739 w 381671"/>
              <a:gd name="connsiteY5" fmla="*/ 47080 h 1213526"/>
              <a:gd name="connsiteX6" fmla="*/ 373600 w 381671"/>
              <a:gd name="connsiteY6" fmla="*/ 58803 h 12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71" h="1213526">
                <a:moveTo>
                  <a:pt x="379462" y="1213526"/>
                </a:moveTo>
                <a:cubicBezTo>
                  <a:pt x="368715" y="1126580"/>
                  <a:pt x="357969" y="1039634"/>
                  <a:pt x="297400" y="967342"/>
                </a:cubicBezTo>
                <a:cubicBezTo>
                  <a:pt x="236831" y="895050"/>
                  <a:pt x="56101" y="824710"/>
                  <a:pt x="16047" y="779772"/>
                </a:cubicBezTo>
                <a:cubicBezTo>
                  <a:pt x="-24007" y="734834"/>
                  <a:pt x="18977" y="731903"/>
                  <a:pt x="57077" y="697711"/>
                </a:cubicBezTo>
                <a:cubicBezTo>
                  <a:pt x="95177" y="663519"/>
                  <a:pt x="192870" y="683056"/>
                  <a:pt x="244647" y="574618"/>
                </a:cubicBezTo>
                <a:cubicBezTo>
                  <a:pt x="296424" y="466179"/>
                  <a:pt x="346247" y="133049"/>
                  <a:pt x="367739" y="47080"/>
                </a:cubicBezTo>
                <a:cubicBezTo>
                  <a:pt x="389231" y="-38889"/>
                  <a:pt x="381415" y="9957"/>
                  <a:pt x="373600" y="5880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19402" y="2531511"/>
            <a:ext cx="27436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088967" y="2561252"/>
            <a:ext cx="457871" cy="1087231"/>
          </a:xfrm>
          <a:custGeom>
            <a:avLst/>
            <a:gdLst>
              <a:gd name="connsiteX0" fmla="*/ 379462 w 381671"/>
              <a:gd name="connsiteY0" fmla="*/ 1213526 h 1213526"/>
              <a:gd name="connsiteX1" fmla="*/ 297400 w 381671"/>
              <a:gd name="connsiteY1" fmla="*/ 967342 h 1213526"/>
              <a:gd name="connsiteX2" fmla="*/ 16047 w 381671"/>
              <a:gd name="connsiteY2" fmla="*/ 779772 h 1213526"/>
              <a:gd name="connsiteX3" fmla="*/ 57077 w 381671"/>
              <a:gd name="connsiteY3" fmla="*/ 697711 h 1213526"/>
              <a:gd name="connsiteX4" fmla="*/ 244647 w 381671"/>
              <a:gd name="connsiteY4" fmla="*/ 574618 h 1213526"/>
              <a:gd name="connsiteX5" fmla="*/ 367739 w 381671"/>
              <a:gd name="connsiteY5" fmla="*/ 47080 h 1213526"/>
              <a:gd name="connsiteX6" fmla="*/ 373600 w 381671"/>
              <a:gd name="connsiteY6" fmla="*/ 58803 h 121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71" h="1213526">
                <a:moveTo>
                  <a:pt x="379462" y="1213526"/>
                </a:moveTo>
                <a:cubicBezTo>
                  <a:pt x="368715" y="1126580"/>
                  <a:pt x="357969" y="1039634"/>
                  <a:pt x="297400" y="967342"/>
                </a:cubicBezTo>
                <a:cubicBezTo>
                  <a:pt x="236831" y="895050"/>
                  <a:pt x="56101" y="824710"/>
                  <a:pt x="16047" y="779772"/>
                </a:cubicBezTo>
                <a:cubicBezTo>
                  <a:pt x="-24007" y="734834"/>
                  <a:pt x="18977" y="731903"/>
                  <a:pt x="57077" y="697711"/>
                </a:cubicBezTo>
                <a:cubicBezTo>
                  <a:pt x="95177" y="663519"/>
                  <a:pt x="192870" y="683056"/>
                  <a:pt x="244647" y="574618"/>
                </a:cubicBezTo>
                <a:cubicBezTo>
                  <a:pt x="296424" y="466179"/>
                  <a:pt x="346247" y="133049"/>
                  <a:pt x="367739" y="47080"/>
                </a:cubicBezTo>
                <a:cubicBezTo>
                  <a:pt x="389231" y="-38889"/>
                  <a:pt x="381415" y="9957"/>
                  <a:pt x="373600" y="5880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79298" y="518237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miles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2477" y="5182378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miles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122298" y="518237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 miles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8555" y="3062678"/>
            <a:ext cx="57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PAG</a:t>
            </a:r>
          </a:p>
          <a:p>
            <a:pPr algn="ctr"/>
            <a:r>
              <a:rPr lang="en-US" sz="1200" dirty="0" smtClean="0"/>
              <a:t>5 Rem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180823" y="3293511"/>
            <a:ext cx="6477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4086" y="639306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Distributions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Vary </a:t>
            </a:r>
            <a:r>
              <a:rPr lang="en-US" dirty="0" smtClean="0"/>
              <a:t>with Distance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7849" y="2525705"/>
            <a:ext cx="2942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Wider </a:t>
            </a:r>
            <a:r>
              <a:rPr lang="en-US" dirty="0" smtClean="0"/>
              <a:t>spread and longer tails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with greater distance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41451" y="5655709"/>
            <a:ext cx="5728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How well are the distributions understood?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Uncertainty about uncertainties?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9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 All </a:t>
            </a:r>
            <a:r>
              <a:rPr lang="en-US" sz="2800" dirty="0" smtClean="0"/>
              <a:t>Risk-Mitigation </a:t>
            </a:r>
            <a:r>
              <a:rPr lang="en-US" sz="2800" dirty="0" smtClean="0"/>
              <a:t>Schemes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i.e.,</a:t>
            </a:r>
            <a:r>
              <a:rPr lang="en-US" sz="2800" dirty="0" smtClean="0"/>
              <a:t> </a:t>
            </a:r>
            <a:r>
              <a:rPr lang="en-US" sz="2800" dirty="0" smtClean="0"/>
              <a:t>Regulations) </a:t>
            </a:r>
            <a:r>
              <a:rPr lang="en-US" sz="2800" dirty="0" smtClean="0"/>
              <a:t>A</a:t>
            </a:r>
            <a:r>
              <a:rPr lang="en-US" sz="2800" dirty="0" smtClean="0"/>
              <a:t>re </a:t>
            </a:r>
            <a:r>
              <a:rPr lang="en-US" sz="2800" dirty="0" smtClean="0"/>
              <a:t>Created Equal </a:t>
            </a:r>
            <a:br>
              <a:rPr lang="en-US" sz="2800" dirty="0" smtClean="0"/>
            </a:br>
            <a:r>
              <a:rPr lang="en-US" sz="2000" dirty="0" smtClean="0"/>
              <a:t>Opportunity </a:t>
            </a:r>
            <a:r>
              <a:rPr lang="en-US" sz="2000" dirty="0"/>
              <a:t>Costs per Statistical Life Saved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21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76927" cy="499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6384666"/>
            <a:ext cx="543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“REGULATION </a:t>
            </a:r>
            <a:r>
              <a:rPr lang="en-US" sz="1200" dirty="0"/>
              <a:t>OF HEALTH, </a:t>
            </a:r>
            <a:r>
              <a:rPr lang="en-US" sz="1200" dirty="0" smtClean="0"/>
              <a:t>SAFETY AND </a:t>
            </a:r>
            <a:r>
              <a:rPr lang="en-US" sz="1200" dirty="0"/>
              <a:t>ENVIRONMENTAL </a:t>
            </a:r>
            <a:r>
              <a:rPr lang="en-US" sz="1200" dirty="0" smtClean="0"/>
              <a:t>RISKS” Kip </a:t>
            </a:r>
            <a:r>
              <a:rPr lang="en-US" sz="1200" dirty="0" err="1" smtClean="0"/>
              <a:t>Viscusi</a:t>
            </a:r>
            <a:r>
              <a:rPr lang="en-US" sz="1200" dirty="0" smtClean="0"/>
              <a:t> 2006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36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037137"/>
            <a:ext cx="2133600" cy="365125"/>
          </a:xfrm>
        </p:spPr>
        <p:txBody>
          <a:bodyPr/>
          <a:lstStyle/>
          <a:p>
            <a:fld id="{50CBAA91-542F-4C29-865D-3591FF88533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for Sharing Spectrum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11118"/>
            <a:ext cx="3733800" cy="4227513"/>
          </a:xfrm>
        </p:spPr>
        <p:txBody>
          <a:bodyPr>
            <a:normAutofit fontScale="92500"/>
          </a:bodyPr>
          <a:lstStyle/>
          <a:p>
            <a:r>
              <a:rPr lang="en-US" altLang="en-US" sz="2400" dirty="0" smtClean="0"/>
              <a:t>Proposal to share spectrum for geographically sparse users</a:t>
            </a:r>
            <a:endParaRPr lang="en-US" altLang="en-US" sz="2400" dirty="0"/>
          </a:p>
          <a:p>
            <a:r>
              <a:rPr lang="en-US" altLang="en-US" sz="2400" dirty="0" smtClean="0"/>
              <a:t>Interference likelihood uncertain</a:t>
            </a:r>
            <a:endParaRPr lang="en-US" altLang="en-US" sz="2400" dirty="0"/>
          </a:p>
          <a:p>
            <a:r>
              <a:rPr lang="en-US" altLang="en-US" sz="2400" dirty="0" smtClean="0"/>
              <a:t>Determining the threshold probability for interference</a:t>
            </a:r>
            <a:endParaRPr lang="en-US" altLang="en-US" sz="2400" dirty="0"/>
          </a:p>
          <a:p>
            <a:r>
              <a:rPr lang="en-US" altLang="en-US" sz="2400" dirty="0"/>
              <a:t>Calculate “expected </a:t>
            </a:r>
            <a:r>
              <a:rPr lang="en-US" altLang="en-US" sz="2400" dirty="0" smtClean="0"/>
              <a:t>utility” for all four outcomes</a:t>
            </a:r>
            <a:endParaRPr lang="en-US" altLang="en-US" sz="2400" dirty="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80391" y="4181086"/>
            <a:ext cx="9012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Block</a:t>
            </a:r>
          </a:p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Sharing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181600" y="2438400"/>
            <a:ext cx="36576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010400" y="2430462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181600" y="3870325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86400" y="1784131"/>
            <a:ext cx="1356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Interference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221330" y="1957387"/>
            <a:ext cx="1356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accent2"/>
                </a:solidFill>
              </a:rPr>
              <a:t>Interference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80391" y="2808969"/>
            <a:ext cx="9012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Allow </a:t>
            </a:r>
          </a:p>
          <a:p>
            <a:pPr algn="ctr"/>
            <a:r>
              <a:rPr lang="en-US" altLang="en-US" b="1" dirty="0" smtClean="0">
                <a:solidFill>
                  <a:schemeClr val="accent2"/>
                </a:solidFill>
              </a:rPr>
              <a:t>Sharing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534560" y="2808971"/>
            <a:ext cx="1156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chemeClr val="accent1"/>
                </a:solidFill>
              </a:rPr>
              <a:t>Improved </a:t>
            </a:r>
          </a:p>
          <a:p>
            <a:pPr algn="ctr"/>
            <a:r>
              <a:rPr lang="en-US" altLang="en-US" sz="1800" b="1" dirty="0" smtClean="0">
                <a:solidFill>
                  <a:schemeClr val="accent1"/>
                </a:solidFill>
              </a:rPr>
              <a:t>service</a:t>
            </a:r>
            <a:endParaRPr lang="en-US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427729" y="4181087"/>
            <a:ext cx="1332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rgbClr val="FF0000"/>
                </a:solidFill>
              </a:rPr>
              <a:t>Missed </a:t>
            </a:r>
          </a:p>
          <a:p>
            <a:pPr algn="ctr"/>
            <a:r>
              <a:rPr lang="en-US" altLang="en-US" sz="1800" b="1" dirty="0" smtClean="0">
                <a:solidFill>
                  <a:srgbClr val="FF0000"/>
                </a:solidFill>
              </a:rPr>
              <a:t>opportunity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402918" y="2808970"/>
            <a:ext cx="992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rgbClr val="FF0000"/>
                </a:solidFill>
              </a:rPr>
              <a:t>Real</a:t>
            </a:r>
          </a:p>
          <a:p>
            <a:pPr algn="ctr"/>
            <a:r>
              <a:rPr lang="en-US" altLang="en-US" sz="1800" b="1" dirty="0" smtClean="0">
                <a:solidFill>
                  <a:srgbClr val="FF0000"/>
                </a:solidFill>
              </a:rPr>
              <a:t>problem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122036" y="4181087"/>
            <a:ext cx="1585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chemeClr val="accent1"/>
                </a:solidFill>
              </a:rPr>
              <a:t>Avoided major</a:t>
            </a:r>
          </a:p>
          <a:p>
            <a:pPr algn="ctr"/>
            <a:r>
              <a:rPr lang="en-US" altLang="en-US" b="1" dirty="0" smtClean="0">
                <a:solidFill>
                  <a:schemeClr val="accent1"/>
                </a:solidFill>
              </a:rPr>
              <a:t>problems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6" grpId="0"/>
      <p:bldP spid="8207" grpId="0"/>
      <p:bldP spid="82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0EA-2515-44C7-B88D-4F931EFB60D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</a:t>
            </a:r>
            <a:r>
              <a:rPr lang="en-US" altLang="en-US" dirty="0" smtClean="0"/>
              <a:t>Comparisons </a:t>
            </a:r>
            <a:r>
              <a:rPr lang="en-US" altLang="en-US" dirty="0"/>
              <a:t>Can Be Made?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Compare the outcomes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Best outcome: Allow Use/No Interference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Lost opportunity: Block Use/No Interference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9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Avoided problem: Block Use/Interference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Worst outcome: Allow Use/Interference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For each pair of outcomes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Which is better?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much better?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Between pairs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different are the differences</a:t>
            </a:r>
            <a:r>
              <a:rPr lang="en-US" altLang="en-US" sz="2400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altLang="en-US" sz="21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difference of the differences determines the threshold probability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3DA-6951-4BAE-8BA2-9A5C015506A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Determine the Threshold Probability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67000" y="2438400"/>
            <a:ext cx="4800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Probability of </a:t>
            </a:r>
            <a:r>
              <a:rPr lang="en-US" altLang="en-US" sz="1800" dirty="0" smtClean="0"/>
              <a:t>Interference</a:t>
            </a:r>
            <a:endParaRPr lang="en-US" altLang="en-US" sz="18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628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1.0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667000" y="2819400"/>
            <a:ext cx="4800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667000" y="3048000"/>
            <a:ext cx="480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810000" y="22860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228954" y="2406416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/>
              <a:t>Improved service</a:t>
            </a:r>
            <a:endParaRPr lang="en-US" altLang="en-US" sz="1600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371600" y="3147794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dirty="0" smtClean="0"/>
              <a:t>Lost opportunity</a:t>
            </a:r>
            <a:endParaRPr lang="en-US" altLang="en-US" sz="1600" dirty="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733675" y="2916197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499909" y="2755612"/>
            <a:ext cx="1044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/>
              <a:t>Avoided problem</a:t>
            </a:r>
            <a:endParaRPr lang="en-US" altLang="en-US" sz="1600" dirty="0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499909" y="4717669"/>
            <a:ext cx="1158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Real problem</a:t>
            </a:r>
            <a:endParaRPr lang="en-US" altLang="en-US" sz="1600" dirty="0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353224" y="3193669"/>
            <a:ext cx="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876800" y="417512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Allow Use</a:t>
            </a:r>
            <a:endParaRPr lang="en-US" altLang="en-US" dirty="0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105400" y="2743200"/>
            <a:ext cx="1676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Block Use</a:t>
            </a:r>
            <a:endParaRPr lang="en-US" altLang="en-US" dirty="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19400" y="1905000"/>
            <a:ext cx="218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Probability Threshold</a:t>
            </a:r>
            <a:endParaRPr lang="en-US" alt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7244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0.5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 rot="16200000">
            <a:off x="1500612" y="4693443"/>
            <a:ext cx="167944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Expected Value</a:t>
            </a:r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2895600" y="5867400"/>
            <a:ext cx="4343400" cy="152400"/>
            <a:chOff x="1824" y="3696"/>
            <a:chExt cx="2736" cy="144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182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196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211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225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240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254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268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283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29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312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326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340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355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369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384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398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412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27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41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456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1127125" y="6080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822325" y="463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441325" y="3565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5334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1355725" y="5699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686930" y="6156324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no interference</a:t>
            </a:r>
            <a:endParaRPr lang="en-US" altLang="en-US" sz="1200" dirty="0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7484669" y="6096000"/>
            <a:ext cx="923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interference</a:t>
            </a:r>
            <a:endParaRPr lang="en-US" altLang="en-US" sz="1200" dirty="0"/>
          </a:p>
        </p:txBody>
      </p:sp>
      <p:grpSp>
        <p:nvGrpSpPr>
          <p:cNvPr id="52" name="Group 42"/>
          <p:cNvGrpSpPr>
            <a:grpSpLocks/>
          </p:cNvGrpSpPr>
          <p:nvPr/>
        </p:nvGrpSpPr>
        <p:grpSpPr bwMode="auto">
          <a:xfrm>
            <a:off x="2667000" y="2819400"/>
            <a:ext cx="4800600" cy="533400"/>
            <a:chOff x="1680" y="1776"/>
            <a:chExt cx="3024" cy="336"/>
          </a:xfrm>
        </p:grpSpPr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1680" y="1776"/>
              <a:ext cx="72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 flipV="1">
              <a:off x="2400" y="1920"/>
              <a:ext cx="2304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9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3DA-6951-4BAE-8BA2-9A5C015506A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Determine the Threshold Probability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67000" y="2438400"/>
            <a:ext cx="4800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Probability of </a:t>
            </a:r>
            <a:r>
              <a:rPr lang="en-US" altLang="en-US" sz="1800" dirty="0" smtClean="0"/>
              <a:t>Interference</a:t>
            </a:r>
            <a:endParaRPr lang="en-US" altLang="en-US" sz="18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628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1.0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667000" y="2819400"/>
            <a:ext cx="4800600" cy="6207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667000" y="3047999"/>
            <a:ext cx="4800600" cy="9076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248400" y="22860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228954" y="2406416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/>
              <a:t>Improved service</a:t>
            </a:r>
            <a:endParaRPr lang="en-US" altLang="en-US" sz="1600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355725" y="3501737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dirty="0" smtClean="0"/>
              <a:t>Lost opportunity</a:t>
            </a:r>
            <a:endParaRPr lang="en-US" altLang="en-US" sz="1600" dirty="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733675" y="2916196"/>
            <a:ext cx="0" cy="97000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499909" y="2716649"/>
            <a:ext cx="1044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/>
              <a:t>Avoided problem</a:t>
            </a:r>
            <a:endParaRPr lang="en-US" altLang="en-US" sz="1600" dirty="0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484669" y="3301424"/>
            <a:ext cx="1158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Real problem</a:t>
            </a:r>
            <a:endParaRPr lang="en-US" altLang="en-US" sz="1600" dirty="0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388149" y="3093875"/>
            <a:ext cx="0" cy="246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165599" y="267259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Allow Use</a:t>
            </a:r>
            <a:endParaRPr lang="en-US" altLang="en-US" dirty="0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038600" y="3624847"/>
            <a:ext cx="1676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Block Use</a:t>
            </a:r>
            <a:endParaRPr lang="en-US" altLang="en-US" dirty="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203749" y="1904999"/>
            <a:ext cx="218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Probability Threshold</a:t>
            </a:r>
            <a:endParaRPr lang="en-US" alt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7244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0.5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 rot="16200000">
            <a:off x="1508191" y="4693443"/>
            <a:ext cx="167944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Expected Value</a:t>
            </a:r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2895600" y="5867400"/>
            <a:ext cx="4343400" cy="152400"/>
            <a:chOff x="1824" y="3696"/>
            <a:chExt cx="2736" cy="144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182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196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211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225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240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254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268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283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29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312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326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340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355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369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384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398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412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27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41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456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1127125" y="6080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822325" y="463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441325" y="3565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5334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1355725" y="5699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686930" y="6156324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no interference</a:t>
            </a:r>
            <a:endParaRPr lang="en-US" altLang="en-US" sz="1200" dirty="0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7484669" y="6096000"/>
            <a:ext cx="923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interference</a:t>
            </a:r>
            <a:endParaRPr lang="en-US" alt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67000" y="2819400"/>
            <a:ext cx="4800599" cy="482024"/>
            <a:chOff x="2667000" y="2819400"/>
            <a:chExt cx="4800599" cy="482024"/>
          </a:xfrm>
        </p:grpSpPr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2667000" y="2819400"/>
              <a:ext cx="3581400" cy="4820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 flipV="1">
              <a:off x="6295948" y="3048000"/>
              <a:ext cx="1171651" cy="2534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4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F85-1133-43C7-BCCD-304F257CD2E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Precautionary </a:t>
            </a:r>
            <a:r>
              <a:rPr lang="en-US" altLang="en-US" dirty="0" smtClean="0"/>
              <a:t>Situation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err="1" smtClean="0"/>
              <a:t>LightSquared</a:t>
            </a:r>
            <a:r>
              <a:rPr lang="en-US" altLang="en-US" dirty="0" smtClean="0"/>
              <a:t>?)</a:t>
            </a:r>
            <a:endParaRPr lang="en-US" alt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67000" y="2438400"/>
            <a:ext cx="4800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1628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1.0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67000" y="2819400"/>
            <a:ext cx="4800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667000" y="2819400"/>
            <a:ext cx="480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743200" y="22860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7381875" y="3230548"/>
            <a:ext cx="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676400" y="1905000"/>
            <a:ext cx="218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Probability Threshold</a:t>
            </a:r>
            <a:endParaRPr lang="en-US" alt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724400" y="60960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0.5</a:t>
            </a: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895600" y="5867400"/>
            <a:ext cx="4343400" cy="152400"/>
            <a:chOff x="1824" y="3696"/>
            <a:chExt cx="2736" cy="144"/>
          </a:xfrm>
        </p:grpSpPr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82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196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211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225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240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254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268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283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29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312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326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340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355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>
              <a:off x="369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384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3984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4128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>
              <a:off x="427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>
              <a:off x="441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>
              <a:off x="4560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2667000" y="2819400"/>
            <a:ext cx="4800600" cy="228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3823896" y="6407354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Probability of </a:t>
            </a:r>
            <a:r>
              <a:rPr lang="en-US" altLang="en-US" sz="1800" dirty="0" smtClean="0"/>
              <a:t>Interference</a:t>
            </a:r>
            <a:endParaRPr lang="en-US" altLang="en-US" sz="1800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92957" y="2282588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/>
              <a:t>Improved service</a:t>
            </a:r>
            <a:endParaRPr lang="en-US" altLang="en-US" sz="1600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869157" y="2949035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dirty="0" smtClean="0"/>
              <a:t>Lost opportunity</a:t>
            </a:r>
            <a:endParaRPr lang="en-US" altLang="en-US" sz="1600" dirty="0"/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7513805" y="2702844"/>
            <a:ext cx="1044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/>
              <a:t>Avoided problem</a:t>
            </a:r>
            <a:endParaRPr lang="en-US" altLang="en-US" sz="1600" dirty="0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4419600" y="414025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Allow Use</a:t>
            </a:r>
            <a:endParaRPr lang="en-US" altLang="en-US" dirty="0"/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5370451" y="2472011"/>
            <a:ext cx="1676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Block Use</a:t>
            </a:r>
            <a:endParaRPr lang="en-US" altLang="en-US" dirty="0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700826" y="6239078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no interference</a:t>
            </a:r>
            <a:endParaRPr lang="en-US" altLang="en-US" sz="1200" dirty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498565" y="6178754"/>
            <a:ext cx="923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/>
              <a:t>Definitely </a:t>
            </a:r>
          </a:p>
          <a:p>
            <a:pPr algn="ctr"/>
            <a:r>
              <a:rPr lang="en-US" altLang="en-US" sz="1200" dirty="0" smtClean="0"/>
              <a:t>interference</a:t>
            </a:r>
            <a:endParaRPr lang="en-US" altLang="en-US" sz="1200" dirty="0"/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499909" y="4717669"/>
            <a:ext cx="1158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Real problem</a:t>
            </a:r>
            <a:endParaRPr lang="en-US" altLang="en-US" sz="1600" dirty="0"/>
          </a:p>
        </p:txBody>
      </p:sp>
      <p:cxnSp>
        <p:nvCxnSpPr>
          <p:cNvPr id="3" name="Straight Arrow Connector 2"/>
          <p:cNvCxnSpPr>
            <a:stCxn id="46" idx="3"/>
          </p:cNvCxnSpPr>
          <p:nvPr/>
        </p:nvCxnSpPr>
        <p:spPr bwMode="auto">
          <a:xfrm>
            <a:off x="2164557" y="2574976"/>
            <a:ext cx="502443" cy="168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47" idx="3"/>
          </p:cNvCxnSpPr>
          <p:nvPr/>
        </p:nvCxnSpPr>
        <p:spPr bwMode="auto">
          <a:xfrm flipV="1">
            <a:off x="2164557" y="2867363"/>
            <a:ext cx="502443" cy="374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25"/>
          <p:cNvSpPr txBox="1">
            <a:spLocks noChangeArrowheads="1"/>
          </p:cNvSpPr>
          <p:nvPr/>
        </p:nvSpPr>
        <p:spPr bwMode="auto">
          <a:xfrm rot="16200000">
            <a:off x="1515242" y="4679091"/>
            <a:ext cx="167944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Expected Value</a:t>
            </a:r>
          </a:p>
        </p:txBody>
      </p:sp>
    </p:spTree>
    <p:extLst>
      <p:ext uri="{BB962C8B-B14F-4D97-AF65-F5344CB8AC3E}">
        <p14:creationId xmlns:p14="http://schemas.microsoft.com/office/powerpoint/2010/main" val="33848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025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Embrace risk</a:t>
            </a:r>
          </a:p>
          <a:p>
            <a:pPr lvl="1"/>
            <a:r>
              <a:rPr lang="en-US" dirty="0" smtClean="0"/>
              <a:t>It’s there, exploit it</a:t>
            </a:r>
          </a:p>
          <a:p>
            <a:pPr lvl="1"/>
            <a:r>
              <a:rPr lang="en-US" dirty="0" smtClean="0"/>
              <a:t>Other sectors of the economy have </a:t>
            </a:r>
          </a:p>
          <a:p>
            <a:r>
              <a:rPr lang="en-US" dirty="0" smtClean="0"/>
              <a:t>Risk and regulation are strange bedfellows</a:t>
            </a:r>
          </a:p>
          <a:p>
            <a:pPr lvl="1"/>
            <a:r>
              <a:rPr lang="en-US" dirty="0" smtClean="0"/>
              <a:t>How much risk aversion is rational</a:t>
            </a:r>
          </a:p>
          <a:p>
            <a:pPr lvl="1"/>
            <a:r>
              <a:rPr lang="en-US" dirty="0" smtClean="0"/>
              <a:t>Who pays?  Who benefits?  When?  How?</a:t>
            </a:r>
          </a:p>
          <a:p>
            <a:pPr lvl="1"/>
            <a:r>
              <a:rPr lang="en-US" dirty="0" smtClean="0"/>
              <a:t>How are bad-luck losers compensated (if at all)?</a:t>
            </a:r>
          </a:p>
          <a:p>
            <a:r>
              <a:rPr lang="en-US" dirty="0" smtClean="0"/>
              <a:t>Poorly done risk analysis … what could go wrong?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980746"/>
            <a:ext cx="675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Those darn unintended </a:t>
            </a:r>
            <a:r>
              <a:rPr lang="en-US" sz="3200" b="1" dirty="0" smtClean="0">
                <a:solidFill>
                  <a:srgbClr val="C00000"/>
                </a:solidFill>
              </a:rPr>
              <a:t>consequences!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1112-A2EA-4BB3-8AEA-709D6C216F2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Broader Definition of Risk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Stan Kaplan &amp; John Garrick’s landmark paper, "On the Quantitative Definition of Risk," was the first paper published in the first issue of the Journal of the Society for Risk Analysis.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Risk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the set of triplets: R = {(</a:t>
            </a:r>
            <a:r>
              <a:rPr lang="en-US" altLang="en-US" sz="2400" dirty="0" err="1"/>
              <a:t>s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, x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)}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err="1"/>
              <a:t>s</a:t>
            </a:r>
            <a:r>
              <a:rPr lang="en-US" altLang="en-US" sz="2400" b="1" baseline="-25000" dirty="0" err="1"/>
              <a:t>i</a:t>
            </a:r>
            <a:r>
              <a:rPr lang="en-US" altLang="en-US" sz="2000" dirty="0"/>
              <a:t>   What can </a:t>
            </a:r>
            <a:r>
              <a:rPr lang="en-US" altLang="en-US" sz="2000" dirty="0" smtClean="0"/>
              <a:t>happen (initiating event)?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p</a:t>
            </a:r>
            <a:r>
              <a:rPr lang="en-US" altLang="en-US" sz="2400" b="1" baseline="-25000" dirty="0"/>
              <a:t>i</a:t>
            </a:r>
            <a:r>
              <a:rPr lang="en-US" altLang="en-US" sz="2000" dirty="0"/>
              <a:t>   How likely is it to happen?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x</a:t>
            </a:r>
            <a:r>
              <a:rPr lang="en-US" altLang="en-US" sz="2400" b="1" baseline="-25000" dirty="0"/>
              <a:t>i</a:t>
            </a:r>
            <a:r>
              <a:rPr lang="en-US" altLang="en-US" sz="2000" dirty="0"/>
              <a:t>   If it does happen, what are the consequences?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Risk is multidimensional with many possible damage measures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Risks include costs and benefits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Nature, mechanical systems, and human/societal events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What’s knowable and what’s reducible?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1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Reduce the likelihood of the IE “and eliminate” </a:t>
            </a:r>
            <a:r>
              <a:rPr lang="en-US" sz="2800" dirty="0" smtClean="0"/>
              <a:t>the consequences</a:t>
            </a:r>
          </a:p>
          <a:p>
            <a:pPr lvl="1"/>
            <a:r>
              <a:rPr lang="en-US" sz="2400" dirty="0" smtClean="0"/>
              <a:t>Slow down and give the lookouts binoculars to look for icebergs</a:t>
            </a:r>
          </a:p>
          <a:p>
            <a:pPr lvl="1"/>
            <a:r>
              <a:rPr lang="en-US" sz="2400" dirty="0" smtClean="0"/>
              <a:t>Design </a:t>
            </a:r>
            <a:r>
              <a:rPr lang="en-US" sz="2400" dirty="0" smtClean="0"/>
              <a:t>water-tight doors for the lower decks of your ship up to and over the waterline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221E-E8E9-480F-9784-E02A8E935E1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Watertight Bulkheads Went Only So Far</a:t>
            </a:r>
          </a:p>
        </p:txBody>
      </p:sp>
      <p:pic>
        <p:nvPicPr>
          <p:cNvPr id="50179" name="Picture 3" descr="http://web.cuug.ab.ca/~branderr/risk_essay/NDIA/02_fl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43588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1524000" y="5181600"/>
            <a:ext cx="5867400" cy="7620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283325" y="6583363"/>
            <a:ext cx="286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http://web.cuug.ab.ca/~branderr/risk_essay/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82" y="1057275"/>
            <a:ext cx="68199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B811-299E-4958-8E16-F794E59E10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Automatic Watertight Doors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07963" y="212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8" name="Picture 4" descr="http://www.geocities.com/RainForest/Vines/8059/watert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0305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5791200" y="4648200"/>
            <a:ext cx="1143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19800" y="4191000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Automatic closing sensor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283325" y="6583363"/>
            <a:ext cx="286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http://web.cuug.ab.ca/~branderr/risk_essay/</a:t>
            </a:r>
          </a:p>
        </p:txBody>
      </p:sp>
    </p:spTree>
    <p:extLst>
      <p:ext uri="{BB962C8B-B14F-4D97-AF65-F5344CB8AC3E}">
        <p14:creationId xmlns:p14="http://schemas.microsoft.com/office/powerpoint/2010/main" val="17824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10A8-CF86-47DA-A0E1-F4BC978909F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Trade-off with Passenger Comfort</a:t>
            </a:r>
          </a:p>
        </p:txBody>
      </p:sp>
      <p:pic>
        <p:nvPicPr>
          <p:cNvPr id="51203" name="Picture 3" descr="http://web.cuug.ab.ca/~branderr/risk_essay/NDIA/04_illus19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7056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283325" y="6583363"/>
            <a:ext cx="286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http://web.cuug.ab.ca/~branderr/risk_essay/</a:t>
            </a:r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1447800" y="4470400"/>
            <a:ext cx="6705600" cy="419100"/>
          </a:xfrm>
          <a:custGeom>
            <a:avLst/>
            <a:gdLst>
              <a:gd name="T0" fmla="*/ 0 w 4224"/>
              <a:gd name="T1" fmla="*/ 256 h 264"/>
              <a:gd name="T2" fmla="*/ 144 w 4224"/>
              <a:gd name="T3" fmla="*/ 256 h 264"/>
              <a:gd name="T4" fmla="*/ 336 w 4224"/>
              <a:gd name="T5" fmla="*/ 208 h 264"/>
              <a:gd name="T6" fmla="*/ 480 w 4224"/>
              <a:gd name="T7" fmla="*/ 208 h 264"/>
              <a:gd name="T8" fmla="*/ 672 w 4224"/>
              <a:gd name="T9" fmla="*/ 208 h 264"/>
              <a:gd name="T10" fmla="*/ 816 w 4224"/>
              <a:gd name="T11" fmla="*/ 256 h 264"/>
              <a:gd name="T12" fmla="*/ 912 w 4224"/>
              <a:gd name="T13" fmla="*/ 208 h 264"/>
              <a:gd name="T14" fmla="*/ 1056 w 4224"/>
              <a:gd name="T15" fmla="*/ 208 h 264"/>
              <a:gd name="T16" fmla="*/ 1248 w 4224"/>
              <a:gd name="T17" fmla="*/ 208 h 264"/>
              <a:gd name="T18" fmla="*/ 1296 w 4224"/>
              <a:gd name="T19" fmla="*/ 160 h 264"/>
              <a:gd name="T20" fmla="*/ 1440 w 4224"/>
              <a:gd name="T21" fmla="*/ 160 h 264"/>
              <a:gd name="T22" fmla="*/ 1680 w 4224"/>
              <a:gd name="T23" fmla="*/ 160 h 264"/>
              <a:gd name="T24" fmla="*/ 1776 w 4224"/>
              <a:gd name="T25" fmla="*/ 112 h 264"/>
              <a:gd name="T26" fmla="*/ 2064 w 4224"/>
              <a:gd name="T27" fmla="*/ 112 h 264"/>
              <a:gd name="T28" fmla="*/ 2304 w 4224"/>
              <a:gd name="T29" fmla="*/ 160 h 264"/>
              <a:gd name="T30" fmla="*/ 2496 w 4224"/>
              <a:gd name="T31" fmla="*/ 112 h 264"/>
              <a:gd name="T32" fmla="*/ 2736 w 4224"/>
              <a:gd name="T33" fmla="*/ 112 h 264"/>
              <a:gd name="T34" fmla="*/ 3024 w 4224"/>
              <a:gd name="T35" fmla="*/ 112 h 264"/>
              <a:gd name="T36" fmla="*/ 3168 w 4224"/>
              <a:gd name="T37" fmla="*/ 112 h 264"/>
              <a:gd name="T38" fmla="*/ 3408 w 4224"/>
              <a:gd name="T39" fmla="*/ 16 h 264"/>
              <a:gd name="T40" fmla="*/ 3552 w 4224"/>
              <a:gd name="T41" fmla="*/ 16 h 264"/>
              <a:gd name="T42" fmla="*/ 3744 w 4224"/>
              <a:gd name="T43" fmla="*/ 16 h 264"/>
              <a:gd name="T44" fmla="*/ 3840 w 4224"/>
              <a:gd name="T45" fmla="*/ 64 h 264"/>
              <a:gd name="T46" fmla="*/ 4032 w 4224"/>
              <a:gd name="T47" fmla="*/ 64 h 264"/>
              <a:gd name="T48" fmla="*/ 4128 w 4224"/>
              <a:gd name="T49" fmla="*/ 64 h 264"/>
              <a:gd name="T50" fmla="*/ 4224 w 4224"/>
              <a:gd name="T51" fmla="*/ 11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24" h="264">
                <a:moveTo>
                  <a:pt x="0" y="256"/>
                </a:moveTo>
                <a:cubicBezTo>
                  <a:pt x="44" y="260"/>
                  <a:pt x="88" y="264"/>
                  <a:pt x="144" y="256"/>
                </a:cubicBezTo>
                <a:cubicBezTo>
                  <a:pt x="200" y="248"/>
                  <a:pt x="280" y="216"/>
                  <a:pt x="336" y="208"/>
                </a:cubicBezTo>
                <a:cubicBezTo>
                  <a:pt x="392" y="200"/>
                  <a:pt x="424" y="208"/>
                  <a:pt x="480" y="208"/>
                </a:cubicBezTo>
                <a:cubicBezTo>
                  <a:pt x="536" y="208"/>
                  <a:pt x="616" y="200"/>
                  <a:pt x="672" y="208"/>
                </a:cubicBezTo>
                <a:cubicBezTo>
                  <a:pt x="728" y="216"/>
                  <a:pt x="776" y="256"/>
                  <a:pt x="816" y="256"/>
                </a:cubicBezTo>
                <a:cubicBezTo>
                  <a:pt x="856" y="256"/>
                  <a:pt x="872" y="216"/>
                  <a:pt x="912" y="208"/>
                </a:cubicBezTo>
                <a:cubicBezTo>
                  <a:pt x="952" y="200"/>
                  <a:pt x="1000" y="208"/>
                  <a:pt x="1056" y="208"/>
                </a:cubicBezTo>
                <a:cubicBezTo>
                  <a:pt x="1112" y="208"/>
                  <a:pt x="1208" y="216"/>
                  <a:pt x="1248" y="208"/>
                </a:cubicBezTo>
                <a:cubicBezTo>
                  <a:pt x="1288" y="200"/>
                  <a:pt x="1264" y="168"/>
                  <a:pt x="1296" y="160"/>
                </a:cubicBezTo>
                <a:cubicBezTo>
                  <a:pt x="1328" y="152"/>
                  <a:pt x="1376" y="160"/>
                  <a:pt x="1440" y="160"/>
                </a:cubicBezTo>
                <a:cubicBezTo>
                  <a:pt x="1504" y="160"/>
                  <a:pt x="1624" y="168"/>
                  <a:pt x="1680" y="160"/>
                </a:cubicBezTo>
                <a:cubicBezTo>
                  <a:pt x="1736" y="152"/>
                  <a:pt x="1712" y="120"/>
                  <a:pt x="1776" y="112"/>
                </a:cubicBezTo>
                <a:cubicBezTo>
                  <a:pt x="1840" y="104"/>
                  <a:pt x="1976" y="104"/>
                  <a:pt x="2064" y="112"/>
                </a:cubicBezTo>
                <a:cubicBezTo>
                  <a:pt x="2152" y="120"/>
                  <a:pt x="2232" y="160"/>
                  <a:pt x="2304" y="160"/>
                </a:cubicBezTo>
                <a:cubicBezTo>
                  <a:pt x="2376" y="160"/>
                  <a:pt x="2424" y="120"/>
                  <a:pt x="2496" y="112"/>
                </a:cubicBezTo>
                <a:cubicBezTo>
                  <a:pt x="2568" y="104"/>
                  <a:pt x="2648" y="112"/>
                  <a:pt x="2736" y="112"/>
                </a:cubicBezTo>
                <a:cubicBezTo>
                  <a:pt x="2824" y="112"/>
                  <a:pt x="2952" y="112"/>
                  <a:pt x="3024" y="112"/>
                </a:cubicBezTo>
                <a:cubicBezTo>
                  <a:pt x="3096" y="112"/>
                  <a:pt x="3104" y="128"/>
                  <a:pt x="3168" y="112"/>
                </a:cubicBezTo>
                <a:cubicBezTo>
                  <a:pt x="3232" y="96"/>
                  <a:pt x="3344" y="32"/>
                  <a:pt x="3408" y="16"/>
                </a:cubicBezTo>
                <a:cubicBezTo>
                  <a:pt x="3472" y="0"/>
                  <a:pt x="3496" y="16"/>
                  <a:pt x="3552" y="16"/>
                </a:cubicBezTo>
                <a:cubicBezTo>
                  <a:pt x="3608" y="16"/>
                  <a:pt x="3696" y="8"/>
                  <a:pt x="3744" y="16"/>
                </a:cubicBezTo>
                <a:cubicBezTo>
                  <a:pt x="3792" y="24"/>
                  <a:pt x="3792" y="56"/>
                  <a:pt x="3840" y="64"/>
                </a:cubicBezTo>
                <a:cubicBezTo>
                  <a:pt x="3888" y="72"/>
                  <a:pt x="3984" y="64"/>
                  <a:pt x="4032" y="64"/>
                </a:cubicBezTo>
                <a:cubicBezTo>
                  <a:pt x="4080" y="64"/>
                  <a:pt x="4096" y="56"/>
                  <a:pt x="4128" y="64"/>
                </a:cubicBezTo>
                <a:cubicBezTo>
                  <a:pt x="4160" y="72"/>
                  <a:pt x="4192" y="92"/>
                  <a:pt x="4224" y="112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Reduce the likelihood of the IE “and eliminate” </a:t>
            </a:r>
            <a:r>
              <a:rPr lang="en-US" sz="2800" dirty="0" smtClean="0"/>
              <a:t>the consequences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Slow down and give the lookouts binoculars to look for icebergs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Design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water-tight doors for the lower decks of your ship up to and over the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waterline</a:t>
            </a:r>
          </a:p>
          <a:p>
            <a:pPr lvl="1"/>
            <a:r>
              <a:rPr lang="en-US" sz="2400" dirty="0"/>
              <a:t>Build a sea wall around your nuclear power </a:t>
            </a:r>
            <a:r>
              <a:rPr lang="en-US" sz="2400" dirty="0" smtClean="0"/>
              <a:t>plant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Back-up Generators in the Basement</a:t>
            </a:r>
            <a:endParaRPr lang="en-US" dirty="0"/>
          </a:p>
        </p:txBody>
      </p:sp>
      <p:pic>
        <p:nvPicPr>
          <p:cNvPr id="5" name="Picture 12" descr="http://www.sotovik.ru/images/news2/11.04.2011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33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82113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2CBA-FBEA-4816-8942-3867C01224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1196</Words>
  <Application>Microsoft Office PowerPoint</Application>
  <PresentationFormat>On-screen Show (4:3)</PresentationFormat>
  <Paragraphs>268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Risk Analysis in Engineering and Public Policy</vt:lpstr>
      <vt:lpstr>Introduction</vt:lpstr>
      <vt:lpstr>A Broader Definition of Risk</vt:lpstr>
      <vt:lpstr>Reduce Risk</vt:lpstr>
      <vt:lpstr>Watertight Bulkheads Went Only So Far</vt:lpstr>
      <vt:lpstr>Automatic Watertight Doors</vt:lpstr>
      <vt:lpstr>Trade-off with Passenger Comfort</vt:lpstr>
      <vt:lpstr>Reduce Risk</vt:lpstr>
      <vt:lpstr>Back-up Generators in the Basement</vt:lpstr>
      <vt:lpstr>Reduce Risk</vt:lpstr>
      <vt:lpstr>Time to Untenability in the Living Room Given Fire-starting Location</vt:lpstr>
      <vt:lpstr>Reduce Risk</vt:lpstr>
      <vt:lpstr>What’s the Metric of Interest?</vt:lpstr>
      <vt:lpstr>Equivalent in What Sense?</vt:lpstr>
      <vt:lpstr>Oil Spill Impact</vt:lpstr>
      <vt:lpstr>Acknowledge or Bound the Risk</vt:lpstr>
      <vt:lpstr>Nuclear Power Plants</vt:lpstr>
      <vt:lpstr>NRC Risk Management Task Force</vt:lpstr>
      <vt:lpstr>Emergency Planning Zones (EPZ) around Nuclear Plants</vt:lpstr>
      <vt:lpstr>Risk Distributions  Vary with Distance</vt:lpstr>
      <vt:lpstr>Not All Risk-Mitigation Schemes (i.e., Regulations) Are Created Equal  Opportunity Costs per Statistical Life Saved </vt:lpstr>
      <vt:lpstr>Example for Sharing Spectrum</vt:lpstr>
      <vt:lpstr>What Comparisons Can Be Made?</vt:lpstr>
      <vt:lpstr>Determine the Threshold Probability</vt:lpstr>
      <vt:lpstr>Determine the Threshold Probability</vt:lpstr>
      <vt:lpstr>Precautionary Situation (LightSquared?)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Fischbeck</dc:creator>
  <cp:lastModifiedBy>Paul Fischbeck</cp:lastModifiedBy>
  <cp:revision>40</cp:revision>
  <dcterms:created xsi:type="dcterms:W3CDTF">2015-10-19T02:30:19Z</dcterms:created>
  <dcterms:modified xsi:type="dcterms:W3CDTF">2015-10-23T02:44:57Z</dcterms:modified>
</cp:coreProperties>
</file>