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handoutMasterIdLst>
    <p:handoutMasterId r:id="rId20"/>
  </p:handoutMasterIdLst>
  <p:sldIdLst>
    <p:sldId id="256" r:id="rId2"/>
    <p:sldId id="274" r:id="rId3"/>
    <p:sldId id="258" r:id="rId4"/>
    <p:sldId id="257" r:id="rId5"/>
    <p:sldId id="275" r:id="rId6"/>
    <p:sldId id="260" r:id="rId7"/>
    <p:sldId id="263" r:id="rId8"/>
    <p:sldId id="270" r:id="rId9"/>
    <p:sldId id="264" r:id="rId10"/>
    <p:sldId id="259" r:id="rId11"/>
    <p:sldId id="271" r:id="rId12"/>
    <p:sldId id="261" r:id="rId13"/>
    <p:sldId id="272" r:id="rId14"/>
    <p:sldId id="266" r:id="rId15"/>
    <p:sldId id="262" r:id="rId16"/>
    <p:sldId id="265" r:id="rId17"/>
    <p:sldId id="273" r:id="rId18"/>
    <p:sldId id="26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1860"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07E216-3214-4270-9081-14285EF5859A}" type="datetimeFigureOut">
              <a:rPr lang="en-US" smtClean="0"/>
              <a:t>2/5/2013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AC03D4A-093A-4BAD-A7D2-BD4EA190D6DA}" type="slidenum">
              <a:rPr lang="en-US" smtClean="0"/>
              <a:t>‹#›</a:t>
            </a:fld>
            <a:endParaRPr lang="en-US"/>
          </a:p>
        </p:txBody>
      </p:sp>
    </p:spTree>
    <p:extLst>
      <p:ext uri="{BB962C8B-B14F-4D97-AF65-F5344CB8AC3E}">
        <p14:creationId xmlns:p14="http://schemas.microsoft.com/office/powerpoint/2010/main" val="129855569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4E554B6-99A7-423E-A422-B423BF4E278E}" type="datetimeFigureOut">
              <a:rPr lang="en-US" smtClean="0"/>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436C7-D3E0-4B81-A772-33EE9FA6FA3B}"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E554B6-99A7-423E-A422-B423BF4E278E}" type="datetimeFigureOut">
              <a:rPr lang="en-US" smtClean="0"/>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436C7-D3E0-4B81-A772-33EE9FA6FA3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4E554B6-99A7-423E-A422-B423BF4E278E}" type="datetimeFigureOut">
              <a:rPr lang="en-US" smtClean="0"/>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436C7-D3E0-4B81-A772-33EE9FA6FA3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E554B6-99A7-423E-A422-B423BF4E278E}" type="datetimeFigureOut">
              <a:rPr lang="en-US" smtClean="0"/>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436C7-D3E0-4B81-A772-33EE9FA6FA3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E554B6-99A7-423E-A422-B423BF4E278E}" type="datetimeFigureOut">
              <a:rPr lang="en-US" smtClean="0"/>
              <a:t>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436C7-D3E0-4B81-A772-33EE9FA6FA3B}"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4E554B6-99A7-423E-A422-B423BF4E278E}" type="datetimeFigureOut">
              <a:rPr lang="en-US" smtClean="0"/>
              <a:t>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F436C7-D3E0-4B81-A772-33EE9FA6FA3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4E554B6-99A7-423E-A422-B423BF4E278E}" type="datetimeFigureOut">
              <a:rPr lang="en-US" smtClean="0"/>
              <a:t>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F436C7-D3E0-4B81-A772-33EE9FA6FA3B}"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E554B6-99A7-423E-A422-B423BF4E278E}" type="datetimeFigureOut">
              <a:rPr lang="en-US" smtClean="0"/>
              <a:t>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F436C7-D3E0-4B81-A772-33EE9FA6FA3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E554B6-99A7-423E-A422-B423BF4E278E}" type="datetimeFigureOut">
              <a:rPr lang="en-US" smtClean="0"/>
              <a:t>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F436C7-D3E0-4B81-A772-33EE9FA6FA3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E554B6-99A7-423E-A422-B423BF4E278E}" type="datetimeFigureOut">
              <a:rPr lang="en-US" smtClean="0"/>
              <a:t>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F436C7-D3E0-4B81-A772-33EE9FA6FA3B}"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E554B6-99A7-423E-A422-B423BF4E278E}" type="datetimeFigureOut">
              <a:rPr lang="en-US" smtClean="0"/>
              <a:t>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F436C7-D3E0-4B81-A772-33EE9FA6FA3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4E554B6-99A7-423E-A422-B423BF4E278E}" type="datetimeFigureOut">
              <a:rPr lang="en-US" smtClean="0"/>
              <a:t>2/5/2013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AF436C7-D3E0-4B81-A772-33EE9FA6FA3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400" dirty="0" smtClean="0"/>
              <a:t>Information, Innovation, and Competition Policy for the Internet</a:t>
            </a:r>
            <a:endParaRPr lang="en-US" sz="4400" dirty="0"/>
          </a:p>
        </p:txBody>
      </p:sp>
      <p:sp>
        <p:nvSpPr>
          <p:cNvPr id="3" name="Subtitle 2"/>
          <p:cNvSpPr>
            <a:spLocks noGrp="1"/>
          </p:cNvSpPr>
          <p:nvPr>
            <p:ph type="subTitle" idx="1"/>
          </p:nvPr>
        </p:nvSpPr>
        <p:spPr/>
        <p:txBody>
          <a:bodyPr>
            <a:normAutofit fontScale="62500" lnSpcReduction="20000"/>
          </a:bodyPr>
          <a:lstStyle/>
          <a:p>
            <a:r>
              <a:rPr lang="en-US" sz="2600" dirty="0" smtClean="0"/>
              <a:t>Howard Shelanski </a:t>
            </a:r>
          </a:p>
          <a:p>
            <a:r>
              <a:rPr lang="en-US" sz="2200" i="1" dirty="0" smtClean="0"/>
              <a:t>FTC</a:t>
            </a:r>
            <a:endParaRPr lang="en-US" sz="2200" dirty="0" smtClean="0"/>
          </a:p>
          <a:p>
            <a:endParaRPr lang="en-US" dirty="0" smtClean="0"/>
          </a:p>
          <a:p>
            <a:r>
              <a:rPr lang="en-US" dirty="0" smtClean="0"/>
              <a:t>University of Colorado</a:t>
            </a:r>
          </a:p>
          <a:p>
            <a:r>
              <a:rPr lang="en-US" dirty="0" smtClean="0"/>
              <a:t>February 11</a:t>
            </a:r>
            <a:r>
              <a:rPr lang="en-US" smtClean="0"/>
              <a:t>, </a:t>
            </a:r>
            <a:r>
              <a:rPr lang="en-US" smtClean="0"/>
              <a:t>2013</a:t>
            </a:r>
            <a:endParaRPr lang="en-US" dirty="0" smtClean="0"/>
          </a:p>
          <a:p>
            <a:endParaRPr lang="en-US" dirty="0"/>
          </a:p>
          <a:p>
            <a:r>
              <a:rPr lang="en-US" sz="2200" b="1" dirty="0" smtClean="0"/>
              <a:t>DRAFT</a:t>
            </a:r>
            <a:endParaRPr lang="en-US" sz="2200" b="1" dirty="0"/>
          </a:p>
        </p:txBody>
      </p:sp>
    </p:spTree>
    <p:extLst>
      <p:ext uri="{BB962C8B-B14F-4D97-AF65-F5344CB8AC3E}">
        <p14:creationId xmlns:p14="http://schemas.microsoft.com/office/powerpoint/2010/main" val="21328456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2060"/>
                </a:solidFill>
              </a:rPr>
              <a:t>Challenges for Competition Policy</a:t>
            </a:r>
            <a:endParaRPr lang="en-US" dirty="0">
              <a:solidFill>
                <a:srgbClr val="002060"/>
              </a:solidFill>
            </a:endParaRPr>
          </a:p>
        </p:txBody>
      </p:sp>
      <p:sp>
        <p:nvSpPr>
          <p:cNvPr id="3" name="Content Placeholder 2"/>
          <p:cNvSpPr>
            <a:spLocks noGrp="1"/>
          </p:cNvSpPr>
          <p:nvPr>
            <p:ph idx="1"/>
          </p:nvPr>
        </p:nvSpPr>
        <p:spPr/>
        <p:txBody>
          <a:bodyPr>
            <a:normAutofit/>
          </a:bodyPr>
          <a:lstStyle/>
          <a:p>
            <a:r>
              <a:rPr lang="en-US" dirty="0" smtClean="0"/>
              <a:t>The characteristics of digital platforms create additional challenges for competition policy:</a:t>
            </a:r>
          </a:p>
          <a:p>
            <a:pPr lvl="1"/>
            <a:endParaRPr lang="en-US" dirty="0" smtClean="0"/>
          </a:p>
          <a:p>
            <a:pPr lvl="1"/>
            <a:r>
              <a:rPr lang="en-US" dirty="0" smtClean="0"/>
              <a:t>Markets harder to define</a:t>
            </a:r>
          </a:p>
          <a:p>
            <a:pPr lvl="1"/>
            <a:endParaRPr lang="en-US" dirty="0" smtClean="0"/>
          </a:p>
          <a:p>
            <a:pPr lvl="1"/>
            <a:r>
              <a:rPr lang="en-US" dirty="0" smtClean="0"/>
              <a:t>Price and output effects harder to gauge and less important than some non-price effects</a:t>
            </a:r>
          </a:p>
          <a:p>
            <a:pPr lvl="1"/>
            <a:endParaRPr lang="en-US" dirty="0" smtClean="0"/>
          </a:p>
          <a:p>
            <a:pPr lvl="1"/>
            <a:r>
              <a:rPr lang="en-US" dirty="0" smtClean="0"/>
              <a:t>Link between market structure and performance  less systematic</a:t>
            </a:r>
          </a:p>
          <a:p>
            <a:pPr lvl="1"/>
            <a:endParaRPr lang="en-US" dirty="0" smtClean="0"/>
          </a:p>
          <a:p>
            <a:pPr lvl="1"/>
            <a:r>
              <a:rPr lang="en-US" dirty="0" smtClean="0"/>
              <a:t>Harder to distinguish horizontal and vertical effects</a:t>
            </a:r>
          </a:p>
        </p:txBody>
      </p:sp>
    </p:spTree>
    <p:extLst>
      <p:ext uri="{BB962C8B-B14F-4D97-AF65-F5344CB8AC3E}">
        <p14:creationId xmlns:p14="http://schemas.microsoft.com/office/powerpoint/2010/main" val="25391460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Error-Costs and Enforcement</a:t>
            </a:r>
            <a:endParaRPr lang="en-US" dirty="0">
              <a:solidFill>
                <a:srgbClr val="002060"/>
              </a:solidFill>
            </a:endParaRPr>
          </a:p>
        </p:txBody>
      </p:sp>
      <p:sp>
        <p:nvSpPr>
          <p:cNvPr id="3" name="Content Placeholder 2"/>
          <p:cNvSpPr>
            <a:spLocks noGrp="1"/>
          </p:cNvSpPr>
          <p:nvPr>
            <p:ph idx="1"/>
          </p:nvPr>
        </p:nvSpPr>
        <p:spPr/>
        <p:txBody>
          <a:bodyPr>
            <a:normAutofit/>
          </a:bodyPr>
          <a:lstStyle/>
          <a:p>
            <a:r>
              <a:rPr lang="en-US" dirty="0" smtClean="0"/>
              <a:t>The above challenges have led s</a:t>
            </a:r>
            <a:r>
              <a:rPr lang="en-US" dirty="0" smtClean="0">
                <a:solidFill>
                  <a:prstClr val="black"/>
                </a:solidFill>
              </a:rPr>
              <a:t>ome to argue </a:t>
            </a:r>
            <a:r>
              <a:rPr lang="en-US" dirty="0">
                <a:solidFill>
                  <a:prstClr val="black"/>
                </a:solidFill>
              </a:rPr>
              <a:t>that the error-costs of </a:t>
            </a:r>
            <a:r>
              <a:rPr lang="en-US" dirty="0" smtClean="0">
                <a:solidFill>
                  <a:prstClr val="black"/>
                </a:solidFill>
              </a:rPr>
              <a:t>antitrust intervention in digital markets are </a:t>
            </a:r>
            <a:r>
              <a:rPr lang="en-US" dirty="0">
                <a:solidFill>
                  <a:prstClr val="black"/>
                </a:solidFill>
              </a:rPr>
              <a:t>too high</a:t>
            </a:r>
          </a:p>
          <a:p>
            <a:pPr lvl="1"/>
            <a:r>
              <a:rPr lang="en-US" dirty="0">
                <a:solidFill>
                  <a:prstClr val="black"/>
                </a:solidFill>
              </a:rPr>
              <a:t>Might deter innovation</a:t>
            </a:r>
          </a:p>
          <a:p>
            <a:pPr lvl="1"/>
            <a:endParaRPr lang="en-US" dirty="0" smtClean="0">
              <a:solidFill>
                <a:prstClr val="black"/>
              </a:solidFill>
            </a:endParaRPr>
          </a:p>
          <a:p>
            <a:pPr lvl="1"/>
            <a:r>
              <a:rPr lang="en-US" dirty="0" smtClean="0">
                <a:solidFill>
                  <a:prstClr val="black"/>
                </a:solidFill>
              </a:rPr>
              <a:t>Market </a:t>
            </a:r>
            <a:r>
              <a:rPr lang="en-US" dirty="0">
                <a:solidFill>
                  <a:prstClr val="black"/>
                </a:solidFill>
              </a:rPr>
              <a:t>will be different by time action is taken</a:t>
            </a:r>
          </a:p>
          <a:p>
            <a:pPr lvl="1"/>
            <a:endParaRPr lang="en-US" dirty="0" smtClean="0">
              <a:solidFill>
                <a:prstClr val="black"/>
              </a:solidFill>
            </a:endParaRPr>
          </a:p>
          <a:p>
            <a:pPr lvl="1"/>
            <a:r>
              <a:rPr lang="en-US" dirty="0" smtClean="0">
                <a:solidFill>
                  <a:prstClr val="black"/>
                </a:solidFill>
              </a:rPr>
              <a:t>Anticompetitive </a:t>
            </a:r>
            <a:r>
              <a:rPr lang="en-US" dirty="0">
                <a:solidFill>
                  <a:prstClr val="black"/>
                </a:solidFill>
              </a:rPr>
              <a:t>harms to the market will be </a:t>
            </a:r>
            <a:r>
              <a:rPr lang="en-US" dirty="0" smtClean="0">
                <a:solidFill>
                  <a:prstClr val="black"/>
                </a:solidFill>
              </a:rPr>
              <a:t>short-lived </a:t>
            </a:r>
          </a:p>
          <a:p>
            <a:endParaRPr lang="en-US" dirty="0" smtClean="0">
              <a:solidFill>
                <a:prstClr val="black"/>
              </a:solidFill>
            </a:endParaRPr>
          </a:p>
          <a:p>
            <a:r>
              <a:rPr lang="en-US" dirty="0" smtClean="0">
                <a:solidFill>
                  <a:prstClr val="black"/>
                </a:solidFill>
              </a:rPr>
              <a:t>As a result, they argue that the risks of over-enforcement are higher than the risks of under-enforcement.</a:t>
            </a:r>
          </a:p>
          <a:p>
            <a:pPr marL="457200" lvl="1" indent="0">
              <a:buNone/>
            </a:pPr>
            <a:endParaRPr lang="en-US" sz="2600" dirty="0" smtClean="0">
              <a:solidFill>
                <a:prstClr val="black"/>
              </a:solidFill>
            </a:endParaRPr>
          </a:p>
          <a:p>
            <a:pPr marL="457200" lvl="1" indent="0">
              <a:buNone/>
            </a:pPr>
            <a:endParaRPr lang="en-US" sz="2600" dirty="0">
              <a:solidFill>
                <a:prstClr val="black"/>
              </a:solidFill>
            </a:endParaRPr>
          </a:p>
          <a:p>
            <a:endParaRPr lang="en-US" dirty="0"/>
          </a:p>
        </p:txBody>
      </p:sp>
    </p:spTree>
    <p:extLst>
      <p:ext uri="{BB962C8B-B14F-4D97-AF65-F5344CB8AC3E}">
        <p14:creationId xmlns:p14="http://schemas.microsoft.com/office/powerpoint/2010/main" val="11596397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Possible Policy Responses</a:t>
            </a:r>
            <a:endParaRPr lang="en-US" dirty="0">
              <a:solidFill>
                <a:srgbClr val="002060"/>
              </a:solidFill>
            </a:endParaRPr>
          </a:p>
        </p:txBody>
      </p:sp>
      <p:sp>
        <p:nvSpPr>
          <p:cNvPr id="3" name="Content Placeholder 2"/>
          <p:cNvSpPr>
            <a:spLocks noGrp="1"/>
          </p:cNvSpPr>
          <p:nvPr>
            <p:ph idx="1"/>
          </p:nvPr>
        </p:nvSpPr>
        <p:spPr/>
        <p:txBody>
          <a:bodyPr>
            <a:normAutofit/>
          </a:bodyPr>
          <a:lstStyle/>
          <a:p>
            <a:r>
              <a:rPr lang="en-US" dirty="0" smtClean="0"/>
              <a:t>The above difficulties have led a number of influential commentators, particularly in the U.S., to advocate a broad retreat from antitrust enforcement in digital platform markets.</a:t>
            </a:r>
          </a:p>
          <a:p>
            <a:pPr lvl="1"/>
            <a:r>
              <a:rPr lang="en-US" dirty="0" smtClean="0"/>
              <a:t>Over-enforcement errors are likely, and less likely to be undone by the market than under-enforcement errors</a:t>
            </a:r>
          </a:p>
          <a:p>
            <a:pPr marL="274320" lvl="1" indent="0">
              <a:buNone/>
            </a:pPr>
            <a:endParaRPr lang="en-US" dirty="0" smtClean="0"/>
          </a:p>
          <a:p>
            <a:r>
              <a:rPr lang="en-US" dirty="0" smtClean="0"/>
              <a:t>Others have advocated strong regulatory oversight of digital platforms</a:t>
            </a:r>
          </a:p>
          <a:p>
            <a:pPr lvl="1"/>
            <a:r>
              <a:rPr lang="en-US" dirty="0" smtClean="0"/>
              <a:t>Under-enforcement will entrench monopolies and over-enforcement errors are unlikely to diminish innovation incentives.</a:t>
            </a:r>
            <a:endParaRPr lang="en-US" dirty="0"/>
          </a:p>
        </p:txBody>
      </p:sp>
    </p:spTree>
    <p:extLst>
      <p:ext uri="{BB962C8B-B14F-4D97-AF65-F5344CB8AC3E}">
        <p14:creationId xmlns:p14="http://schemas.microsoft.com/office/powerpoint/2010/main" val="2769826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2060"/>
                </a:solidFill>
              </a:rPr>
              <a:t>Limitations of the Error Cost </a:t>
            </a:r>
            <a:r>
              <a:rPr lang="en-US" dirty="0" smtClean="0">
                <a:solidFill>
                  <a:srgbClr val="002060"/>
                </a:solidFill>
              </a:rPr>
              <a:t>Argument</a:t>
            </a:r>
            <a:endParaRPr lang="en-US" dirty="0">
              <a:solidFill>
                <a:srgbClr val="002060"/>
              </a:solidFill>
            </a:endParaRPr>
          </a:p>
        </p:txBody>
      </p:sp>
      <p:sp>
        <p:nvSpPr>
          <p:cNvPr id="3" name="Content Placeholder 2"/>
          <p:cNvSpPr>
            <a:spLocks noGrp="1"/>
          </p:cNvSpPr>
          <p:nvPr>
            <p:ph idx="1"/>
          </p:nvPr>
        </p:nvSpPr>
        <p:spPr/>
        <p:txBody>
          <a:bodyPr>
            <a:normAutofit/>
          </a:bodyPr>
          <a:lstStyle/>
          <a:p>
            <a:r>
              <a:rPr lang="en-US" dirty="0" smtClean="0"/>
              <a:t>Partly rooted </a:t>
            </a:r>
            <a:r>
              <a:rPr lang="en-US" dirty="0"/>
              <a:t>in traditional price effects framework</a:t>
            </a:r>
          </a:p>
          <a:p>
            <a:endParaRPr lang="en-US" dirty="0" smtClean="0"/>
          </a:p>
          <a:p>
            <a:r>
              <a:rPr lang="en-US" dirty="0" smtClean="0"/>
              <a:t>Incomplete </a:t>
            </a:r>
            <a:r>
              <a:rPr lang="en-US" dirty="0"/>
              <a:t>analysis of innovation and </a:t>
            </a:r>
            <a:r>
              <a:rPr lang="en-US" dirty="0" smtClean="0"/>
              <a:t>incentives</a:t>
            </a:r>
          </a:p>
          <a:p>
            <a:endParaRPr lang="en-US" dirty="0" smtClean="0"/>
          </a:p>
          <a:p>
            <a:r>
              <a:rPr lang="en-US" dirty="0" smtClean="0"/>
              <a:t>Does not account for important non-price effects related to customer data</a:t>
            </a:r>
            <a:endParaRPr lang="en-US" dirty="0"/>
          </a:p>
          <a:p>
            <a:endParaRPr lang="en-US" dirty="0" smtClean="0"/>
          </a:p>
          <a:p>
            <a:r>
              <a:rPr lang="en-US" dirty="0" smtClean="0"/>
              <a:t>=&gt; under-counts under-enforcement costs </a:t>
            </a:r>
          </a:p>
          <a:p>
            <a:endParaRPr lang="en-US" dirty="0" smtClean="0"/>
          </a:p>
          <a:p>
            <a:r>
              <a:rPr lang="en-US" dirty="0" smtClean="0"/>
              <a:t>=&gt; over-estimates likelihood of over-enforcement errors</a:t>
            </a:r>
            <a:endParaRPr lang="en-US" dirty="0"/>
          </a:p>
        </p:txBody>
      </p:sp>
    </p:spTree>
    <p:extLst>
      <p:ext uri="{BB962C8B-B14F-4D97-AF65-F5344CB8AC3E}">
        <p14:creationId xmlns:p14="http://schemas.microsoft.com/office/powerpoint/2010/main" val="9689722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Reasons for Caution: Lessons from Actual Experience</a:t>
            </a:r>
            <a:endParaRPr lang="en-US" dirty="0">
              <a:solidFill>
                <a:srgbClr val="002060"/>
              </a:solidFill>
            </a:endParaRPr>
          </a:p>
        </p:txBody>
      </p:sp>
      <p:sp>
        <p:nvSpPr>
          <p:cNvPr id="3" name="Content Placeholder 2"/>
          <p:cNvSpPr>
            <a:spLocks noGrp="1"/>
          </p:cNvSpPr>
          <p:nvPr>
            <p:ph idx="1"/>
          </p:nvPr>
        </p:nvSpPr>
        <p:spPr/>
        <p:txBody>
          <a:bodyPr>
            <a:normAutofit/>
          </a:bodyPr>
          <a:lstStyle/>
          <a:p>
            <a:endParaRPr lang="en-US" dirty="0" smtClean="0"/>
          </a:p>
          <a:p>
            <a:r>
              <a:rPr lang="en-US" dirty="0" smtClean="0"/>
              <a:t>Cautionary tales</a:t>
            </a:r>
          </a:p>
          <a:p>
            <a:pPr lvl="1"/>
            <a:r>
              <a:rPr lang="en-US" dirty="0" smtClean="0"/>
              <a:t>Telecommunications Act of 1996 and emphasis on a vanishing market for local, land-line, voice communications</a:t>
            </a:r>
          </a:p>
          <a:p>
            <a:pPr lvl="1"/>
            <a:r>
              <a:rPr lang="en-US" dirty="0" smtClean="0"/>
              <a:t>FTC’s investigation into the Google/</a:t>
            </a:r>
            <a:r>
              <a:rPr lang="en-US" dirty="0" err="1" smtClean="0"/>
              <a:t>Admob</a:t>
            </a:r>
            <a:r>
              <a:rPr lang="en-US" dirty="0" smtClean="0"/>
              <a:t> Merger</a:t>
            </a:r>
          </a:p>
          <a:p>
            <a:endParaRPr lang="en-US" dirty="0" smtClean="0"/>
          </a:p>
          <a:p>
            <a:r>
              <a:rPr lang="en-US" dirty="0" smtClean="0"/>
              <a:t>Reasons to persist</a:t>
            </a:r>
          </a:p>
          <a:p>
            <a:pPr lvl="1"/>
            <a:r>
              <a:rPr lang="en-US" dirty="0" smtClean="0"/>
              <a:t>Microsoft</a:t>
            </a:r>
          </a:p>
          <a:p>
            <a:pPr lvl="1"/>
            <a:r>
              <a:rPr lang="en-US" dirty="0" err="1" smtClean="0"/>
              <a:t>Thoratec</a:t>
            </a:r>
            <a:r>
              <a:rPr lang="en-US" dirty="0" smtClean="0"/>
              <a:t>/</a:t>
            </a:r>
            <a:r>
              <a:rPr lang="en-US" dirty="0" err="1" smtClean="0"/>
              <a:t>HeartWare</a:t>
            </a:r>
            <a:r>
              <a:rPr lang="en-US" dirty="0" smtClean="0"/>
              <a:t> merger challenge</a:t>
            </a:r>
          </a:p>
          <a:p>
            <a:pPr lvl="1"/>
            <a:endParaRPr lang="en-US" dirty="0"/>
          </a:p>
        </p:txBody>
      </p:sp>
    </p:spTree>
    <p:extLst>
      <p:ext uri="{BB962C8B-B14F-4D97-AF65-F5344CB8AC3E}">
        <p14:creationId xmlns:p14="http://schemas.microsoft.com/office/powerpoint/2010/main" val="39032958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A Different Approach</a:t>
            </a:r>
            <a:endParaRPr lang="en-US" dirty="0">
              <a:solidFill>
                <a:srgbClr val="002060"/>
              </a:solidFill>
            </a:endParaRPr>
          </a:p>
        </p:txBody>
      </p:sp>
      <p:sp>
        <p:nvSpPr>
          <p:cNvPr id="3" name="Content Placeholder 2"/>
          <p:cNvSpPr>
            <a:spLocks noGrp="1"/>
          </p:cNvSpPr>
          <p:nvPr>
            <p:ph idx="1"/>
          </p:nvPr>
        </p:nvSpPr>
        <p:spPr/>
        <p:txBody>
          <a:bodyPr/>
          <a:lstStyle/>
          <a:p>
            <a:endParaRPr lang="en-US" dirty="0" smtClean="0"/>
          </a:p>
          <a:p>
            <a:r>
              <a:rPr lang="en-US" dirty="0" smtClean="0"/>
              <a:t>Modesty in application of conventional antitrust analysis is warranted, but the policy prescription should not end there</a:t>
            </a:r>
          </a:p>
          <a:p>
            <a:pPr lvl="1"/>
            <a:endParaRPr lang="en-US" dirty="0" smtClean="0"/>
          </a:p>
          <a:p>
            <a:pPr lvl="1"/>
            <a:r>
              <a:rPr lang="en-US" dirty="0" smtClean="0"/>
              <a:t>Can antitrust enforcement be refocused in ways that reduces errors of both under-enforcement and over-enforcement in digital platform markets?</a:t>
            </a:r>
            <a:endParaRPr lang="en-US" dirty="0"/>
          </a:p>
        </p:txBody>
      </p:sp>
    </p:spTree>
    <p:extLst>
      <p:ext uri="{BB962C8B-B14F-4D97-AF65-F5344CB8AC3E}">
        <p14:creationId xmlns:p14="http://schemas.microsoft.com/office/powerpoint/2010/main" val="28724935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Some Possible Changes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t>Disruptive innovation is something incumbents will have incentives not just to outrun (a good incentive), but also something they will have incentives to impede (a bad incentive). </a:t>
            </a:r>
          </a:p>
          <a:p>
            <a:pPr marL="0" indent="0">
              <a:buNone/>
            </a:pPr>
            <a:endParaRPr lang="en-US" dirty="0" smtClean="0"/>
          </a:p>
          <a:p>
            <a:r>
              <a:rPr lang="en-US" dirty="0" smtClean="0"/>
              <a:t>Take seriously innovation-blocking activity.</a:t>
            </a:r>
          </a:p>
          <a:p>
            <a:pPr lvl="1"/>
            <a:r>
              <a:rPr lang="en-US" dirty="0" smtClean="0"/>
              <a:t>Raising rivals costs (e.g. API allegations against Google)</a:t>
            </a:r>
          </a:p>
          <a:p>
            <a:pPr lvl="2"/>
            <a:r>
              <a:rPr lang="en-US" dirty="0" smtClean="0"/>
              <a:t>Limiting access and imposing switching costs</a:t>
            </a:r>
          </a:p>
          <a:p>
            <a:pPr lvl="1"/>
            <a:r>
              <a:rPr lang="en-US" dirty="0" smtClean="0"/>
              <a:t>Free riding (e.g. “scraping” allegations against Google)</a:t>
            </a:r>
          </a:p>
          <a:p>
            <a:pPr lvl="2"/>
            <a:r>
              <a:rPr lang="en-US" dirty="0" smtClean="0"/>
              <a:t>Deterring innovation by others and reducing own need/incentive to </a:t>
            </a:r>
            <a:r>
              <a:rPr lang="en-US" dirty="0" err="1" smtClean="0"/>
              <a:t>innovatie</a:t>
            </a:r>
            <a:endParaRPr lang="en-US" dirty="0" smtClean="0"/>
          </a:p>
          <a:p>
            <a:pPr marL="0" indent="0">
              <a:buNone/>
            </a:pPr>
            <a:endParaRPr lang="en-US" dirty="0"/>
          </a:p>
        </p:txBody>
      </p:sp>
    </p:spTree>
    <p:extLst>
      <p:ext uri="{BB962C8B-B14F-4D97-AF65-F5344CB8AC3E}">
        <p14:creationId xmlns:p14="http://schemas.microsoft.com/office/powerpoint/2010/main" val="38563334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Changes, cont’d</a:t>
            </a:r>
            <a:endParaRPr lang="en-US" dirty="0">
              <a:solidFill>
                <a:srgbClr val="002060"/>
              </a:solidFill>
            </a:endParaRPr>
          </a:p>
        </p:txBody>
      </p:sp>
      <p:sp>
        <p:nvSpPr>
          <p:cNvPr id="3" name="Content Placeholder 2"/>
          <p:cNvSpPr>
            <a:spLocks noGrp="1"/>
          </p:cNvSpPr>
          <p:nvPr>
            <p:ph idx="1"/>
          </p:nvPr>
        </p:nvSpPr>
        <p:spPr/>
        <p:txBody>
          <a:bodyPr>
            <a:normAutofit/>
          </a:bodyPr>
          <a:lstStyle/>
          <a:p>
            <a:r>
              <a:rPr lang="en-US" dirty="0" smtClean="0"/>
              <a:t>Take seriously the role of customer information</a:t>
            </a:r>
          </a:p>
          <a:p>
            <a:pPr lvl="1"/>
            <a:endParaRPr lang="en-US" dirty="0" smtClean="0"/>
          </a:p>
          <a:p>
            <a:pPr lvl="1"/>
            <a:r>
              <a:rPr lang="en-US" dirty="0" smtClean="0"/>
              <a:t>Information as the relevant product in mergers and in (anti)competitive conduct</a:t>
            </a:r>
          </a:p>
          <a:p>
            <a:pPr lvl="1"/>
            <a:endParaRPr lang="en-US" dirty="0" smtClean="0"/>
          </a:p>
          <a:p>
            <a:pPr lvl="1"/>
            <a:r>
              <a:rPr lang="en-US" dirty="0" smtClean="0"/>
              <a:t>Information as something that can be used to benefit consumers, or not</a:t>
            </a:r>
          </a:p>
          <a:p>
            <a:pPr lvl="2"/>
            <a:r>
              <a:rPr lang="en-US" dirty="0" smtClean="0"/>
              <a:t>Can competition drive better use of customer data?</a:t>
            </a:r>
          </a:p>
          <a:p>
            <a:pPr lvl="1"/>
            <a:endParaRPr lang="en-US" dirty="0" smtClean="0"/>
          </a:p>
          <a:p>
            <a:pPr lvl="1"/>
            <a:r>
              <a:rPr lang="en-US" dirty="0" smtClean="0"/>
              <a:t>Information as something that can be protected better or less well</a:t>
            </a:r>
          </a:p>
          <a:p>
            <a:pPr lvl="2"/>
            <a:r>
              <a:rPr lang="en-US" dirty="0" smtClean="0"/>
              <a:t>Can competition drive better privacy and data-security policies?</a:t>
            </a:r>
            <a:endParaRPr lang="en-US" dirty="0"/>
          </a:p>
        </p:txBody>
      </p:sp>
    </p:spTree>
    <p:extLst>
      <p:ext uri="{BB962C8B-B14F-4D97-AF65-F5344CB8AC3E}">
        <p14:creationId xmlns:p14="http://schemas.microsoft.com/office/powerpoint/2010/main" val="242579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Implications for Competition Policy for Digital Platforms</a:t>
            </a:r>
            <a:endParaRPr lang="en-US" dirty="0">
              <a:solidFill>
                <a:srgbClr val="002060"/>
              </a:solidFill>
            </a:endParaRPr>
          </a:p>
        </p:txBody>
      </p:sp>
      <p:sp>
        <p:nvSpPr>
          <p:cNvPr id="3" name="Content Placeholder 2"/>
          <p:cNvSpPr>
            <a:spLocks noGrp="1"/>
          </p:cNvSpPr>
          <p:nvPr>
            <p:ph idx="1"/>
          </p:nvPr>
        </p:nvSpPr>
        <p:spPr/>
        <p:txBody>
          <a:bodyPr>
            <a:normAutofit/>
          </a:bodyPr>
          <a:lstStyle/>
          <a:p>
            <a:endParaRPr lang="en-US" dirty="0" smtClean="0"/>
          </a:p>
          <a:p>
            <a:r>
              <a:rPr lang="en-US" dirty="0" smtClean="0"/>
              <a:t>What not to do</a:t>
            </a:r>
          </a:p>
          <a:p>
            <a:pPr lvl="1"/>
            <a:r>
              <a:rPr lang="en-US" dirty="0" smtClean="0"/>
              <a:t>Presume market power from market share</a:t>
            </a:r>
          </a:p>
          <a:p>
            <a:pPr lvl="1"/>
            <a:r>
              <a:rPr lang="en-US" dirty="0" smtClean="0"/>
              <a:t>Overemphasize price effects</a:t>
            </a:r>
          </a:p>
          <a:p>
            <a:endParaRPr lang="en-US" dirty="0" smtClean="0"/>
          </a:p>
          <a:p>
            <a:r>
              <a:rPr lang="en-US" dirty="0" smtClean="0"/>
              <a:t>What to do</a:t>
            </a:r>
          </a:p>
          <a:p>
            <a:pPr lvl="1"/>
            <a:r>
              <a:rPr lang="en-US" dirty="0" smtClean="0"/>
              <a:t>Look at interference with innovation by others: Monopoly maintenance through innovation blocking/stealing and acquisitions</a:t>
            </a:r>
          </a:p>
          <a:p>
            <a:pPr lvl="1"/>
            <a:r>
              <a:rPr lang="en-US" dirty="0" smtClean="0"/>
              <a:t>Look at customer traffic as key asset </a:t>
            </a:r>
          </a:p>
          <a:p>
            <a:pPr lvl="1"/>
            <a:r>
              <a:rPr lang="en-US" dirty="0" smtClean="0"/>
              <a:t>Look at use and protection of customer information as a competitive effect</a:t>
            </a:r>
            <a:endParaRPr lang="en-US" dirty="0"/>
          </a:p>
        </p:txBody>
      </p:sp>
    </p:spTree>
    <p:extLst>
      <p:ext uri="{BB962C8B-B14F-4D97-AF65-F5344CB8AC3E}">
        <p14:creationId xmlns:p14="http://schemas.microsoft.com/office/powerpoint/2010/main" val="4163980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*Disclaimers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t>I am speaking in my personal capacity, not as an official of the FTC. My remarks are my own and are not on behalf of the FTC or any Commissioner or officer thereof. </a:t>
            </a:r>
          </a:p>
          <a:p>
            <a:pPr marL="0" indent="0">
              <a:buNone/>
            </a:pPr>
            <a:endParaRPr lang="en-US" dirty="0" smtClean="0"/>
          </a:p>
          <a:p>
            <a:r>
              <a:rPr lang="en-US" dirty="0" smtClean="0"/>
              <a:t>My remarks should not be taken to apply to any actual investigation before the FTC or to signal in any way the direction the FTC might be taking in those investigations. </a:t>
            </a:r>
          </a:p>
          <a:p>
            <a:endParaRPr lang="en-US" dirty="0"/>
          </a:p>
        </p:txBody>
      </p:sp>
    </p:spTree>
    <p:extLst>
      <p:ext uri="{BB962C8B-B14F-4D97-AF65-F5344CB8AC3E}">
        <p14:creationId xmlns:p14="http://schemas.microsoft.com/office/powerpoint/2010/main" val="1725654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Digital Industries: A Focus of Competition Enforcement</a:t>
            </a:r>
            <a:endParaRPr lang="en-US" dirty="0">
              <a:solidFill>
                <a:srgbClr val="002060"/>
              </a:solidFill>
            </a:endParaRPr>
          </a:p>
        </p:txBody>
      </p:sp>
      <p:sp>
        <p:nvSpPr>
          <p:cNvPr id="3" name="Content Placeholder 2"/>
          <p:cNvSpPr>
            <a:spLocks noGrp="1"/>
          </p:cNvSpPr>
          <p:nvPr>
            <p:ph idx="1"/>
          </p:nvPr>
        </p:nvSpPr>
        <p:spPr/>
        <p:txBody>
          <a:bodyPr/>
          <a:lstStyle/>
          <a:p>
            <a:endParaRPr lang="en-US" dirty="0" smtClean="0"/>
          </a:p>
          <a:p>
            <a:r>
              <a:rPr lang="en-US" dirty="0" smtClean="0"/>
              <a:t>EU and US investigations of Google</a:t>
            </a:r>
          </a:p>
          <a:p>
            <a:endParaRPr lang="en-US" dirty="0"/>
          </a:p>
          <a:p>
            <a:r>
              <a:rPr lang="en-US" dirty="0" smtClean="0"/>
              <a:t>E-books price fixing case against Apple and others</a:t>
            </a:r>
          </a:p>
          <a:p>
            <a:endParaRPr lang="en-US" dirty="0" smtClean="0"/>
          </a:p>
          <a:p>
            <a:r>
              <a:rPr lang="en-US" dirty="0" smtClean="0"/>
              <a:t>Google/ITA merger investigation</a:t>
            </a:r>
          </a:p>
          <a:p>
            <a:endParaRPr lang="en-US" dirty="0" smtClean="0"/>
          </a:p>
          <a:p>
            <a:r>
              <a:rPr lang="en-US" dirty="0" smtClean="0"/>
              <a:t>Patent portfolio acquisitions by Apple/Microsoft et al. (Nortel patents) and by Google (Motorola patents)</a:t>
            </a:r>
          </a:p>
          <a:p>
            <a:endParaRPr lang="en-US" dirty="0" smtClean="0"/>
          </a:p>
          <a:p>
            <a:r>
              <a:rPr lang="en-US" dirty="0" smtClean="0"/>
              <a:t>Etc.</a:t>
            </a:r>
            <a:endParaRPr lang="en-US" dirty="0"/>
          </a:p>
        </p:txBody>
      </p:sp>
    </p:spTree>
    <p:extLst>
      <p:ext uri="{BB962C8B-B14F-4D97-AF65-F5344CB8AC3E}">
        <p14:creationId xmlns:p14="http://schemas.microsoft.com/office/powerpoint/2010/main" val="36253408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What are Digital Platforms?</a:t>
            </a:r>
            <a:endParaRPr lang="en-US" dirty="0">
              <a:solidFill>
                <a:srgbClr val="002060"/>
              </a:solidFill>
            </a:endParaRPr>
          </a:p>
        </p:txBody>
      </p:sp>
      <p:sp>
        <p:nvSpPr>
          <p:cNvPr id="3" name="Content Placeholder 2"/>
          <p:cNvSpPr>
            <a:spLocks noGrp="1"/>
          </p:cNvSpPr>
          <p:nvPr>
            <p:ph idx="1"/>
          </p:nvPr>
        </p:nvSpPr>
        <p:spPr/>
        <p:txBody>
          <a:bodyPr>
            <a:normAutofit/>
          </a:bodyPr>
          <a:lstStyle/>
          <a:p>
            <a:r>
              <a:rPr lang="en-US" b="0" i="0" u="none" strike="noStrike" baseline="0" dirty="0" smtClean="0">
                <a:latin typeface="TimesNewRomanPSMT"/>
              </a:rPr>
              <a:t>Products or services that connect consumers with</a:t>
            </a:r>
            <a:r>
              <a:rPr lang="en-US" dirty="0" smtClean="0">
                <a:latin typeface="TimesNewRomanPSMT"/>
              </a:rPr>
              <a:t> providers of </a:t>
            </a:r>
            <a:r>
              <a:rPr lang="en-US" b="0" i="0" u="none" strike="noStrike" baseline="0" dirty="0" smtClean="0">
                <a:latin typeface="TimesNewRomanPSMT"/>
              </a:rPr>
              <a:t>a wide variety of “on line” products, services, or information (“applications”)</a:t>
            </a:r>
            <a:r>
              <a:rPr lang="en-US" b="0" i="0" u="none" strike="noStrike" dirty="0" smtClean="0">
                <a:latin typeface="TimesNewRomanPSMT"/>
              </a:rPr>
              <a:t> that go well beyond </a:t>
            </a:r>
            <a:r>
              <a:rPr lang="en-US" b="0" i="0" u="none" strike="noStrike" baseline="0" dirty="0" smtClean="0">
                <a:latin typeface="TimesNewRomanPSMT"/>
              </a:rPr>
              <a:t>the specific product or service that constitutes the “platform” itself.</a:t>
            </a:r>
          </a:p>
          <a:p>
            <a:endParaRPr lang="en-US" b="0" i="0" u="none" strike="noStrike" baseline="0" dirty="0" smtClean="0">
              <a:latin typeface="TimesNewRomanPSMT"/>
            </a:endParaRPr>
          </a:p>
          <a:p>
            <a:r>
              <a:rPr lang="en-US" b="0" i="0" u="none" strike="noStrike" baseline="0" dirty="0" smtClean="0">
                <a:latin typeface="TimesNewRomanPSMT"/>
              </a:rPr>
              <a:t>Devices (</a:t>
            </a:r>
            <a:r>
              <a:rPr lang="en-US" b="0" i="1" u="none" strike="noStrike" baseline="0" dirty="0" smtClean="0">
                <a:latin typeface="Times New Roman"/>
              </a:rPr>
              <a:t>e.g. </a:t>
            </a:r>
            <a:r>
              <a:rPr lang="en-US" b="0" i="0" u="none" strike="noStrike" baseline="0" dirty="0" smtClean="0">
                <a:latin typeface="TimesNewRomanPSMT"/>
              </a:rPr>
              <a:t>phones and tablets), software (</a:t>
            </a:r>
            <a:r>
              <a:rPr lang="en-US" b="0" i="1" u="none" strike="noStrike" baseline="0" dirty="0" smtClean="0">
                <a:latin typeface="Times New Roman"/>
              </a:rPr>
              <a:t>e.g. </a:t>
            </a:r>
            <a:r>
              <a:rPr lang="en-US" b="0" i="0" u="none" strike="noStrike" baseline="0" dirty="0" smtClean="0">
                <a:latin typeface="TimesNewRomanPSMT"/>
              </a:rPr>
              <a:t>operating systems and browsers), and services (</a:t>
            </a:r>
            <a:r>
              <a:rPr lang="en-US" b="0" i="1" u="none" strike="noStrike" baseline="0" dirty="0" smtClean="0">
                <a:latin typeface="Times New Roman"/>
              </a:rPr>
              <a:t>e.g. </a:t>
            </a:r>
            <a:r>
              <a:rPr lang="en-US" b="0" i="0" u="none" strike="noStrike" baseline="0" dirty="0" smtClean="0">
                <a:latin typeface="TimesNewRomanPSMT"/>
              </a:rPr>
              <a:t>search, social networking, and e-commerce) may all</a:t>
            </a:r>
            <a:r>
              <a:rPr lang="en-US" b="0" i="0" u="none" strike="noStrike" dirty="0" smtClean="0">
                <a:latin typeface="TimesNewRomanPSMT"/>
              </a:rPr>
              <a:t> be digital platforms</a:t>
            </a:r>
            <a:r>
              <a:rPr lang="en-US" b="0" i="0" u="none" strike="noStrike" baseline="0" dirty="0" smtClean="0">
                <a:latin typeface="TimesNewRomanPSMT"/>
              </a:rPr>
              <a:t>. </a:t>
            </a:r>
          </a:p>
          <a:p>
            <a:pPr marL="0" indent="0">
              <a:buNone/>
            </a:pPr>
            <a:endParaRPr lang="en-US" b="0" i="0" u="none" strike="noStrike" baseline="0" dirty="0" smtClean="0">
              <a:latin typeface="TimesNewRomanPSMT"/>
            </a:endParaRPr>
          </a:p>
        </p:txBody>
      </p:sp>
    </p:spTree>
    <p:extLst>
      <p:ext uri="{BB962C8B-B14F-4D97-AF65-F5344CB8AC3E}">
        <p14:creationId xmlns:p14="http://schemas.microsoft.com/office/powerpoint/2010/main" val="14251230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Vertical Conduct and Mergers are Key Issues for Digital Platforms</a:t>
            </a:r>
            <a:endParaRPr lang="en-US" dirty="0">
              <a:solidFill>
                <a:srgbClr val="002060"/>
              </a:solidFill>
            </a:endParaRPr>
          </a:p>
        </p:txBody>
      </p:sp>
      <p:sp>
        <p:nvSpPr>
          <p:cNvPr id="3" name="Content Placeholder 2"/>
          <p:cNvSpPr>
            <a:spLocks noGrp="1"/>
          </p:cNvSpPr>
          <p:nvPr>
            <p:ph idx="1"/>
          </p:nvPr>
        </p:nvSpPr>
        <p:spPr/>
        <p:txBody>
          <a:bodyPr/>
          <a:lstStyle/>
          <a:p>
            <a:endParaRPr lang="en-US" dirty="0" smtClean="0"/>
          </a:p>
          <a:p>
            <a:r>
              <a:rPr lang="en-US" dirty="0" smtClean="0"/>
              <a:t>Mergers, particularly vertical acquisitions.</a:t>
            </a:r>
          </a:p>
          <a:p>
            <a:endParaRPr lang="en-US" dirty="0"/>
          </a:p>
          <a:p>
            <a:r>
              <a:rPr lang="en-US" dirty="0" smtClean="0"/>
              <a:t>Vertical discrimination</a:t>
            </a:r>
          </a:p>
          <a:p>
            <a:endParaRPr lang="en-US" dirty="0"/>
          </a:p>
          <a:p>
            <a:r>
              <a:rPr lang="en-US" dirty="0" smtClean="0"/>
              <a:t>Conditional refusals to deal</a:t>
            </a:r>
          </a:p>
          <a:p>
            <a:endParaRPr lang="en-US" dirty="0" smtClean="0"/>
          </a:p>
          <a:p>
            <a:endParaRPr lang="en-US" dirty="0"/>
          </a:p>
        </p:txBody>
      </p:sp>
    </p:spTree>
    <p:extLst>
      <p:ext uri="{BB962C8B-B14F-4D97-AF65-F5344CB8AC3E}">
        <p14:creationId xmlns:p14="http://schemas.microsoft.com/office/powerpoint/2010/main" val="23393828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2060"/>
                </a:solidFill>
              </a:rPr>
              <a:t>Characteristics of Digital Platforms</a:t>
            </a:r>
            <a:endParaRPr lang="en-US" dirty="0">
              <a:solidFill>
                <a:srgbClr val="002060"/>
              </a:solidFill>
            </a:endParaRPr>
          </a:p>
        </p:txBody>
      </p:sp>
      <p:sp>
        <p:nvSpPr>
          <p:cNvPr id="3" name="Content Placeholder 2"/>
          <p:cNvSpPr>
            <a:spLocks noGrp="1"/>
          </p:cNvSpPr>
          <p:nvPr>
            <p:ph idx="1"/>
          </p:nvPr>
        </p:nvSpPr>
        <p:spPr/>
        <p:txBody>
          <a:bodyPr>
            <a:normAutofit/>
          </a:bodyPr>
          <a:lstStyle/>
          <a:p>
            <a:r>
              <a:rPr lang="en-US" dirty="0" smtClean="0"/>
              <a:t>Potential amplification of market power</a:t>
            </a:r>
          </a:p>
          <a:p>
            <a:pPr lvl="1"/>
            <a:r>
              <a:rPr lang="en-US" dirty="0" smtClean="0"/>
              <a:t>gateway </a:t>
            </a:r>
            <a:r>
              <a:rPr lang="en-US" dirty="0"/>
              <a:t>to a </a:t>
            </a:r>
            <a:r>
              <a:rPr lang="en-US" dirty="0" smtClean="0"/>
              <a:t> very broad </a:t>
            </a:r>
            <a:r>
              <a:rPr lang="en-US" dirty="0"/>
              <a:t>universe of products </a:t>
            </a:r>
            <a:r>
              <a:rPr lang="en-US" dirty="0" smtClean="0"/>
              <a:t>and services; could affect many markets.</a:t>
            </a:r>
          </a:p>
          <a:p>
            <a:pPr marL="274320" lvl="1" indent="0">
              <a:buNone/>
            </a:pPr>
            <a:endParaRPr lang="en-US" dirty="0" smtClean="0"/>
          </a:p>
          <a:p>
            <a:r>
              <a:rPr lang="en-US" dirty="0" smtClean="0"/>
              <a:t>Network, feedback, and lock-in effects	</a:t>
            </a:r>
          </a:p>
          <a:p>
            <a:pPr lvl="1"/>
            <a:r>
              <a:rPr lang="en-US" dirty="0" smtClean="0"/>
              <a:t> a platform’s comparative appeal to consumers might rise with the number of users, possibly entrenching market position.</a:t>
            </a:r>
          </a:p>
          <a:p>
            <a:pPr marL="274320" lvl="1" indent="0">
              <a:buNone/>
            </a:pPr>
            <a:endParaRPr lang="en-US" dirty="0" smtClean="0"/>
          </a:p>
          <a:p>
            <a:r>
              <a:rPr lang="en-US" dirty="0" smtClean="0"/>
              <a:t>Continuous Innovation </a:t>
            </a:r>
          </a:p>
          <a:p>
            <a:pPr lvl="1"/>
            <a:r>
              <a:rPr lang="en-US" dirty="0" smtClean="0"/>
              <a:t>Innovation </a:t>
            </a:r>
            <a:r>
              <a:rPr lang="en-US" i="1" dirty="0" smtClean="0"/>
              <a:t>is</a:t>
            </a:r>
            <a:r>
              <a:rPr lang="en-US" dirty="0" smtClean="0"/>
              <a:t> the production process</a:t>
            </a:r>
          </a:p>
          <a:p>
            <a:endParaRPr lang="en-US" dirty="0"/>
          </a:p>
        </p:txBody>
      </p:sp>
    </p:spTree>
    <p:extLst>
      <p:ext uri="{BB962C8B-B14F-4D97-AF65-F5344CB8AC3E}">
        <p14:creationId xmlns:p14="http://schemas.microsoft.com/office/powerpoint/2010/main" val="1272870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Characteristics, cont’d</a:t>
            </a:r>
            <a:endParaRPr lang="en-US" dirty="0">
              <a:solidFill>
                <a:srgbClr val="002060"/>
              </a:solidFill>
            </a:endParaRPr>
          </a:p>
        </p:txBody>
      </p:sp>
      <p:sp>
        <p:nvSpPr>
          <p:cNvPr id="3" name="Content Placeholder 2"/>
          <p:cNvSpPr>
            <a:spLocks noGrp="1"/>
          </p:cNvSpPr>
          <p:nvPr>
            <p:ph idx="1"/>
          </p:nvPr>
        </p:nvSpPr>
        <p:spPr/>
        <p:txBody>
          <a:bodyPr/>
          <a:lstStyle/>
          <a:p>
            <a:pPr lvl="0"/>
            <a:r>
              <a:rPr lang="en-US" dirty="0">
                <a:solidFill>
                  <a:prstClr val="black"/>
                </a:solidFill>
              </a:rPr>
              <a:t>Platforms are multi-sided</a:t>
            </a:r>
          </a:p>
          <a:p>
            <a:pPr lvl="1"/>
            <a:r>
              <a:rPr lang="en-US" dirty="0">
                <a:solidFill>
                  <a:prstClr val="black"/>
                </a:solidFill>
              </a:rPr>
              <a:t>They must consider how decisions affect their customers </a:t>
            </a:r>
            <a:r>
              <a:rPr lang="en-US" dirty="0" smtClean="0">
                <a:solidFill>
                  <a:prstClr val="black"/>
                </a:solidFill>
              </a:rPr>
              <a:t>on different sides </a:t>
            </a:r>
            <a:r>
              <a:rPr lang="en-US" dirty="0">
                <a:solidFill>
                  <a:prstClr val="black"/>
                </a:solidFill>
              </a:rPr>
              <a:t>of the market </a:t>
            </a:r>
            <a:r>
              <a:rPr lang="en-US" dirty="0" smtClean="0">
                <a:solidFill>
                  <a:prstClr val="black"/>
                </a:solidFill>
              </a:rPr>
              <a:t>. </a:t>
            </a:r>
          </a:p>
          <a:p>
            <a:pPr marL="0" indent="0">
              <a:buNone/>
            </a:pPr>
            <a:endParaRPr lang="en-US" sz="2600" dirty="0">
              <a:solidFill>
                <a:prstClr val="black"/>
              </a:solidFill>
            </a:endParaRPr>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7274" y="2971800"/>
            <a:ext cx="42951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3150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2060"/>
                </a:solidFill>
              </a:rPr>
              <a:t>Characteristics, cont’d</a:t>
            </a:r>
          </a:p>
        </p:txBody>
      </p:sp>
      <p:sp>
        <p:nvSpPr>
          <p:cNvPr id="3" name="Content Placeholder 2"/>
          <p:cNvSpPr>
            <a:spLocks noGrp="1"/>
          </p:cNvSpPr>
          <p:nvPr>
            <p:ph idx="1"/>
          </p:nvPr>
        </p:nvSpPr>
        <p:spPr/>
        <p:txBody>
          <a:bodyPr/>
          <a:lstStyle/>
          <a:p>
            <a:r>
              <a:rPr lang="en-US" dirty="0" smtClean="0"/>
              <a:t>Information rules</a:t>
            </a:r>
          </a:p>
          <a:p>
            <a:pPr lvl="1"/>
            <a:r>
              <a:rPr lang="en-US" dirty="0" smtClean="0"/>
              <a:t>Customer information is an important input of production</a:t>
            </a:r>
          </a:p>
          <a:p>
            <a:pPr lvl="1"/>
            <a:endParaRPr lang="en-US" dirty="0"/>
          </a:p>
          <a:p>
            <a:pPr lvl="1"/>
            <a:r>
              <a:rPr lang="en-US" dirty="0" smtClean="0"/>
              <a:t>Access to customer data becomes a strategic asset</a:t>
            </a:r>
          </a:p>
          <a:p>
            <a:pPr lvl="1"/>
            <a:endParaRPr lang="en-US" dirty="0"/>
          </a:p>
          <a:p>
            <a:pPr lvl="1"/>
            <a:r>
              <a:rPr lang="en-US" dirty="0" smtClean="0"/>
              <a:t>Information can be a medium of exchange between platforms and consumers</a:t>
            </a:r>
            <a:endParaRPr lang="en-US" dirty="0"/>
          </a:p>
        </p:txBody>
      </p:sp>
    </p:spTree>
    <p:extLst>
      <p:ext uri="{BB962C8B-B14F-4D97-AF65-F5344CB8AC3E}">
        <p14:creationId xmlns:p14="http://schemas.microsoft.com/office/powerpoint/2010/main" val="3121289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2060"/>
                </a:solidFill>
              </a:rPr>
              <a:t>General Characteristics of Technologically Dynamic Markets</a:t>
            </a:r>
            <a:endParaRPr lang="en-US" dirty="0">
              <a:solidFill>
                <a:srgbClr val="002060"/>
              </a:solidFill>
            </a:endParaRPr>
          </a:p>
        </p:txBody>
      </p:sp>
      <p:sp>
        <p:nvSpPr>
          <p:cNvPr id="3" name="Content Placeholder 2"/>
          <p:cNvSpPr>
            <a:spLocks noGrp="1"/>
          </p:cNvSpPr>
          <p:nvPr>
            <p:ph idx="1"/>
          </p:nvPr>
        </p:nvSpPr>
        <p:spPr/>
        <p:txBody>
          <a:bodyPr/>
          <a:lstStyle/>
          <a:p>
            <a:r>
              <a:rPr lang="en-US" dirty="0" smtClean="0"/>
              <a:t>Market shares may change rapidly and unpredictably</a:t>
            </a:r>
          </a:p>
          <a:p>
            <a:pPr marL="0" indent="0">
              <a:buNone/>
            </a:pPr>
            <a:endParaRPr lang="en-US" dirty="0" smtClean="0"/>
          </a:p>
          <a:p>
            <a:r>
              <a:rPr lang="en-US" dirty="0" smtClean="0"/>
              <a:t>Competition may be innovation-based rather than price-based</a:t>
            </a:r>
          </a:p>
          <a:p>
            <a:endParaRPr lang="en-US" dirty="0" smtClean="0"/>
          </a:p>
          <a:p>
            <a:r>
              <a:rPr lang="en-US" dirty="0" smtClean="0"/>
              <a:t>Competition might be more for sequential monopoly than for simultaneous market share</a:t>
            </a:r>
          </a:p>
          <a:p>
            <a:pPr lvl="1"/>
            <a:r>
              <a:rPr lang="en-US" dirty="0" smtClean="0"/>
              <a:t>Longitudinal rather than horizontal competition</a:t>
            </a:r>
          </a:p>
          <a:p>
            <a:endParaRPr lang="en-US" dirty="0" smtClean="0"/>
          </a:p>
          <a:p>
            <a:r>
              <a:rPr lang="en-US" dirty="0" smtClean="0"/>
              <a:t>Sources of entry are less predictable</a:t>
            </a:r>
            <a:endParaRPr lang="en-US" dirty="0"/>
          </a:p>
        </p:txBody>
      </p:sp>
    </p:spTree>
    <p:extLst>
      <p:ext uri="{BB962C8B-B14F-4D97-AF65-F5344CB8AC3E}">
        <p14:creationId xmlns:p14="http://schemas.microsoft.com/office/powerpoint/2010/main" val="6355674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TC102455519[[fn=Winter]]</Template>
  <TotalTime>2260</TotalTime>
  <Words>874</Words>
  <Application>Microsoft Office PowerPoint</Application>
  <PresentationFormat>On-screen Show (4:3)</PresentationFormat>
  <Paragraphs>140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Clarity</vt:lpstr>
      <vt:lpstr>Information, Innovation, and Competition Policy for the Internet</vt:lpstr>
      <vt:lpstr>*Disclaimers</vt:lpstr>
      <vt:lpstr>Digital Industries: A Focus of Competition Enforcement</vt:lpstr>
      <vt:lpstr>What are Digital Platforms?</vt:lpstr>
      <vt:lpstr>Vertical Conduct and Mergers are Key Issues for Digital Platforms</vt:lpstr>
      <vt:lpstr>Characteristics of Digital Platforms</vt:lpstr>
      <vt:lpstr>Characteristics, cont’d</vt:lpstr>
      <vt:lpstr>Characteristics, cont’d</vt:lpstr>
      <vt:lpstr>General Characteristics of Technologically Dynamic Markets</vt:lpstr>
      <vt:lpstr>Challenges for Competition Policy</vt:lpstr>
      <vt:lpstr>Error-Costs and Enforcement</vt:lpstr>
      <vt:lpstr>Possible Policy Responses</vt:lpstr>
      <vt:lpstr>Limitations of the Error Cost Argument</vt:lpstr>
      <vt:lpstr>Reasons for Caution: Lessons from Actual Experience</vt:lpstr>
      <vt:lpstr>A Different Approach</vt:lpstr>
      <vt:lpstr>Some Possible Changes</vt:lpstr>
      <vt:lpstr>Changes, cont’d</vt:lpstr>
      <vt:lpstr>Implications for Competition Policy for Digital Platforms</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Competition Policy and Digital Platforms</dc:title>
  <dc:creator>Howard</dc:creator>
  <cp:lastModifiedBy>Federal Trade Commission</cp:lastModifiedBy>
  <cp:revision>51</cp:revision>
  <dcterms:created xsi:type="dcterms:W3CDTF">2012-08-02T04:56:35Z</dcterms:created>
  <dcterms:modified xsi:type="dcterms:W3CDTF">2013-02-05T14:59:05Z</dcterms:modified>
</cp:coreProperties>
</file>