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40" r:id="rId3"/>
    <p:sldId id="370" r:id="rId4"/>
    <p:sldId id="371" r:id="rId5"/>
    <p:sldId id="372" r:id="rId6"/>
    <p:sldId id="373" r:id="rId7"/>
    <p:sldId id="374" r:id="rId8"/>
    <p:sldId id="375" r:id="rId9"/>
    <p:sldId id="361" r:id="rId10"/>
    <p:sldId id="356" r:id="rId11"/>
    <p:sldId id="357" r:id="rId12"/>
    <p:sldId id="358" r:id="rId13"/>
    <p:sldId id="369" r:id="rId14"/>
    <p:sldId id="360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E80E9D-7DDB-4EDD-87B3-69D6146055DE}">
          <p14:sldIdLst>
            <p14:sldId id="256"/>
          </p14:sldIdLst>
        </p14:section>
        <p14:section name="Untitled Section" id="{3251CB9C-C984-47B4-BD9F-1CB9F5F677BF}">
          <p14:sldIdLst>
            <p14:sldId id="340"/>
            <p14:sldId id="370"/>
            <p14:sldId id="371"/>
            <p14:sldId id="372"/>
            <p14:sldId id="373"/>
            <p14:sldId id="374"/>
            <p14:sldId id="375"/>
            <p14:sldId id="361"/>
            <p14:sldId id="356"/>
            <p14:sldId id="357"/>
            <p14:sldId id="358"/>
            <p14:sldId id="369"/>
            <p14:sldId id="3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7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FB48D-965D-4D10-BD34-9D2AE34432FD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94B8A-B4F6-4763-A1DE-34F95845D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91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EB6D92-6B36-4F1E-A697-D4DE7CBC0B5E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2F4AA7-057D-4C45-9780-DA79727D7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0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4AA7-057D-4C45-9780-DA79727D7D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7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F4AA7-057D-4C45-9780-DA79727D7D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25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704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04C29-5F9A-490B-9D4F-F8A5FD043D2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460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2.xml"/><Relationship Id="rId7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0164651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Placeholder 15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223838" y="230189"/>
            <a:ext cx="8691562" cy="547132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1800">
                <a:latin typeface="+mj-lt"/>
                <a:cs typeface="Calibri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>
          <a:xfrm>
            <a:off x="466343" y="1371600"/>
            <a:ext cx="8229600" cy="4636008"/>
          </a:xfrm>
        </p:spPr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553200" y="6672105"/>
            <a:ext cx="2133600" cy="190042"/>
          </a:xfrm>
        </p:spPr>
        <p:txBody>
          <a:bodyPr/>
          <a:lstStyle>
            <a:lvl1pPr>
              <a:defRPr>
                <a:latin typeface="Calibri" pitchFamily="34" charset="0"/>
                <a:ea typeface="Segoe UI" pitchFamily="34" charset="0"/>
                <a:cs typeface="Calibri" pitchFamily="34" charset="0"/>
              </a:defRPr>
            </a:lvl1pPr>
          </a:lstStyle>
          <a:p>
            <a:fld id="{0F76A134-770F-4BF4-8849-956DF025AE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323866-4C15-4B00-BC06-2E12190AD3CF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7112DE-9AFD-4604-9485-6EC6A0CD3D4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oleObject" Target="../embeddings/oleObject2.bin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7.gif"/><Relationship Id="rId5" Type="http://schemas.openxmlformats.org/officeDocument/2006/relationships/image" Target="../media/image32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5.png"/><Relationship Id="rId7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3.png"/><Relationship Id="rId9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657600"/>
            <a:ext cx="6858000" cy="12954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Bottlenecks on the Internet </a:t>
            </a:r>
            <a:br>
              <a:rPr lang="en-US" sz="2000" b="1" dirty="0" smtClean="0"/>
            </a:br>
            <a:r>
              <a:rPr lang="en-US" sz="2000" b="1" dirty="0" smtClean="0"/>
              <a:t>and Platform Competition</a:t>
            </a:r>
            <a:endParaRPr lang="en-US" sz="2000" dirty="0">
              <a:latin typeface="GillSan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Susan Athey, Stanford University and Microsoft Research</a:t>
            </a:r>
            <a:endParaRPr lang="en-US" dirty="0"/>
          </a:p>
          <a:p>
            <a:r>
              <a:rPr lang="en-US" i="1" dirty="0" smtClean="0"/>
              <a:t>Disclosure: The author consults for Microsoft.</a:t>
            </a:r>
          </a:p>
        </p:txBody>
      </p:sp>
    </p:spTree>
    <p:extLst>
      <p:ext uri="{BB962C8B-B14F-4D97-AF65-F5344CB8AC3E}">
        <p14:creationId xmlns:p14="http://schemas.microsoft.com/office/powerpoint/2010/main" val="8224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947860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52400" y="141327"/>
            <a:ext cx="8686800" cy="5444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1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Segoe UI" pitchFamily="34" charset="0"/>
                <a:cs typeface="Calibri"/>
              </a:defRPr>
            </a:lvl1pPr>
          </a:lstStyle>
          <a:p>
            <a:pPr marL="112713"/>
            <a:r>
              <a:rPr lang="en-US" sz="2000" b="0" dirty="0" smtClean="0">
                <a:solidFill>
                  <a:schemeClr val="tx1"/>
                </a:solidFill>
                <a:effectLst/>
              </a:rPr>
              <a:t>Search: Multi-sided markets, economies of scale and competition</a:t>
            </a:r>
            <a:endParaRPr lang="en-US" sz="2000" b="0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12" name="Group 11"/>
          <p:cNvGrpSpPr/>
          <p:nvPr>
            <p:custDataLst>
              <p:tags r:id="rId4"/>
            </p:custDataLst>
          </p:nvPr>
        </p:nvGrpSpPr>
        <p:grpSpPr>
          <a:xfrm>
            <a:off x="1698932" y="1185416"/>
            <a:ext cx="5746136" cy="4486110"/>
            <a:chOff x="1118616" y="1618552"/>
            <a:chExt cx="5746136" cy="4486110"/>
          </a:xfrm>
        </p:grpSpPr>
        <p:sp>
          <p:nvSpPr>
            <p:cNvPr id="13" name="Rectangle 12"/>
            <p:cNvSpPr/>
            <p:nvPr/>
          </p:nvSpPr>
          <p:spPr>
            <a:xfrm>
              <a:off x="1118616" y="3299163"/>
              <a:ext cx="1700784" cy="13573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/>
              <a:r>
                <a:rPr lang="en-US" sz="1200" b="1" dirty="0"/>
                <a:t>More </a:t>
              </a:r>
              <a:r>
                <a:rPr lang="en-US" sz="1200" b="1" dirty="0" smtClean="0"/>
                <a:t>innovation,</a:t>
              </a:r>
            </a:p>
            <a:p>
              <a:pPr lvl="0" algn="ctr" defTabSz="533400"/>
              <a:r>
                <a:rPr lang="en-US" sz="1200" b="1" dirty="0" smtClean="0"/>
                <a:t>better user </a:t>
              </a:r>
            </a:p>
            <a:p>
              <a:pPr lvl="0" algn="ctr" defTabSz="533400"/>
              <a:r>
                <a:rPr lang="en-US" sz="1200" b="1" dirty="0" smtClean="0"/>
                <a:t>experience</a:t>
              </a:r>
              <a:endParaRPr lang="en-US" sz="1200" b="1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607535" y="2630811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054739" y="2751860"/>
              <a:ext cx="2172473" cy="2048740"/>
            </a:xfrm>
            <a:custGeom>
              <a:avLst/>
              <a:gdLst>
                <a:gd name="connsiteX0" fmla="*/ 1191775 w 1592756"/>
                <a:gd name="connsiteY0" fmla="*/ 403405 h 1592756"/>
                <a:gd name="connsiteX1" fmla="*/ 1426760 w 1592756"/>
                <a:gd name="connsiteY1" fmla="*/ 332584 h 1592756"/>
                <a:gd name="connsiteX2" fmla="*/ 1513226 w 1592756"/>
                <a:gd name="connsiteY2" fmla="*/ 482348 h 1592756"/>
                <a:gd name="connsiteX3" fmla="*/ 1334401 w 1592756"/>
                <a:gd name="connsiteY3" fmla="*/ 650441 h 1592756"/>
                <a:gd name="connsiteX4" fmla="*/ 1334401 w 1592756"/>
                <a:gd name="connsiteY4" fmla="*/ 942315 h 1592756"/>
                <a:gd name="connsiteX5" fmla="*/ 1513226 w 1592756"/>
                <a:gd name="connsiteY5" fmla="*/ 1110408 h 1592756"/>
                <a:gd name="connsiteX6" fmla="*/ 1426760 w 1592756"/>
                <a:gd name="connsiteY6" fmla="*/ 1260172 h 1592756"/>
                <a:gd name="connsiteX7" fmla="*/ 1191775 w 1592756"/>
                <a:gd name="connsiteY7" fmla="*/ 1189351 h 1592756"/>
                <a:gd name="connsiteX8" fmla="*/ 939004 w 1592756"/>
                <a:gd name="connsiteY8" fmla="*/ 1335288 h 1592756"/>
                <a:gd name="connsiteX9" fmla="*/ 882844 w 1592756"/>
                <a:gd name="connsiteY9" fmla="*/ 1574202 h 1592756"/>
                <a:gd name="connsiteX10" fmla="*/ 709912 w 1592756"/>
                <a:gd name="connsiteY10" fmla="*/ 1574202 h 1592756"/>
                <a:gd name="connsiteX11" fmla="*/ 653752 w 1592756"/>
                <a:gd name="connsiteY11" fmla="*/ 1335288 h 1592756"/>
                <a:gd name="connsiteX12" fmla="*/ 400981 w 1592756"/>
                <a:gd name="connsiteY12" fmla="*/ 1189351 h 1592756"/>
                <a:gd name="connsiteX13" fmla="*/ 165996 w 1592756"/>
                <a:gd name="connsiteY13" fmla="*/ 1260172 h 1592756"/>
                <a:gd name="connsiteX14" fmla="*/ 79530 w 1592756"/>
                <a:gd name="connsiteY14" fmla="*/ 1110408 h 1592756"/>
                <a:gd name="connsiteX15" fmla="*/ 258355 w 1592756"/>
                <a:gd name="connsiteY15" fmla="*/ 942315 h 1592756"/>
                <a:gd name="connsiteX16" fmla="*/ 258355 w 1592756"/>
                <a:gd name="connsiteY16" fmla="*/ 650441 h 1592756"/>
                <a:gd name="connsiteX17" fmla="*/ 79530 w 1592756"/>
                <a:gd name="connsiteY17" fmla="*/ 482348 h 1592756"/>
                <a:gd name="connsiteX18" fmla="*/ 165996 w 1592756"/>
                <a:gd name="connsiteY18" fmla="*/ 332584 h 1592756"/>
                <a:gd name="connsiteX19" fmla="*/ 400981 w 1592756"/>
                <a:gd name="connsiteY19" fmla="*/ 403405 h 1592756"/>
                <a:gd name="connsiteX20" fmla="*/ 653752 w 1592756"/>
                <a:gd name="connsiteY20" fmla="*/ 257468 h 1592756"/>
                <a:gd name="connsiteX21" fmla="*/ 709912 w 1592756"/>
                <a:gd name="connsiteY21" fmla="*/ 18554 h 1592756"/>
                <a:gd name="connsiteX22" fmla="*/ 882844 w 1592756"/>
                <a:gd name="connsiteY22" fmla="*/ 18554 h 1592756"/>
                <a:gd name="connsiteX23" fmla="*/ 939004 w 1592756"/>
                <a:gd name="connsiteY23" fmla="*/ 257468 h 1592756"/>
                <a:gd name="connsiteX24" fmla="*/ 1191775 w 1592756"/>
                <a:gd name="connsiteY24" fmla="*/ 403405 h 1592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92756" h="1592756">
                  <a:moveTo>
                    <a:pt x="1025173" y="402893"/>
                  </a:moveTo>
                  <a:lnTo>
                    <a:pt x="1195533" y="297380"/>
                  </a:lnTo>
                  <a:lnTo>
                    <a:pt x="1295376" y="397223"/>
                  </a:lnTo>
                  <a:lnTo>
                    <a:pt x="1189863" y="567584"/>
                  </a:lnTo>
                  <a:cubicBezTo>
                    <a:pt x="1230502" y="637475"/>
                    <a:pt x="1251792" y="716930"/>
                    <a:pt x="1251543" y="797777"/>
                  </a:cubicBezTo>
                  <a:lnTo>
                    <a:pt x="1428100" y="892558"/>
                  </a:lnTo>
                  <a:lnTo>
                    <a:pt x="1391556" y="1028945"/>
                  </a:lnTo>
                  <a:lnTo>
                    <a:pt x="1191263" y="1022749"/>
                  </a:lnTo>
                  <a:cubicBezTo>
                    <a:pt x="1151054" y="1092889"/>
                    <a:pt x="1092889" y="1151054"/>
                    <a:pt x="1022749" y="1191262"/>
                  </a:cubicBezTo>
                  <a:lnTo>
                    <a:pt x="1028945" y="1391556"/>
                  </a:lnTo>
                  <a:lnTo>
                    <a:pt x="892558" y="1428101"/>
                  </a:lnTo>
                  <a:lnTo>
                    <a:pt x="797778" y="1251543"/>
                  </a:lnTo>
                  <a:cubicBezTo>
                    <a:pt x="716930" y="1251791"/>
                    <a:pt x="637475" y="1230502"/>
                    <a:pt x="567583" y="1189863"/>
                  </a:cubicBezTo>
                  <a:lnTo>
                    <a:pt x="397223" y="1295376"/>
                  </a:lnTo>
                  <a:lnTo>
                    <a:pt x="297380" y="1195533"/>
                  </a:lnTo>
                  <a:lnTo>
                    <a:pt x="402893" y="1025172"/>
                  </a:lnTo>
                  <a:cubicBezTo>
                    <a:pt x="362254" y="955281"/>
                    <a:pt x="340964" y="875826"/>
                    <a:pt x="341213" y="794979"/>
                  </a:cubicBezTo>
                  <a:lnTo>
                    <a:pt x="164656" y="700198"/>
                  </a:lnTo>
                  <a:lnTo>
                    <a:pt x="201200" y="563811"/>
                  </a:lnTo>
                  <a:lnTo>
                    <a:pt x="401493" y="570007"/>
                  </a:lnTo>
                  <a:cubicBezTo>
                    <a:pt x="441702" y="499867"/>
                    <a:pt x="499867" y="441702"/>
                    <a:pt x="570007" y="401494"/>
                  </a:cubicBezTo>
                  <a:lnTo>
                    <a:pt x="563811" y="201200"/>
                  </a:lnTo>
                  <a:lnTo>
                    <a:pt x="700198" y="164655"/>
                  </a:lnTo>
                  <a:lnTo>
                    <a:pt x="794978" y="341213"/>
                  </a:lnTo>
                  <a:cubicBezTo>
                    <a:pt x="875826" y="340965"/>
                    <a:pt x="955281" y="362254"/>
                    <a:pt x="1025173" y="402893"/>
                  </a:cubicBezTo>
                  <a:close/>
                </a:path>
              </a:pathLst>
            </a:custGeom>
            <a:solidFill>
              <a:srgbClr val="FF0000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2291" tIns="542290" rIns="542289" bIns="542290" numCol="1" spcCol="1270" anchor="ctr" anchorCtr="0">
              <a:noAutofit/>
            </a:bodyPr>
            <a:lstStyle/>
            <a:p>
              <a:pPr lvl="0" algn="ctr"/>
              <a:r>
                <a:rPr lang="en-US" sz="1200" b="1" dirty="0" smtClean="0"/>
                <a:t>More innovation, more investment, more users</a:t>
              </a:r>
              <a:endParaRPr lang="en-US" sz="1200" b="1" dirty="0"/>
            </a:p>
          </p:txBody>
        </p:sp>
        <p:sp>
          <p:nvSpPr>
            <p:cNvPr id="18" name="Freeform 17"/>
            <p:cNvSpPr/>
            <p:nvPr/>
          </p:nvSpPr>
          <p:spPr>
            <a:xfrm rot="375371">
              <a:off x="3273413" y="2084771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19" name="Freeform 18"/>
            <p:cNvSpPr/>
            <p:nvPr/>
          </p:nvSpPr>
          <p:spPr>
            <a:xfrm rot="20688832">
              <a:off x="4294452" y="2179991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20" name="Freeform 19"/>
            <p:cNvSpPr/>
            <p:nvPr/>
          </p:nvSpPr>
          <p:spPr>
            <a:xfrm rot="20828141">
              <a:off x="2502872" y="3646481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600200" y="4810826"/>
              <a:ext cx="1700784" cy="11327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/>
              <a:r>
                <a:rPr lang="en-US" sz="1200" b="1" kern="1200" dirty="0" smtClean="0"/>
                <a:t>More traffic and</a:t>
              </a:r>
            </a:p>
            <a:p>
              <a:pPr lvl="0" algn="ctr" defTabSz="533400"/>
              <a:r>
                <a:rPr lang="en-US" sz="1200" b="1" kern="1200" dirty="0" smtClean="0"/>
                <a:t> revenue for </a:t>
              </a:r>
            </a:p>
            <a:p>
              <a:pPr lvl="0" algn="ctr" defTabSz="533400"/>
              <a:r>
                <a:rPr lang="en-US" sz="1200" b="1" kern="1200" dirty="0" smtClean="0"/>
                <a:t>ecosystem partners</a:t>
              </a:r>
              <a:endParaRPr lang="en-US" sz="1200" b="1" kern="1200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48712" y="1780926"/>
              <a:ext cx="1700784" cy="1086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/>
              <a:r>
                <a:rPr lang="en-US" sz="1200" b="1" kern="1200" dirty="0" smtClean="0"/>
                <a:t>More </a:t>
              </a:r>
            </a:p>
            <a:p>
              <a:pPr lvl="0" algn="ctr" defTabSz="533400"/>
              <a:r>
                <a:rPr lang="en-US" sz="1200" b="1" kern="1200" dirty="0" smtClean="0"/>
                <a:t>advertisers</a:t>
              </a:r>
              <a:endParaRPr lang="en-US" sz="1200" b="1" kern="1200" dirty="0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831372" y="4341553"/>
              <a:ext cx="1222571" cy="1087157"/>
            </a:xfrm>
            <a:custGeom>
              <a:avLst/>
              <a:gdLst>
                <a:gd name="connsiteX0" fmla="*/ 1191775 w 1592756"/>
                <a:gd name="connsiteY0" fmla="*/ 403405 h 1592756"/>
                <a:gd name="connsiteX1" fmla="*/ 1426760 w 1592756"/>
                <a:gd name="connsiteY1" fmla="*/ 332584 h 1592756"/>
                <a:gd name="connsiteX2" fmla="*/ 1513226 w 1592756"/>
                <a:gd name="connsiteY2" fmla="*/ 482348 h 1592756"/>
                <a:gd name="connsiteX3" fmla="*/ 1334401 w 1592756"/>
                <a:gd name="connsiteY3" fmla="*/ 650441 h 1592756"/>
                <a:gd name="connsiteX4" fmla="*/ 1334401 w 1592756"/>
                <a:gd name="connsiteY4" fmla="*/ 942315 h 1592756"/>
                <a:gd name="connsiteX5" fmla="*/ 1513226 w 1592756"/>
                <a:gd name="connsiteY5" fmla="*/ 1110408 h 1592756"/>
                <a:gd name="connsiteX6" fmla="*/ 1426760 w 1592756"/>
                <a:gd name="connsiteY6" fmla="*/ 1260172 h 1592756"/>
                <a:gd name="connsiteX7" fmla="*/ 1191775 w 1592756"/>
                <a:gd name="connsiteY7" fmla="*/ 1189351 h 1592756"/>
                <a:gd name="connsiteX8" fmla="*/ 939004 w 1592756"/>
                <a:gd name="connsiteY8" fmla="*/ 1335288 h 1592756"/>
                <a:gd name="connsiteX9" fmla="*/ 882844 w 1592756"/>
                <a:gd name="connsiteY9" fmla="*/ 1574202 h 1592756"/>
                <a:gd name="connsiteX10" fmla="*/ 709912 w 1592756"/>
                <a:gd name="connsiteY10" fmla="*/ 1574202 h 1592756"/>
                <a:gd name="connsiteX11" fmla="*/ 653752 w 1592756"/>
                <a:gd name="connsiteY11" fmla="*/ 1335288 h 1592756"/>
                <a:gd name="connsiteX12" fmla="*/ 400981 w 1592756"/>
                <a:gd name="connsiteY12" fmla="*/ 1189351 h 1592756"/>
                <a:gd name="connsiteX13" fmla="*/ 165996 w 1592756"/>
                <a:gd name="connsiteY13" fmla="*/ 1260172 h 1592756"/>
                <a:gd name="connsiteX14" fmla="*/ 79530 w 1592756"/>
                <a:gd name="connsiteY14" fmla="*/ 1110408 h 1592756"/>
                <a:gd name="connsiteX15" fmla="*/ 258355 w 1592756"/>
                <a:gd name="connsiteY15" fmla="*/ 942315 h 1592756"/>
                <a:gd name="connsiteX16" fmla="*/ 258355 w 1592756"/>
                <a:gd name="connsiteY16" fmla="*/ 650441 h 1592756"/>
                <a:gd name="connsiteX17" fmla="*/ 79530 w 1592756"/>
                <a:gd name="connsiteY17" fmla="*/ 482348 h 1592756"/>
                <a:gd name="connsiteX18" fmla="*/ 165996 w 1592756"/>
                <a:gd name="connsiteY18" fmla="*/ 332584 h 1592756"/>
                <a:gd name="connsiteX19" fmla="*/ 400981 w 1592756"/>
                <a:gd name="connsiteY19" fmla="*/ 403405 h 1592756"/>
                <a:gd name="connsiteX20" fmla="*/ 653752 w 1592756"/>
                <a:gd name="connsiteY20" fmla="*/ 257468 h 1592756"/>
                <a:gd name="connsiteX21" fmla="*/ 709912 w 1592756"/>
                <a:gd name="connsiteY21" fmla="*/ 18554 h 1592756"/>
                <a:gd name="connsiteX22" fmla="*/ 882844 w 1592756"/>
                <a:gd name="connsiteY22" fmla="*/ 18554 h 1592756"/>
                <a:gd name="connsiteX23" fmla="*/ 939004 w 1592756"/>
                <a:gd name="connsiteY23" fmla="*/ 257468 h 1592756"/>
                <a:gd name="connsiteX24" fmla="*/ 1191775 w 1592756"/>
                <a:gd name="connsiteY24" fmla="*/ 403405 h 1592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92756" h="1592756">
                  <a:moveTo>
                    <a:pt x="1025173" y="402893"/>
                  </a:moveTo>
                  <a:lnTo>
                    <a:pt x="1195533" y="297380"/>
                  </a:lnTo>
                  <a:lnTo>
                    <a:pt x="1295376" y="397223"/>
                  </a:lnTo>
                  <a:lnTo>
                    <a:pt x="1189863" y="567584"/>
                  </a:lnTo>
                  <a:cubicBezTo>
                    <a:pt x="1230502" y="637475"/>
                    <a:pt x="1251792" y="716930"/>
                    <a:pt x="1251543" y="797777"/>
                  </a:cubicBezTo>
                  <a:lnTo>
                    <a:pt x="1428100" y="892558"/>
                  </a:lnTo>
                  <a:lnTo>
                    <a:pt x="1391556" y="1028945"/>
                  </a:lnTo>
                  <a:lnTo>
                    <a:pt x="1191263" y="1022749"/>
                  </a:lnTo>
                  <a:cubicBezTo>
                    <a:pt x="1151054" y="1092889"/>
                    <a:pt x="1092889" y="1151054"/>
                    <a:pt x="1022749" y="1191262"/>
                  </a:cubicBezTo>
                  <a:lnTo>
                    <a:pt x="1028945" y="1391556"/>
                  </a:lnTo>
                  <a:lnTo>
                    <a:pt x="892558" y="1428101"/>
                  </a:lnTo>
                  <a:lnTo>
                    <a:pt x="797778" y="1251543"/>
                  </a:lnTo>
                  <a:cubicBezTo>
                    <a:pt x="716930" y="1251791"/>
                    <a:pt x="637475" y="1230502"/>
                    <a:pt x="567583" y="1189863"/>
                  </a:cubicBezTo>
                  <a:lnTo>
                    <a:pt x="397223" y="1295376"/>
                  </a:lnTo>
                  <a:lnTo>
                    <a:pt x="297380" y="1195533"/>
                  </a:lnTo>
                  <a:lnTo>
                    <a:pt x="402893" y="1025172"/>
                  </a:lnTo>
                  <a:cubicBezTo>
                    <a:pt x="362254" y="955281"/>
                    <a:pt x="340964" y="875826"/>
                    <a:pt x="341213" y="794979"/>
                  </a:cubicBezTo>
                  <a:lnTo>
                    <a:pt x="164656" y="700198"/>
                  </a:lnTo>
                  <a:lnTo>
                    <a:pt x="201200" y="563811"/>
                  </a:lnTo>
                  <a:lnTo>
                    <a:pt x="401493" y="570007"/>
                  </a:lnTo>
                  <a:cubicBezTo>
                    <a:pt x="441702" y="499867"/>
                    <a:pt x="499867" y="441702"/>
                    <a:pt x="570007" y="401494"/>
                  </a:cubicBezTo>
                  <a:lnTo>
                    <a:pt x="563811" y="201200"/>
                  </a:lnTo>
                  <a:lnTo>
                    <a:pt x="700198" y="164655"/>
                  </a:lnTo>
                  <a:lnTo>
                    <a:pt x="794978" y="341213"/>
                  </a:lnTo>
                  <a:cubicBezTo>
                    <a:pt x="875826" y="340965"/>
                    <a:pt x="955281" y="362254"/>
                    <a:pt x="1025173" y="402893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2291" tIns="542290" rIns="542289" bIns="542290" numCol="1" spcCol="1270" anchor="ctr" anchorCtr="0">
              <a:noAutofit/>
            </a:bodyPr>
            <a:lstStyle/>
            <a:p>
              <a:pPr lvl="0" algn="ctr"/>
              <a:endParaRPr lang="en-US" sz="1200" b="1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824388" y="4003190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25" name="Freeform 24"/>
            <p:cNvSpPr/>
            <p:nvPr/>
          </p:nvSpPr>
          <p:spPr>
            <a:xfrm rot="19945178">
              <a:off x="3912552" y="4414591"/>
              <a:ext cx="1222571" cy="1087157"/>
            </a:xfrm>
            <a:custGeom>
              <a:avLst/>
              <a:gdLst>
                <a:gd name="connsiteX0" fmla="*/ 1191775 w 1592756"/>
                <a:gd name="connsiteY0" fmla="*/ 403405 h 1592756"/>
                <a:gd name="connsiteX1" fmla="*/ 1426760 w 1592756"/>
                <a:gd name="connsiteY1" fmla="*/ 332584 h 1592756"/>
                <a:gd name="connsiteX2" fmla="*/ 1513226 w 1592756"/>
                <a:gd name="connsiteY2" fmla="*/ 482348 h 1592756"/>
                <a:gd name="connsiteX3" fmla="*/ 1334401 w 1592756"/>
                <a:gd name="connsiteY3" fmla="*/ 650441 h 1592756"/>
                <a:gd name="connsiteX4" fmla="*/ 1334401 w 1592756"/>
                <a:gd name="connsiteY4" fmla="*/ 942315 h 1592756"/>
                <a:gd name="connsiteX5" fmla="*/ 1513226 w 1592756"/>
                <a:gd name="connsiteY5" fmla="*/ 1110408 h 1592756"/>
                <a:gd name="connsiteX6" fmla="*/ 1426760 w 1592756"/>
                <a:gd name="connsiteY6" fmla="*/ 1260172 h 1592756"/>
                <a:gd name="connsiteX7" fmla="*/ 1191775 w 1592756"/>
                <a:gd name="connsiteY7" fmla="*/ 1189351 h 1592756"/>
                <a:gd name="connsiteX8" fmla="*/ 939004 w 1592756"/>
                <a:gd name="connsiteY8" fmla="*/ 1335288 h 1592756"/>
                <a:gd name="connsiteX9" fmla="*/ 882844 w 1592756"/>
                <a:gd name="connsiteY9" fmla="*/ 1574202 h 1592756"/>
                <a:gd name="connsiteX10" fmla="*/ 709912 w 1592756"/>
                <a:gd name="connsiteY10" fmla="*/ 1574202 h 1592756"/>
                <a:gd name="connsiteX11" fmla="*/ 653752 w 1592756"/>
                <a:gd name="connsiteY11" fmla="*/ 1335288 h 1592756"/>
                <a:gd name="connsiteX12" fmla="*/ 400981 w 1592756"/>
                <a:gd name="connsiteY12" fmla="*/ 1189351 h 1592756"/>
                <a:gd name="connsiteX13" fmla="*/ 165996 w 1592756"/>
                <a:gd name="connsiteY13" fmla="*/ 1260172 h 1592756"/>
                <a:gd name="connsiteX14" fmla="*/ 79530 w 1592756"/>
                <a:gd name="connsiteY14" fmla="*/ 1110408 h 1592756"/>
                <a:gd name="connsiteX15" fmla="*/ 258355 w 1592756"/>
                <a:gd name="connsiteY15" fmla="*/ 942315 h 1592756"/>
                <a:gd name="connsiteX16" fmla="*/ 258355 w 1592756"/>
                <a:gd name="connsiteY16" fmla="*/ 650441 h 1592756"/>
                <a:gd name="connsiteX17" fmla="*/ 79530 w 1592756"/>
                <a:gd name="connsiteY17" fmla="*/ 482348 h 1592756"/>
                <a:gd name="connsiteX18" fmla="*/ 165996 w 1592756"/>
                <a:gd name="connsiteY18" fmla="*/ 332584 h 1592756"/>
                <a:gd name="connsiteX19" fmla="*/ 400981 w 1592756"/>
                <a:gd name="connsiteY19" fmla="*/ 403405 h 1592756"/>
                <a:gd name="connsiteX20" fmla="*/ 653752 w 1592756"/>
                <a:gd name="connsiteY20" fmla="*/ 257468 h 1592756"/>
                <a:gd name="connsiteX21" fmla="*/ 709912 w 1592756"/>
                <a:gd name="connsiteY21" fmla="*/ 18554 h 1592756"/>
                <a:gd name="connsiteX22" fmla="*/ 882844 w 1592756"/>
                <a:gd name="connsiteY22" fmla="*/ 18554 h 1592756"/>
                <a:gd name="connsiteX23" fmla="*/ 939004 w 1592756"/>
                <a:gd name="connsiteY23" fmla="*/ 257468 h 1592756"/>
                <a:gd name="connsiteX24" fmla="*/ 1191775 w 1592756"/>
                <a:gd name="connsiteY24" fmla="*/ 403405 h 1592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592756" h="1592756">
                  <a:moveTo>
                    <a:pt x="1025173" y="402893"/>
                  </a:moveTo>
                  <a:lnTo>
                    <a:pt x="1195533" y="297380"/>
                  </a:lnTo>
                  <a:lnTo>
                    <a:pt x="1295376" y="397223"/>
                  </a:lnTo>
                  <a:lnTo>
                    <a:pt x="1189863" y="567584"/>
                  </a:lnTo>
                  <a:cubicBezTo>
                    <a:pt x="1230502" y="637475"/>
                    <a:pt x="1251792" y="716930"/>
                    <a:pt x="1251543" y="797777"/>
                  </a:cubicBezTo>
                  <a:lnTo>
                    <a:pt x="1428100" y="892558"/>
                  </a:lnTo>
                  <a:lnTo>
                    <a:pt x="1391556" y="1028945"/>
                  </a:lnTo>
                  <a:lnTo>
                    <a:pt x="1191263" y="1022749"/>
                  </a:lnTo>
                  <a:cubicBezTo>
                    <a:pt x="1151054" y="1092889"/>
                    <a:pt x="1092889" y="1151054"/>
                    <a:pt x="1022749" y="1191262"/>
                  </a:cubicBezTo>
                  <a:lnTo>
                    <a:pt x="1028945" y="1391556"/>
                  </a:lnTo>
                  <a:lnTo>
                    <a:pt x="892558" y="1428101"/>
                  </a:lnTo>
                  <a:lnTo>
                    <a:pt x="797778" y="1251543"/>
                  </a:lnTo>
                  <a:cubicBezTo>
                    <a:pt x="716930" y="1251791"/>
                    <a:pt x="637475" y="1230502"/>
                    <a:pt x="567583" y="1189863"/>
                  </a:cubicBezTo>
                  <a:lnTo>
                    <a:pt x="397223" y="1295376"/>
                  </a:lnTo>
                  <a:lnTo>
                    <a:pt x="297380" y="1195533"/>
                  </a:lnTo>
                  <a:lnTo>
                    <a:pt x="402893" y="1025172"/>
                  </a:lnTo>
                  <a:cubicBezTo>
                    <a:pt x="362254" y="955281"/>
                    <a:pt x="340964" y="875826"/>
                    <a:pt x="341213" y="794979"/>
                  </a:cubicBezTo>
                  <a:lnTo>
                    <a:pt x="164656" y="700198"/>
                  </a:lnTo>
                  <a:lnTo>
                    <a:pt x="201200" y="563811"/>
                  </a:lnTo>
                  <a:lnTo>
                    <a:pt x="401493" y="570007"/>
                  </a:lnTo>
                  <a:cubicBezTo>
                    <a:pt x="441702" y="499867"/>
                    <a:pt x="499867" y="441702"/>
                    <a:pt x="570007" y="401494"/>
                  </a:cubicBezTo>
                  <a:lnTo>
                    <a:pt x="563811" y="201200"/>
                  </a:lnTo>
                  <a:lnTo>
                    <a:pt x="700198" y="164655"/>
                  </a:lnTo>
                  <a:lnTo>
                    <a:pt x="794978" y="341213"/>
                  </a:lnTo>
                  <a:cubicBezTo>
                    <a:pt x="875826" y="340965"/>
                    <a:pt x="955281" y="362254"/>
                    <a:pt x="1025173" y="402893"/>
                  </a:cubicBez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2291" tIns="542290" rIns="542289" bIns="542290" numCol="1" spcCol="1270" anchor="ctr" anchorCtr="0">
              <a:noAutofit/>
            </a:bodyPr>
            <a:lstStyle/>
            <a:p>
              <a:pPr lvl="0" algn="ctr"/>
              <a:endParaRPr lang="en-US" sz="1200" b="1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810275" y="3022403"/>
              <a:ext cx="997352" cy="1086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533400">
                <a:defRPr/>
              </a:pPr>
              <a:r>
                <a:rPr lang="en-US" sz="1200" b="1" dirty="0" smtClean="0"/>
                <a:t>More </a:t>
              </a:r>
              <a:r>
                <a:rPr lang="en-US" sz="1200" b="1" dirty="0"/>
                <a:t>relevant </a:t>
              </a:r>
              <a:r>
                <a:rPr lang="en-US" sz="1200" b="1" dirty="0" smtClean="0"/>
                <a:t>ads, higher revenue per search</a:t>
              </a:r>
              <a:endParaRPr lang="en-US" sz="1200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93283" y="1618552"/>
              <a:ext cx="2273750" cy="5018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>
                <a:defRPr/>
              </a:pPr>
              <a:r>
                <a:rPr lang="en-US" sz="1200" b="1" dirty="0" smtClean="0">
                  <a:solidFill>
                    <a:prstClr val="black"/>
                  </a:solidFill>
                </a:rPr>
                <a:t>More relevant </a:t>
              </a:r>
            </a:p>
            <a:p>
              <a:pPr algn="ctr">
                <a:defRPr/>
              </a:pPr>
              <a:r>
                <a:rPr lang="en-US" sz="1200" b="1" dirty="0" smtClean="0">
                  <a:solidFill>
                    <a:prstClr val="black"/>
                  </a:solidFill>
                </a:rPr>
                <a:t>algorithmic results</a:t>
              </a:r>
              <a:endParaRPr lang="en-US" sz="1200" b="1" dirty="0">
                <a:solidFill>
                  <a:prstClr val="black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76014" y="2131252"/>
              <a:ext cx="1700784" cy="1086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algn="ctr" defTabSz="533400">
                <a:defRPr/>
              </a:pPr>
              <a:r>
                <a:rPr lang="en-US" sz="1200" b="1" dirty="0" smtClean="0"/>
                <a:t>More data</a:t>
              </a:r>
              <a:endParaRPr lang="en-US" sz="1200" b="1" dirty="0"/>
            </a:p>
          </p:txBody>
        </p:sp>
        <p:sp>
          <p:nvSpPr>
            <p:cNvPr id="29" name="Circular Arrow 28"/>
            <p:cNvSpPr/>
            <p:nvPr/>
          </p:nvSpPr>
          <p:spPr>
            <a:xfrm rot="9487542">
              <a:off x="4345959" y="4123063"/>
              <a:ext cx="990810" cy="1092545"/>
            </a:xfrm>
            <a:prstGeom prst="circularArrow">
              <a:avLst>
                <a:gd name="adj1" fmla="val 7447"/>
                <a:gd name="adj2" fmla="val 1142319"/>
                <a:gd name="adj3" fmla="val 20530694"/>
                <a:gd name="adj4" fmla="val 9874942"/>
                <a:gd name="adj5" fmla="val 125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0" name="Circular Arrow 29"/>
            <p:cNvSpPr/>
            <p:nvPr/>
          </p:nvSpPr>
          <p:spPr>
            <a:xfrm rot="15017674">
              <a:off x="2793454" y="3865684"/>
              <a:ext cx="990810" cy="1092545"/>
            </a:xfrm>
            <a:prstGeom prst="circularArrow">
              <a:avLst>
                <a:gd name="adj1" fmla="val 7111"/>
                <a:gd name="adj2" fmla="val 1142319"/>
                <a:gd name="adj3" fmla="val 20359791"/>
                <a:gd name="adj4" fmla="val 10021935"/>
                <a:gd name="adj5" fmla="val 125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 rot="1766513">
              <a:off x="4824387" y="2992713"/>
              <a:ext cx="985887" cy="924709"/>
            </a:xfrm>
            <a:custGeom>
              <a:avLst/>
              <a:gdLst>
                <a:gd name="connsiteX0" fmla="*/ 1216350 w 1625600"/>
                <a:gd name="connsiteY0" fmla="*/ 411723 h 1625600"/>
                <a:gd name="connsiteX1" fmla="*/ 1456181 w 1625600"/>
                <a:gd name="connsiteY1" fmla="*/ 339443 h 1625600"/>
                <a:gd name="connsiteX2" fmla="*/ 1544430 w 1625600"/>
                <a:gd name="connsiteY2" fmla="*/ 492294 h 1625600"/>
                <a:gd name="connsiteX3" fmla="*/ 1361918 w 1625600"/>
                <a:gd name="connsiteY3" fmla="*/ 663854 h 1625600"/>
                <a:gd name="connsiteX4" fmla="*/ 1361918 w 1625600"/>
                <a:gd name="connsiteY4" fmla="*/ 961747 h 1625600"/>
                <a:gd name="connsiteX5" fmla="*/ 1544430 w 1625600"/>
                <a:gd name="connsiteY5" fmla="*/ 1133306 h 1625600"/>
                <a:gd name="connsiteX6" fmla="*/ 1456181 w 1625600"/>
                <a:gd name="connsiteY6" fmla="*/ 1286157 h 1625600"/>
                <a:gd name="connsiteX7" fmla="*/ 1216350 w 1625600"/>
                <a:gd name="connsiteY7" fmla="*/ 1213877 h 1625600"/>
                <a:gd name="connsiteX8" fmla="*/ 958367 w 1625600"/>
                <a:gd name="connsiteY8" fmla="*/ 1362823 h 1625600"/>
                <a:gd name="connsiteX9" fmla="*/ 901049 w 1625600"/>
                <a:gd name="connsiteY9" fmla="*/ 1606663 h 1625600"/>
                <a:gd name="connsiteX10" fmla="*/ 724551 w 1625600"/>
                <a:gd name="connsiteY10" fmla="*/ 1606663 h 1625600"/>
                <a:gd name="connsiteX11" fmla="*/ 667232 w 1625600"/>
                <a:gd name="connsiteY11" fmla="*/ 1362823 h 1625600"/>
                <a:gd name="connsiteX12" fmla="*/ 409249 w 1625600"/>
                <a:gd name="connsiteY12" fmla="*/ 1213877 h 1625600"/>
                <a:gd name="connsiteX13" fmla="*/ 169419 w 1625600"/>
                <a:gd name="connsiteY13" fmla="*/ 1286157 h 1625600"/>
                <a:gd name="connsiteX14" fmla="*/ 81170 w 1625600"/>
                <a:gd name="connsiteY14" fmla="*/ 1133306 h 1625600"/>
                <a:gd name="connsiteX15" fmla="*/ 263682 w 1625600"/>
                <a:gd name="connsiteY15" fmla="*/ 961746 h 1625600"/>
                <a:gd name="connsiteX16" fmla="*/ 263682 w 1625600"/>
                <a:gd name="connsiteY16" fmla="*/ 663853 h 1625600"/>
                <a:gd name="connsiteX17" fmla="*/ 81170 w 1625600"/>
                <a:gd name="connsiteY17" fmla="*/ 492294 h 1625600"/>
                <a:gd name="connsiteX18" fmla="*/ 169419 w 1625600"/>
                <a:gd name="connsiteY18" fmla="*/ 339443 h 1625600"/>
                <a:gd name="connsiteX19" fmla="*/ 409250 w 1625600"/>
                <a:gd name="connsiteY19" fmla="*/ 411723 h 1625600"/>
                <a:gd name="connsiteX20" fmla="*/ 667233 w 1625600"/>
                <a:gd name="connsiteY20" fmla="*/ 262777 h 1625600"/>
                <a:gd name="connsiteX21" fmla="*/ 724551 w 1625600"/>
                <a:gd name="connsiteY21" fmla="*/ 18937 h 1625600"/>
                <a:gd name="connsiteX22" fmla="*/ 901049 w 1625600"/>
                <a:gd name="connsiteY22" fmla="*/ 18937 h 1625600"/>
                <a:gd name="connsiteX23" fmla="*/ 958368 w 1625600"/>
                <a:gd name="connsiteY23" fmla="*/ 262777 h 1625600"/>
                <a:gd name="connsiteX24" fmla="*/ 1216351 w 1625600"/>
                <a:gd name="connsiteY24" fmla="*/ 411723 h 1625600"/>
                <a:gd name="connsiteX25" fmla="*/ 1216350 w 1625600"/>
                <a:gd name="connsiteY25" fmla="*/ 411723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25600" h="1625600">
                  <a:moveTo>
                    <a:pt x="1216350" y="411723"/>
                  </a:moveTo>
                  <a:lnTo>
                    <a:pt x="1456181" y="339443"/>
                  </a:lnTo>
                  <a:lnTo>
                    <a:pt x="1544430" y="492294"/>
                  </a:lnTo>
                  <a:lnTo>
                    <a:pt x="1361918" y="663854"/>
                  </a:lnTo>
                  <a:cubicBezTo>
                    <a:pt x="1388374" y="761389"/>
                    <a:pt x="1388374" y="864211"/>
                    <a:pt x="1361918" y="961747"/>
                  </a:cubicBezTo>
                  <a:lnTo>
                    <a:pt x="1544430" y="1133306"/>
                  </a:lnTo>
                  <a:lnTo>
                    <a:pt x="1456181" y="1286157"/>
                  </a:lnTo>
                  <a:lnTo>
                    <a:pt x="1216350" y="1213877"/>
                  </a:lnTo>
                  <a:cubicBezTo>
                    <a:pt x="1145110" y="1285556"/>
                    <a:pt x="1056063" y="1336967"/>
                    <a:pt x="958367" y="1362823"/>
                  </a:cubicBezTo>
                  <a:lnTo>
                    <a:pt x="901049" y="1606663"/>
                  </a:lnTo>
                  <a:lnTo>
                    <a:pt x="724551" y="1606663"/>
                  </a:lnTo>
                  <a:lnTo>
                    <a:pt x="667232" y="1362823"/>
                  </a:lnTo>
                  <a:cubicBezTo>
                    <a:pt x="569536" y="1336967"/>
                    <a:pt x="480489" y="1285556"/>
                    <a:pt x="409249" y="1213877"/>
                  </a:cubicBezTo>
                  <a:lnTo>
                    <a:pt x="169419" y="1286157"/>
                  </a:lnTo>
                  <a:lnTo>
                    <a:pt x="81170" y="1133306"/>
                  </a:lnTo>
                  <a:lnTo>
                    <a:pt x="263682" y="961746"/>
                  </a:lnTo>
                  <a:cubicBezTo>
                    <a:pt x="237226" y="864211"/>
                    <a:pt x="237226" y="761389"/>
                    <a:pt x="263682" y="663853"/>
                  </a:cubicBezTo>
                  <a:lnTo>
                    <a:pt x="81170" y="492294"/>
                  </a:lnTo>
                  <a:lnTo>
                    <a:pt x="169419" y="339443"/>
                  </a:lnTo>
                  <a:lnTo>
                    <a:pt x="409250" y="411723"/>
                  </a:lnTo>
                  <a:cubicBezTo>
                    <a:pt x="480490" y="340044"/>
                    <a:pt x="569537" y="288633"/>
                    <a:pt x="667233" y="262777"/>
                  </a:cubicBezTo>
                  <a:lnTo>
                    <a:pt x="724551" y="18937"/>
                  </a:lnTo>
                  <a:lnTo>
                    <a:pt x="901049" y="18937"/>
                  </a:lnTo>
                  <a:lnTo>
                    <a:pt x="958368" y="262777"/>
                  </a:lnTo>
                  <a:cubicBezTo>
                    <a:pt x="1056064" y="288633"/>
                    <a:pt x="1145111" y="340044"/>
                    <a:pt x="1216351" y="411723"/>
                  </a:cubicBezTo>
                  <a:lnTo>
                    <a:pt x="1216350" y="41172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3220" tIns="425693" rIns="423220" bIns="425693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00" b="1" kern="12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69615" y="4338909"/>
              <a:ext cx="1395137" cy="108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/>
              <a:r>
                <a:rPr lang="en-US" sz="1200" b="1" kern="1200" dirty="0" smtClean="0"/>
                <a:t>More </a:t>
              </a:r>
            </a:p>
            <a:p>
              <a:pPr lvl="0" algn="ctr" defTabSz="533400"/>
              <a:r>
                <a:rPr lang="en-US" sz="1200" b="1" dirty="0"/>
                <a:t>s</a:t>
              </a:r>
              <a:r>
                <a:rPr lang="en-US" sz="1200" b="1" kern="1200" dirty="0" smtClean="0"/>
                <a:t>yndication </a:t>
              </a:r>
            </a:p>
            <a:p>
              <a:pPr lvl="0" algn="ctr" defTabSz="533400"/>
              <a:r>
                <a:rPr lang="en-US" sz="1200" b="1" kern="1200" dirty="0" smtClean="0"/>
                <a:t>partners</a:t>
              </a:r>
              <a:endParaRPr lang="en-US" sz="1200" b="1" kern="12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161958" y="5341333"/>
              <a:ext cx="1222284" cy="7633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/>
              <a:r>
                <a:rPr lang="en-US" sz="1200" b="1" dirty="0" smtClean="0"/>
                <a:t>More data, </a:t>
              </a:r>
              <a:r>
                <a:rPr lang="en-US" sz="1200" b="1" dirty="0"/>
                <a:t>better publisher-side algorithms</a:t>
              </a:r>
              <a:endParaRPr lang="en-US" sz="1200" b="1" kern="1200" dirty="0"/>
            </a:p>
          </p:txBody>
        </p:sp>
        <p:sp>
          <p:nvSpPr>
            <p:cNvPr id="34" name="Circular Arrow 33"/>
            <p:cNvSpPr/>
            <p:nvPr/>
          </p:nvSpPr>
          <p:spPr>
            <a:xfrm rot="20331793">
              <a:off x="3000432" y="2321086"/>
              <a:ext cx="990810" cy="1092545"/>
            </a:xfrm>
            <a:prstGeom prst="circularArrow">
              <a:avLst>
                <a:gd name="adj1" fmla="val 7111"/>
                <a:gd name="adj2" fmla="val 1142319"/>
                <a:gd name="adj3" fmla="val 20359791"/>
                <a:gd name="adj4" fmla="val 10021935"/>
                <a:gd name="adj5" fmla="val 125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sz="12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35" name="Circular Arrow 34"/>
            <p:cNvSpPr/>
            <p:nvPr/>
          </p:nvSpPr>
          <p:spPr>
            <a:xfrm rot="3760007">
              <a:off x="4439292" y="2514171"/>
              <a:ext cx="990810" cy="1092545"/>
            </a:xfrm>
            <a:prstGeom prst="circularArrow">
              <a:avLst>
                <a:gd name="adj1" fmla="val 7111"/>
                <a:gd name="adj2" fmla="val 1142319"/>
                <a:gd name="adj3" fmla="val 20359791"/>
                <a:gd name="adj4" fmla="val 10021935"/>
                <a:gd name="adj5" fmla="val 1250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sz="12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672105"/>
            <a:ext cx="2133600" cy="190042"/>
          </a:xfrm>
        </p:spPr>
        <p:txBody>
          <a:bodyPr/>
          <a:lstStyle/>
          <a:p>
            <a:fld id="{0F76A134-770F-4BF4-8849-956DF025AE3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858000" y="1765533"/>
            <a:ext cx="1981200" cy="838200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95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Advertisers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257315" y="5252426"/>
            <a:ext cx="1981200" cy="838200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95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Publishers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28882" y="3978820"/>
            <a:ext cx="1981200" cy="838200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95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Partners and Websites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92399" y="1181570"/>
            <a:ext cx="1981200" cy="838200"/>
          </a:xfrm>
          <a:prstGeom prst="ellipse">
            <a:avLst/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95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Search users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748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29" name="Group 64"/>
          <p:cNvGrpSpPr>
            <a:grpSpLocks/>
          </p:cNvGrpSpPr>
          <p:nvPr/>
        </p:nvGrpSpPr>
        <p:grpSpPr bwMode="auto">
          <a:xfrm>
            <a:off x="4562475" y="1316038"/>
            <a:ext cx="4581525" cy="5541962"/>
            <a:chOff x="4561952" y="1316334"/>
            <a:chExt cx="4582048" cy="5541666"/>
          </a:xfrm>
        </p:grpSpPr>
        <p:sp>
          <p:nvSpPr>
            <p:cNvPr id="48153" name="Rectangle 20"/>
            <p:cNvSpPr>
              <a:spLocks noChangeArrowheads="1"/>
            </p:cNvSpPr>
            <p:nvPr/>
          </p:nvSpPr>
          <p:spPr bwMode="auto">
            <a:xfrm>
              <a:off x="4579938" y="1316334"/>
              <a:ext cx="4564062" cy="5541666"/>
            </a:xfrm>
            <a:prstGeom prst="rect">
              <a:avLst/>
            </a:prstGeom>
            <a:solidFill>
              <a:srgbClr val="D9D9D9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561952" y="1378243"/>
              <a:ext cx="4582048" cy="4619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u="sng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Worldwide</a:t>
              </a:r>
            </a:p>
          </p:txBody>
        </p:sp>
        <p:grpSp>
          <p:nvGrpSpPr>
            <p:cNvPr id="48155" name="Group 63"/>
            <p:cNvGrpSpPr>
              <a:grpSpLocks/>
            </p:cNvGrpSpPr>
            <p:nvPr/>
          </p:nvGrpSpPr>
          <p:grpSpPr bwMode="auto">
            <a:xfrm>
              <a:off x="4748646" y="1935480"/>
              <a:ext cx="3712067" cy="4251045"/>
              <a:chOff x="4748646" y="1896843"/>
              <a:chExt cx="3712067" cy="4251045"/>
            </a:xfrm>
          </p:grpSpPr>
          <p:cxnSp>
            <p:nvCxnSpPr>
              <p:cNvPr id="48156" name="Straight Connector 57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6602184" y="2725657"/>
                <a:ext cx="610439" cy="1677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48157" name="Straight Connector 56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6691782" y="5355441"/>
                <a:ext cx="610439" cy="1677"/>
              </a:xfrm>
              <a:prstGeom prst="line">
                <a:avLst/>
              </a:prstGeom>
              <a:noFill/>
              <a:ln w="28575" algn="ctr">
                <a:solidFill>
                  <a:srgbClr val="FF3300"/>
                </a:solidFill>
                <a:round/>
                <a:headEnd/>
                <a:tailEnd/>
              </a:ln>
            </p:spPr>
          </p:cxnSp>
          <p:cxnSp>
            <p:nvCxnSpPr>
              <p:cNvPr id="48158" name="Straight Connector 40"/>
              <p:cNvCxnSpPr>
                <a:cxnSpLocks noChangeShapeType="1"/>
              </p:cNvCxnSpPr>
              <p:nvPr/>
            </p:nvCxnSpPr>
            <p:spPr bwMode="auto">
              <a:xfrm rot="16200000" flipV="1">
                <a:off x="6198178" y="2686050"/>
                <a:ext cx="498764" cy="238992"/>
              </a:xfrm>
              <a:prstGeom prst="line">
                <a:avLst/>
              </a:prstGeom>
              <a:noFill/>
              <a:ln w="28575" algn="ctr">
                <a:solidFill>
                  <a:srgbClr val="00B050"/>
                </a:solidFill>
                <a:round/>
                <a:headEnd/>
                <a:tailEnd/>
              </a:ln>
            </p:spPr>
          </p:cxnSp>
          <p:sp>
            <p:nvSpPr>
              <p:cNvPr id="4" name="Freeform 3"/>
              <p:cNvSpPr>
                <a:spLocks/>
              </p:cNvSpPr>
              <p:nvPr/>
            </p:nvSpPr>
            <p:spPr bwMode="auto">
              <a:xfrm>
                <a:off x="6135935" y="2562413"/>
                <a:ext cx="837623" cy="1487157"/>
              </a:xfrm>
              <a:custGeom>
                <a:avLst/>
                <a:gdLst/>
                <a:ahLst/>
                <a:cxnLst>
                  <a:cxn ang="0">
                    <a:pos x="82" y="0"/>
                  </a:cxn>
                  <a:cxn ang="0">
                    <a:pos x="0" y="29"/>
                  </a:cxn>
                  <a:cxn ang="0">
                    <a:pos x="98" y="174"/>
                  </a:cxn>
                  <a:cxn ang="0">
                    <a:pos x="82" y="0"/>
                  </a:cxn>
                </a:cxnLst>
                <a:rect l="0" t="0" r="r" b="b"/>
                <a:pathLst>
                  <a:path w="98" h="174">
                    <a:moveTo>
                      <a:pt x="82" y="0"/>
                    </a:moveTo>
                    <a:cubicBezTo>
                      <a:pt x="53" y="3"/>
                      <a:pt x="25" y="13"/>
                      <a:pt x="0" y="29"/>
                    </a:cubicBezTo>
                    <a:lnTo>
                      <a:pt x="98" y="174"/>
                    </a:lnTo>
                    <a:lnTo>
                      <a:pt x="82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CC66">
                      <a:shade val="30000"/>
                      <a:satMod val="115000"/>
                    </a:srgbClr>
                  </a:gs>
                  <a:gs pos="50000">
                    <a:srgbClr val="00CC66">
                      <a:shade val="67500"/>
                      <a:satMod val="115000"/>
                    </a:srgbClr>
                  </a:gs>
                  <a:gs pos="100000">
                    <a:srgbClr val="00CC66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 w="9525">
                <a:noFill/>
                <a:prstDash val="solid"/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 algn="ctr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</a:endParaRPr>
              </a:p>
            </p:txBody>
          </p:sp>
          <p:sp>
            <p:nvSpPr>
              <p:cNvPr id="1028" name="Freeform 4"/>
              <p:cNvSpPr>
                <a:spLocks/>
              </p:cNvSpPr>
              <p:nvPr/>
            </p:nvSpPr>
            <p:spPr bwMode="auto">
              <a:xfrm>
                <a:off x="6838133" y="2556018"/>
                <a:ext cx="161520" cy="1493552"/>
              </a:xfrm>
              <a:custGeom>
                <a:avLst/>
                <a:gdLst>
                  <a:gd name="connsiteX0" fmla="*/ 11719 w 11927"/>
                  <a:gd name="connsiteY0" fmla="*/ 0 h 10043"/>
                  <a:gd name="connsiteX1" fmla="*/ 0 w 11927"/>
                  <a:gd name="connsiteY1" fmla="*/ 43 h 10043"/>
                  <a:gd name="connsiteX2" fmla="*/ 10000 w 11927"/>
                  <a:gd name="connsiteY2" fmla="*/ 10043 h 10043"/>
                  <a:gd name="connsiteX3" fmla="*/ 11719 w 11927"/>
                  <a:gd name="connsiteY3" fmla="*/ 0 h 10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927" h="10043">
                    <a:moveTo>
                      <a:pt x="11719" y="0"/>
                    </a:moveTo>
                    <a:lnTo>
                      <a:pt x="0" y="43"/>
                    </a:lnTo>
                    <a:lnTo>
                      <a:pt x="10000" y="10043"/>
                    </a:lnTo>
                    <a:cubicBezTo>
                      <a:pt x="9792" y="6710"/>
                      <a:pt x="11927" y="3333"/>
                      <a:pt x="11719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prstDash val="solid"/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 algn="ctr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</a:endParaRPr>
              </a:p>
            </p:txBody>
          </p:sp>
          <p:sp>
            <p:nvSpPr>
              <p:cNvPr id="3" name="Freeform 2"/>
              <p:cNvSpPr>
                <a:spLocks/>
              </p:cNvSpPr>
              <p:nvPr/>
            </p:nvSpPr>
            <p:spPr bwMode="auto">
              <a:xfrm>
                <a:off x="5486400" y="2562413"/>
                <a:ext cx="2974313" cy="2974313"/>
              </a:xfrm>
              <a:custGeom>
                <a:avLst/>
                <a:gdLst/>
                <a:ahLst/>
                <a:cxnLst>
                  <a:cxn ang="0">
                    <a:pos x="76" y="29"/>
                  </a:cxn>
                  <a:cxn ang="0">
                    <a:pos x="0" y="173"/>
                  </a:cxn>
                  <a:cxn ang="0">
                    <a:pos x="174" y="348"/>
                  </a:cxn>
                  <a:cxn ang="0">
                    <a:pos x="348" y="174"/>
                  </a:cxn>
                  <a:cxn ang="0">
                    <a:pos x="174" y="0"/>
                  </a:cxn>
                  <a:cxn ang="0">
                    <a:pos x="174" y="174"/>
                  </a:cxn>
                  <a:cxn ang="0">
                    <a:pos x="76" y="29"/>
                  </a:cxn>
                </a:cxnLst>
                <a:rect l="0" t="0" r="r" b="b"/>
                <a:pathLst>
                  <a:path w="348" h="348">
                    <a:moveTo>
                      <a:pt x="76" y="29"/>
                    </a:moveTo>
                    <a:cubicBezTo>
                      <a:pt x="28" y="62"/>
                      <a:pt x="0" y="116"/>
                      <a:pt x="0" y="173"/>
                    </a:cubicBezTo>
                    <a:cubicBezTo>
                      <a:pt x="0" y="270"/>
                      <a:pt x="77" y="348"/>
                      <a:pt x="174" y="348"/>
                    </a:cubicBezTo>
                    <a:cubicBezTo>
                      <a:pt x="270" y="348"/>
                      <a:pt x="348" y="270"/>
                      <a:pt x="348" y="174"/>
                    </a:cubicBezTo>
                    <a:cubicBezTo>
                      <a:pt x="348" y="77"/>
                      <a:pt x="270" y="0"/>
                      <a:pt x="174" y="0"/>
                    </a:cubicBezTo>
                    <a:lnTo>
                      <a:pt x="174" y="174"/>
                    </a:lnTo>
                    <a:lnTo>
                      <a:pt x="76" y="2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3300">
                      <a:shade val="30000"/>
                      <a:satMod val="115000"/>
                    </a:srgbClr>
                  </a:gs>
                  <a:gs pos="50000">
                    <a:srgbClr val="FF3300">
                      <a:shade val="67500"/>
                      <a:satMod val="115000"/>
                    </a:srgbClr>
                  </a:gs>
                  <a:gs pos="100000">
                    <a:srgbClr val="FF330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 w="9525">
                <a:noFill/>
                <a:prstDash val="solid"/>
                <a:round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 algn="ctr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</a:endParaRPr>
              </a:p>
            </p:txBody>
          </p:sp>
          <p:pic>
            <p:nvPicPr>
              <p:cNvPr id="48168" name="Picture 19" descr="http://t3.gstatic.com/images?q=tbn:ANd9GcRv305Cs7EOHA2_Shb9ySgikV8-BVYVfJykI42w0lUxBbiof_jKZQ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BFFFF"/>
                  </a:clrFrom>
                  <a:clrTo>
                    <a:srgbClr val="FB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697946" y="2249117"/>
                <a:ext cx="895793" cy="234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8169" name="TextBox 39"/>
              <p:cNvSpPr txBox="1">
                <a:spLocks noChangeArrowheads="1"/>
              </p:cNvSpPr>
              <p:nvPr/>
            </p:nvSpPr>
            <p:spPr bwMode="auto">
              <a:xfrm>
                <a:off x="5479705" y="2173686"/>
                <a:ext cx="205110" cy="302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</a:rPr>
                  <a:t>+</a:t>
                </a:r>
              </a:p>
            </p:txBody>
          </p:sp>
          <p:pic>
            <p:nvPicPr>
              <p:cNvPr id="48170" name="Picture 6" descr="C:\Documents and Settings\cverene\Desktop\bing-logo copy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t="21466" b="21989"/>
              <a:stretch>
                <a:fillRect/>
              </a:stretch>
            </p:blipFill>
            <p:spPr bwMode="auto">
              <a:xfrm>
                <a:off x="4748646" y="2215348"/>
                <a:ext cx="744918" cy="309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8171" name="TextBox 52"/>
              <p:cNvSpPr txBox="1">
                <a:spLocks noChangeArrowheads="1"/>
              </p:cNvSpPr>
              <p:nvPr/>
            </p:nvSpPr>
            <p:spPr bwMode="auto">
              <a:xfrm>
                <a:off x="6113439" y="4387782"/>
                <a:ext cx="1935679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3600" b="1">
                    <a:solidFill>
                      <a:srgbClr val="000000"/>
                    </a:solidFill>
                  </a:rPr>
                  <a:t>90.5%</a:t>
                </a:r>
              </a:p>
            </p:txBody>
          </p:sp>
          <p:sp>
            <p:nvSpPr>
              <p:cNvPr id="48172" name="TextBox 53"/>
              <p:cNvSpPr txBox="1">
                <a:spLocks noChangeArrowheads="1"/>
              </p:cNvSpPr>
              <p:nvPr/>
            </p:nvSpPr>
            <p:spPr bwMode="auto">
              <a:xfrm>
                <a:off x="6261761" y="2819400"/>
                <a:ext cx="66897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="1">
                    <a:solidFill>
                      <a:srgbClr val="000000"/>
                    </a:solidFill>
                  </a:rPr>
                  <a:t>8%</a:t>
                </a:r>
              </a:p>
            </p:txBody>
          </p:sp>
          <p:sp>
            <p:nvSpPr>
              <p:cNvPr id="48173" name="TextBox 54"/>
              <p:cNvSpPr txBox="1">
                <a:spLocks noChangeArrowheads="1"/>
              </p:cNvSpPr>
              <p:nvPr/>
            </p:nvSpPr>
            <p:spPr bwMode="auto">
              <a:xfrm>
                <a:off x="6757997" y="1896843"/>
                <a:ext cx="1143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Other</a:t>
                </a:r>
              </a:p>
              <a:p>
                <a:r>
                  <a:rPr lang="en-US" sz="1400" b="1">
                    <a:solidFill>
                      <a:srgbClr val="000000"/>
                    </a:solidFill>
                  </a:rPr>
                  <a:t>1.5%</a:t>
                </a:r>
              </a:p>
            </p:txBody>
          </p:sp>
          <p:pic>
            <p:nvPicPr>
              <p:cNvPr id="48174" name="Picture 11" descr="http://www.cyberbits.net/wp-content/uploads/2011/02/google-logo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t="25667" b="23334"/>
              <a:stretch>
                <a:fillRect/>
              </a:stretch>
            </p:blipFill>
            <p:spPr bwMode="auto">
              <a:xfrm>
                <a:off x="6283074" y="5641516"/>
                <a:ext cx="1489326" cy="5063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04775"/>
            <a:ext cx="9144000" cy="866775"/>
          </a:xfrm>
        </p:spPr>
        <p:txBody>
          <a:bodyPr anchor="b"/>
          <a:lstStyle/>
          <a:p>
            <a:pPr algn="ctr">
              <a:lnSpc>
                <a:spcPts val="2800"/>
              </a:lnSpc>
            </a:pPr>
            <a:r>
              <a:rPr lang="en-US" b="1" dirty="0" smtClean="0">
                <a:latin typeface="Calibri" pitchFamily="34" charset="0"/>
              </a:rPr>
              <a:t>Search is Concentrated</a:t>
            </a:r>
            <a:endParaRPr lang="en-US" sz="3200" b="1" dirty="0" smtClean="0">
              <a:latin typeface="Calibri" pitchFamily="34" charset="0"/>
            </a:endParaRPr>
          </a:p>
        </p:txBody>
      </p:sp>
      <p:sp>
        <p:nvSpPr>
          <p:cNvPr id="48131" name="TextBox 38"/>
          <p:cNvSpPr txBox="1">
            <a:spLocks noChangeArrowheads="1"/>
          </p:cNvSpPr>
          <p:nvPr/>
        </p:nvSpPr>
        <p:spPr bwMode="auto">
          <a:xfrm>
            <a:off x="0" y="6324600"/>
            <a:ext cx="2933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0488" indent="-90488"/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*March 2011 comScore figures (includes search partners)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74744" y="6618513"/>
            <a:ext cx="725713" cy="21544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defRPr/>
            </a:pPr>
            <a:fld id="{31EDA4CB-9873-4DFA-A6FF-6D5187A4C793}" type="slidenum">
              <a:rPr lang="en-US" sz="1400">
                <a:gradFill>
                  <a:gsLst>
                    <a:gs pos="0">
                      <a:srgbClr val="000000"/>
                    </a:gs>
                    <a:gs pos="86000">
                      <a:srgbClr val="000000"/>
                    </a:gs>
                  </a:gsLst>
                  <a:lin ang="5400000" scaled="0"/>
                </a:gradFill>
                <a:latin typeface="+mn-lt"/>
              </a:rPr>
              <a:pPr algn="r">
                <a:defRPr/>
              </a:pPr>
              <a:t>11</a:t>
            </a:fld>
            <a:endParaRPr lang="en-US" sz="1400" dirty="0" err="1">
              <a:gradFill>
                <a:gsLst>
                  <a:gs pos="0">
                    <a:srgbClr val="000000"/>
                  </a:gs>
                  <a:gs pos="86000">
                    <a:srgbClr val="000000"/>
                  </a:gs>
                </a:gsLst>
                <a:lin ang="5400000" scaled="0"/>
              </a:gra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9525" y="1377950"/>
            <a:ext cx="45815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United States</a:t>
            </a:r>
          </a:p>
        </p:txBody>
      </p:sp>
      <p:cxnSp>
        <p:nvCxnSpPr>
          <p:cNvPr id="48136" name="Straight Connector 29"/>
          <p:cNvCxnSpPr>
            <a:cxnSpLocks noChangeShapeType="1"/>
          </p:cNvCxnSpPr>
          <p:nvPr/>
        </p:nvCxnSpPr>
        <p:spPr bwMode="auto">
          <a:xfrm rot="5400000" flipH="1" flipV="1">
            <a:off x="1955007" y="2774156"/>
            <a:ext cx="609600" cy="1587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</p:spPr>
      </p:cxnSp>
      <p:pic>
        <p:nvPicPr>
          <p:cNvPr id="48137" name="Picture 11" descr="http://www.cyberbits.net/wp-content/uploads/2011/02/google-logo.jpg"/>
          <p:cNvPicPr>
            <a:picLocks noChangeAspect="1" noChangeArrowheads="1"/>
          </p:cNvPicPr>
          <p:nvPr/>
        </p:nvPicPr>
        <p:blipFill>
          <a:blip r:embed="rId5" cstate="print"/>
          <a:srcRect t="25667" b="23334"/>
          <a:stretch>
            <a:fillRect/>
          </a:stretch>
        </p:blipFill>
        <p:spPr bwMode="auto">
          <a:xfrm>
            <a:off x="1495425" y="5680075"/>
            <a:ext cx="14890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8138" name="Straight Connector 18"/>
          <p:cNvCxnSpPr>
            <a:cxnSpLocks noChangeShapeType="1"/>
          </p:cNvCxnSpPr>
          <p:nvPr/>
        </p:nvCxnSpPr>
        <p:spPr bwMode="auto">
          <a:xfrm rot="5400000" flipH="1" flipV="1">
            <a:off x="1903413" y="5394325"/>
            <a:ext cx="611188" cy="1587"/>
          </a:xfrm>
          <a:prstGeom prst="lin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</p:spPr>
      </p:cxnSp>
      <p:grpSp>
        <p:nvGrpSpPr>
          <p:cNvPr id="48139" name="Group 33"/>
          <p:cNvGrpSpPr>
            <a:grpSpLocks/>
          </p:cNvGrpSpPr>
          <p:nvPr/>
        </p:nvGrpSpPr>
        <p:grpSpPr bwMode="auto">
          <a:xfrm rot="-348076">
            <a:off x="741363" y="2241550"/>
            <a:ext cx="2906712" cy="3363913"/>
            <a:chOff x="2748010" y="1099146"/>
            <a:chExt cx="4249690" cy="4916315"/>
          </a:xfrm>
        </p:grpSpPr>
        <p:sp>
          <p:nvSpPr>
            <p:cNvPr id="1026" name="Freeform 2"/>
            <p:cNvSpPr>
              <a:spLocks/>
            </p:cNvSpPr>
            <p:nvPr/>
          </p:nvSpPr>
          <p:spPr bwMode="auto">
            <a:xfrm rot="18900000">
              <a:off x="4046161" y="1099146"/>
              <a:ext cx="2174841" cy="2812295"/>
            </a:xfrm>
            <a:custGeom>
              <a:avLst/>
              <a:gdLst/>
              <a:ahLst/>
              <a:cxnLst>
                <a:cxn ang="0">
                  <a:pos x="166" y="225"/>
                </a:cxn>
                <a:cxn ang="0">
                  <a:pos x="174" y="174"/>
                </a:cxn>
                <a:cxn ang="0">
                  <a:pos x="0" y="0"/>
                </a:cxn>
                <a:cxn ang="0">
                  <a:pos x="0" y="174"/>
                </a:cxn>
                <a:cxn ang="0">
                  <a:pos x="166" y="225"/>
                </a:cxn>
              </a:cxnLst>
              <a:rect l="0" t="0" r="r" b="b"/>
              <a:pathLst>
                <a:path w="174" h="225">
                  <a:moveTo>
                    <a:pt x="166" y="225"/>
                  </a:moveTo>
                  <a:cubicBezTo>
                    <a:pt x="171" y="208"/>
                    <a:pt x="174" y="191"/>
                    <a:pt x="174" y="174"/>
                  </a:cubicBezTo>
                  <a:cubicBezTo>
                    <a:pt x="174" y="77"/>
                    <a:pt x="96" y="0"/>
                    <a:pt x="0" y="0"/>
                  </a:cubicBezTo>
                  <a:lnTo>
                    <a:pt x="0" y="174"/>
                  </a:lnTo>
                  <a:lnTo>
                    <a:pt x="166" y="2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CC66">
                    <a:shade val="30000"/>
                    <a:satMod val="115000"/>
                  </a:srgbClr>
                </a:gs>
                <a:gs pos="50000">
                  <a:srgbClr val="00CC66">
                    <a:shade val="67500"/>
                    <a:satMod val="115000"/>
                  </a:srgbClr>
                </a:gs>
                <a:gs pos="100000">
                  <a:srgbClr val="00CC66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 w="9525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>
                <a:defRPr/>
              </a:pPr>
              <a:endParaRPr lang="en-US" sz="280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027" name="Freeform 3"/>
            <p:cNvSpPr>
              <a:spLocks/>
            </p:cNvSpPr>
            <p:nvPr/>
          </p:nvSpPr>
          <p:spPr bwMode="auto">
            <a:xfrm rot="18900000">
              <a:off x="2748010" y="1665778"/>
              <a:ext cx="4249690" cy="4349683"/>
            </a:xfrm>
            <a:custGeom>
              <a:avLst/>
              <a:gdLst/>
              <a:ahLst/>
              <a:cxnLst>
                <a:cxn ang="0">
                  <a:pos x="173" y="0"/>
                </a:cxn>
                <a:cxn ang="0">
                  <a:pos x="0" y="173"/>
                </a:cxn>
                <a:cxn ang="0">
                  <a:pos x="174" y="348"/>
                </a:cxn>
                <a:cxn ang="0">
                  <a:pos x="340" y="225"/>
                </a:cxn>
                <a:cxn ang="0">
                  <a:pos x="174" y="174"/>
                </a:cxn>
                <a:cxn ang="0">
                  <a:pos x="173" y="0"/>
                </a:cxn>
              </a:cxnLst>
              <a:rect l="0" t="0" r="r" b="b"/>
              <a:pathLst>
                <a:path w="340" h="348">
                  <a:moveTo>
                    <a:pt x="173" y="0"/>
                  </a:moveTo>
                  <a:cubicBezTo>
                    <a:pt x="77" y="0"/>
                    <a:pt x="0" y="77"/>
                    <a:pt x="0" y="173"/>
                  </a:cubicBezTo>
                  <a:cubicBezTo>
                    <a:pt x="0" y="270"/>
                    <a:pt x="77" y="348"/>
                    <a:pt x="174" y="348"/>
                  </a:cubicBezTo>
                  <a:cubicBezTo>
                    <a:pt x="250" y="347"/>
                    <a:pt x="317" y="298"/>
                    <a:pt x="340" y="225"/>
                  </a:cubicBezTo>
                  <a:lnTo>
                    <a:pt x="174" y="174"/>
                  </a:lnTo>
                  <a:lnTo>
                    <a:pt x="17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3300">
                    <a:shade val="30000"/>
                    <a:satMod val="115000"/>
                  </a:srgbClr>
                </a:gs>
                <a:gs pos="50000">
                  <a:srgbClr val="FF3300">
                    <a:shade val="67500"/>
                    <a:satMod val="115000"/>
                  </a:srgbClr>
                </a:gs>
                <a:gs pos="100000">
                  <a:srgbClr val="FF33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>
              <a:noFill/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>
                <a:defRPr/>
              </a:pPr>
              <a:endParaRPr lang="en-US" sz="280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48140" name="TextBox 58"/>
          <p:cNvSpPr txBox="1">
            <a:spLocks noChangeArrowheads="1"/>
          </p:cNvSpPr>
          <p:nvPr/>
        </p:nvSpPr>
        <p:spPr bwMode="auto">
          <a:xfrm>
            <a:off x="1292225" y="4362450"/>
            <a:ext cx="19351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00"/>
                </a:solidFill>
              </a:rPr>
              <a:t>70.4%</a:t>
            </a:r>
          </a:p>
        </p:txBody>
      </p:sp>
      <p:sp>
        <p:nvSpPr>
          <p:cNvPr id="48141" name="TextBox 59"/>
          <p:cNvSpPr txBox="1">
            <a:spLocks noChangeArrowheads="1"/>
          </p:cNvSpPr>
          <p:nvPr/>
        </p:nvSpPr>
        <p:spPr bwMode="auto">
          <a:xfrm>
            <a:off x="1654175" y="304165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29.6%</a:t>
            </a:r>
          </a:p>
        </p:txBody>
      </p:sp>
      <p:grpSp>
        <p:nvGrpSpPr>
          <p:cNvPr id="48142" name="Group 48"/>
          <p:cNvGrpSpPr>
            <a:grpSpLocks/>
          </p:cNvGrpSpPr>
          <p:nvPr/>
        </p:nvGrpSpPr>
        <p:grpSpPr bwMode="auto">
          <a:xfrm>
            <a:off x="1423988" y="2108200"/>
            <a:ext cx="1841500" cy="361950"/>
            <a:chOff x="1423555" y="2133600"/>
            <a:chExt cx="1842157" cy="362296"/>
          </a:xfrm>
        </p:grpSpPr>
        <p:pic>
          <p:nvPicPr>
            <p:cNvPr id="48144" name="Picture 19" descr="http://t3.gstatic.com/images?q=tbn:ANd9GcRv305Cs7EOHA2_Shb9ySgikV8-BVYVfJykI42w0lUxBbiof_jKZQ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69919" y="2219422"/>
              <a:ext cx="895793" cy="234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145" name="TextBox 43"/>
            <p:cNvSpPr txBox="1">
              <a:spLocks noChangeArrowheads="1"/>
            </p:cNvSpPr>
            <p:nvPr/>
          </p:nvSpPr>
          <p:spPr bwMode="auto">
            <a:xfrm>
              <a:off x="2151678" y="2133600"/>
              <a:ext cx="205110" cy="302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0000"/>
                  </a:solidFill>
                </a:rPr>
                <a:t>+</a:t>
              </a:r>
            </a:p>
          </p:txBody>
        </p:sp>
        <p:pic>
          <p:nvPicPr>
            <p:cNvPr id="48146" name="Picture 6" descr="C:\Documents and Settings\cverene\Desktop\bing-logo copy.png"/>
            <p:cNvPicPr>
              <a:picLocks noChangeAspect="1" noChangeArrowheads="1"/>
            </p:cNvPicPr>
            <p:nvPr/>
          </p:nvPicPr>
          <p:blipFill>
            <a:blip r:embed="rId4" cstate="print"/>
            <a:srcRect t="21466" b="21989"/>
            <a:stretch>
              <a:fillRect/>
            </a:stretch>
          </p:blipFill>
          <p:spPr bwMode="auto">
            <a:xfrm>
              <a:off x="1423555" y="2186224"/>
              <a:ext cx="744918" cy="309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8143" name="TextBox 65"/>
          <p:cNvSpPr txBox="1">
            <a:spLocks noChangeArrowheads="1"/>
          </p:cNvSpPr>
          <p:nvPr/>
        </p:nvSpPr>
        <p:spPr bwMode="auto">
          <a:xfrm>
            <a:off x="5969000" y="6324600"/>
            <a:ext cx="293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* March 2011 Statcounter global statistics (includes search partners)</a:t>
            </a: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0" y="882650"/>
            <a:ext cx="9144000" cy="477838"/>
          </a:xfrm>
          <a:prstGeom prst="rect">
            <a:avLst/>
          </a:prstGeom>
          <a:solidFill>
            <a:srgbClr val="FFFF00">
              <a:alpha val="49019"/>
            </a:srgb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Calibri" pitchFamily="34" charset="0"/>
              </a:rPr>
              <a:t>Query Volume Share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1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 anchor="b"/>
          <a:lstStyle/>
          <a:p>
            <a:pPr algn="ctr">
              <a:lnSpc>
                <a:spcPts val="2800"/>
              </a:lnSpc>
            </a:pPr>
            <a:r>
              <a:rPr lang="en-US" sz="3200" b="1" dirty="0" smtClean="0">
                <a:latin typeface="Calibri" pitchFamily="34" charset="0"/>
              </a:rPr>
              <a:t>Paid Search is Concentrated (U.S.)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74744" y="6618513"/>
            <a:ext cx="725713" cy="21544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>
              <a:defRPr/>
            </a:pPr>
            <a:fld id="{2EF606A4-AB11-47E8-A8D8-2516B14F34AF}" type="slidenum">
              <a:rPr lang="en-US" sz="1400">
                <a:gradFill>
                  <a:gsLst>
                    <a:gs pos="0">
                      <a:srgbClr val="000000"/>
                    </a:gs>
                    <a:gs pos="86000">
                      <a:srgbClr val="000000"/>
                    </a:gs>
                  </a:gsLst>
                  <a:lin ang="5400000" scaled="0"/>
                </a:gradFill>
                <a:latin typeface="+mn-lt"/>
              </a:rPr>
              <a:pPr algn="r">
                <a:defRPr/>
              </a:pPr>
              <a:t>12</a:t>
            </a:fld>
            <a:endParaRPr lang="en-US" sz="1400" dirty="0" err="1">
              <a:gradFill>
                <a:gsLst>
                  <a:gs pos="0">
                    <a:srgbClr val="000000"/>
                  </a:gs>
                  <a:gs pos="86000">
                    <a:srgbClr val="000000"/>
                  </a:gs>
                </a:gsLst>
                <a:lin ang="5400000" scaled="0"/>
              </a:gradFill>
              <a:latin typeface="+mn-lt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0" y="882650"/>
            <a:ext cx="9144000" cy="477838"/>
          </a:xfrm>
          <a:prstGeom prst="rect">
            <a:avLst/>
          </a:prstGeom>
          <a:solidFill>
            <a:srgbClr val="FFFF00">
              <a:alpha val="49019"/>
            </a:srgb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Calibri" pitchFamily="34" charset="0"/>
              </a:rPr>
              <a:t>U.S. Paid Search Share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38200" y="1326630"/>
            <a:ext cx="7648575" cy="526732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39940" name="TextBox 6"/>
          <p:cNvSpPr txBox="1">
            <a:spLocks noChangeArrowheads="1"/>
          </p:cNvSpPr>
          <p:nvPr/>
        </p:nvSpPr>
        <p:spPr bwMode="auto">
          <a:xfrm>
            <a:off x="2908300" y="6260580"/>
            <a:ext cx="14478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Google</a:t>
            </a:r>
          </a:p>
        </p:txBody>
      </p:sp>
      <p:cxnSp>
        <p:nvCxnSpPr>
          <p:cNvPr id="39941" name="Straight Connector 7"/>
          <p:cNvCxnSpPr>
            <a:cxnSpLocks noChangeShapeType="1"/>
            <a:endCxn id="39940" idx="1"/>
          </p:cNvCxnSpPr>
          <p:nvPr/>
        </p:nvCxnSpPr>
        <p:spPr bwMode="auto">
          <a:xfrm>
            <a:off x="2667000" y="6393930"/>
            <a:ext cx="298450" cy="0"/>
          </a:xfrm>
          <a:prstGeom prst="line">
            <a:avLst/>
          </a:prstGeom>
          <a:noFill/>
          <a:ln w="57150" algn="ctr">
            <a:solidFill>
              <a:srgbClr val="C00000"/>
            </a:solidFill>
            <a:round/>
            <a:headEnd/>
            <a:tailEnd/>
          </a:ln>
        </p:spPr>
      </p:cxnSp>
      <p:sp>
        <p:nvSpPr>
          <p:cNvPr id="39942" name="TextBox 8"/>
          <p:cNvSpPr txBox="1">
            <a:spLocks noChangeArrowheads="1"/>
          </p:cNvSpPr>
          <p:nvPr/>
        </p:nvSpPr>
        <p:spPr bwMode="auto">
          <a:xfrm>
            <a:off x="4114800" y="6260580"/>
            <a:ext cx="76200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Yahoo!</a:t>
            </a:r>
          </a:p>
        </p:txBody>
      </p:sp>
      <p:cxnSp>
        <p:nvCxnSpPr>
          <p:cNvPr id="39943" name="Straight Connector 9"/>
          <p:cNvCxnSpPr>
            <a:cxnSpLocks noChangeShapeType="1"/>
            <a:endCxn id="39942" idx="1"/>
          </p:cNvCxnSpPr>
          <p:nvPr/>
        </p:nvCxnSpPr>
        <p:spPr bwMode="auto">
          <a:xfrm>
            <a:off x="3873500" y="6393930"/>
            <a:ext cx="241300" cy="4763"/>
          </a:xfrm>
          <a:prstGeom prst="line">
            <a:avLst/>
          </a:prstGeom>
          <a:noFill/>
          <a:ln w="5715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39944" name="TextBox 10"/>
          <p:cNvSpPr txBox="1">
            <a:spLocks noChangeArrowheads="1"/>
          </p:cNvSpPr>
          <p:nvPr/>
        </p:nvSpPr>
        <p:spPr bwMode="auto">
          <a:xfrm>
            <a:off x="5257800" y="6260580"/>
            <a:ext cx="1225550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Microsoft</a:t>
            </a:r>
          </a:p>
        </p:txBody>
      </p:sp>
      <p:cxnSp>
        <p:nvCxnSpPr>
          <p:cNvPr id="39945" name="Straight Connector 11"/>
          <p:cNvCxnSpPr>
            <a:cxnSpLocks noChangeShapeType="1"/>
            <a:endCxn id="39944" idx="1"/>
          </p:cNvCxnSpPr>
          <p:nvPr/>
        </p:nvCxnSpPr>
        <p:spPr bwMode="auto">
          <a:xfrm>
            <a:off x="5016500" y="6393930"/>
            <a:ext cx="241300" cy="4763"/>
          </a:xfrm>
          <a:prstGeom prst="line">
            <a:avLst/>
          </a:prstGeom>
          <a:noFill/>
          <a:ln w="57150" algn="ctr">
            <a:solidFill>
              <a:srgbClr val="0070C0"/>
            </a:solidFill>
            <a:round/>
            <a:headEnd/>
            <a:tailEnd/>
          </a:ln>
        </p:spPr>
      </p:cxnSp>
      <p:pic>
        <p:nvPicPr>
          <p:cNvPr id="39948" name="Picture 2"/>
          <p:cNvPicPr>
            <a:picLocks noChangeAspect="1" noChangeArrowheads="1"/>
          </p:cNvPicPr>
          <p:nvPr/>
        </p:nvPicPr>
        <p:blipFill>
          <a:blip r:embed="rId3" cstate="print"/>
          <a:srcRect l="516" t="906" r="1999" b="6221"/>
          <a:stretch>
            <a:fillRect/>
          </a:stretch>
        </p:blipFill>
        <p:spPr bwMode="auto">
          <a:xfrm>
            <a:off x="957263" y="1374255"/>
            <a:ext cx="7077075" cy="48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9" name="TextBox 13"/>
          <p:cNvSpPr txBox="1">
            <a:spLocks noChangeArrowheads="1"/>
          </p:cNvSpPr>
          <p:nvPr/>
        </p:nvSpPr>
        <p:spPr bwMode="auto">
          <a:xfrm>
            <a:off x="6605588" y="6260580"/>
            <a:ext cx="1624012" cy="276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Other (Overture)</a:t>
            </a:r>
          </a:p>
        </p:txBody>
      </p:sp>
      <p:cxnSp>
        <p:nvCxnSpPr>
          <p:cNvPr id="39950" name="Straight Connector 14"/>
          <p:cNvCxnSpPr>
            <a:cxnSpLocks noChangeShapeType="1"/>
            <a:endCxn id="39949" idx="1"/>
          </p:cNvCxnSpPr>
          <p:nvPr/>
        </p:nvCxnSpPr>
        <p:spPr bwMode="auto">
          <a:xfrm>
            <a:off x="6364288" y="6393930"/>
            <a:ext cx="241300" cy="4763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9951" name="Rectangle 16"/>
          <p:cNvSpPr>
            <a:spLocks noChangeArrowheads="1"/>
          </p:cNvSpPr>
          <p:nvPr/>
        </p:nvSpPr>
        <p:spPr bwMode="auto">
          <a:xfrm>
            <a:off x="2568575" y="63367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39952" name="Rectangle 18"/>
          <p:cNvSpPr>
            <a:spLocks noChangeArrowheads="1"/>
          </p:cNvSpPr>
          <p:nvPr/>
        </p:nvSpPr>
        <p:spPr bwMode="auto">
          <a:xfrm>
            <a:off x="3800475" y="6336780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39953" name="Rectangle 19"/>
          <p:cNvSpPr>
            <a:spLocks noChangeArrowheads="1"/>
          </p:cNvSpPr>
          <p:nvPr/>
        </p:nvSpPr>
        <p:spPr bwMode="auto">
          <a:xfrm>
            <a:off x="4943475" y="633678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39954" name="Rectangle 20"/>
          <p:cNvSpPr>
            <a:spLocks noChangeArrowheads="1"/>
          </p:cNvSpPr>
          <p:nvPr/>
        </p:nvSpPr>
        <p:spPr bwMode="auto">
          <a:xfrm>
            <a:off x="6296025" y="6336780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1524000" y="3266555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1524000" y="3715818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1524000" y="4171430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1524000" y="4625455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1524000" y="5077893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1524000" y="5530330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1524000" y="2810943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1524000" y="2356918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1524000" y="1904480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524000" y="1448868"/>
            <a:ext cx="6562725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Freeform 32"/>
          <p:cNvSpPr/>
          <p:nvPr/>
        </p:nvSpPr>
        <p:spPr bwMode="auto">
          <a:xfrm>
            <a:off x="2276475" y="2209800"/>
            <a:ext cx="5457825" cy="3733800"/>
          </a:xfrm>
          <a:custGeom>
            <a:avLst/>
            <a:gdLst>
              <a:gd name="connsiteX0" fmla="*/ 0 w 5457825"/>
              <a:gd name="connsiteY0" fmla="*/ 3733800 h 3733800"/>
              <a:gd name="connsiteX1" fmla="*/ 504825 w 5457825"/>
              <a:gd name="connsiteY1" fmla="*/ 3086100 h 3733800"/>
              <a:gd name="connsiteX2" fmla="*/ 1000125 w 5457825"/>
              <a:gd name="connsiteY2" fmla="*/ 3019425 h 3733800"/>
              <a:gd name="connsiteX3" fmla="*/ 1495425 w 5457825"/>
              <a:gd name="connsiteY3" fmla="*/ 2219325 h 3733800"/>
              <a:gd name="connsiteX4" fmla="*/ 1971675 w 5457825"/>
              <a:gd name="connsiteY4" fmla="*/ 1314450 h 3733800"/>
              <a:gd name="connsiteX5" fmla="*/ 2486025 w 5457825"/>
              <a:gd name="connsiteY5" fmla="*/ 1123950 h 3733800"/>
              <a:gd name="connsiteX6" fmla="*/ 2962275 w 5457825"/>
              <a:gd name="connsiteY6" fmla="*/ 942975 h 3733800"/>
              <a:gd name="connsiteX7" fmla="*/ 3448050 w 5457825"/>
              <a:gd name="connsiteY7" fmla="*/ 666750 h 3733800"/>
              <a:gd name="connsiteX8" fmla="*/ 3971925 w 5457825"/>
              <a:gd name="connsiteY8" fmla="*/ 438150 h 3733800"/>
              <a:gd name="connsiteX9" fmla="*/ 4448175 w 5457825"/>
              <a:gd name="connsiteY9" fmla="*/ 352425 h 3733800"/>
              <a:gd name="connsiteX10" fmla="*/ 4962525 w 5457825"/>
              <a:gd name="connsiteY10" fmla="*/ 238125 h 3733800"/>
              <a:gd name="connsiteX11" fmla="*/ 5457825 w 5457825"/>
              <a:gd name="connsiteY11" fmla="*/ 0 h 373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57825" h="3733800">
                <a:moveTo>
                  <a:pt x="0" y="3733800"/>
                </a:moveTo>
                <a:lnTo>
                  <a:pt x="504825" y="3086100"/>
                </a:lnTo>
                <a:lnTo>
                  <a:pt x="1000125" y="3019425"/>
                </a:lnTo>
                <a:lnTo>
                  <a:pt x="1495425" y="2219325"/>
                </a:lnTo>
                <a:lnTo>
                  <a:pt x="1971675" y="1314450"/>
                </a:lnTo>
                <a:lnTo>
                  <a:pt x="2486025" y="1123950"/>
                </a:lnTo>
                <a:lnTo>
                  <a:pt x="2962275" y="942975"/>
                </a:lnTo>
                <a:lnTo>
                  <a:pt x="3448050" y="666750"/>
                </a:lnTo>
                <a:lnTo>
                  <a:pt x="3971925" y="438150"/>
                </a:lnTo>
                <a:lnTo>
                  <a:pt x="4448175" y="352425"/>
                </a:lnTo>
                <a:lnTo>
                  <a:pt x="4962525" y="238125"/>
                </a:lnTo>
                <a:lnTo>
                  <a:pt x="5457825" y="0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5229225" y="5781675"/>
            <a:ext cx="2495550" cy="161925"/>
          </a:xfrm>
          <a:custGeom>
            <a:avLst/>
            <a:gdLst>
              <a:gd name="connsiteX0" fmla="*/ 0 w 2495550"/>
              <a:gd name="connsiteY0" fmla="*/ 161925 h 161925"/>
              <a:gd name="connsiteX1" fmla="*/ 514350 w 2495550"/>
              <a:gd name="connsiteY1" fmla="*/ 66675 h 161925"/>
              <a:gd name="connsiteX2" fmla="*/ 1028700 w 2495550"/>
              <a:gd name="connsiteY2" fmla="*/ 19050 h 161925"/>
              <a:gd name="connsiteX3" fmla="*/ 1495425 w 2495550"/>
              <a:gd name="connsiteY3" fmla="*/ 28575 h 161925"/>
              <a:gd name="connsiteX4" fmla="*/ 1990725 w 2495550"/>
              <a:gd name="connsiteY4" fmla="*/ 47625 h 161925"/>
              <a:gd name="connsiteX5" fmla="*/ 2495550 w 2495550"/>
              <a:gd name="connsiteY5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95550" h="161925">
                <a:moveTo>
                  <a:pt x="0" y="161925"/>
                </a:moveTo>
                <a:lnTo>
                  <a:pt x="514350" y="66675"/>
                </a:lnTo>
                <a:lnTo>
                  <a:pt x="1028700" y="19050"/>
                </a:lnTo>
                <a:lnTo>
                  <a:pt x="1495425" y="28575"/>
                </a:lnTo>
                <a:lnTo>
                  <a:pt x="1990725" y="47625"/>
                </a:lnTo>
                <a:lnTo>
                  <a:pt x="2495550" y="0"/>
                </a:lnTo>
              </a:path>
            </a:pathLst>
          </a:custGeom>
          <a:noFill/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4257675" y="3886200"/>
            <a:ext cx="3457575" cy="1495425"/>
          </a:xfrm>
          <a:custGeom>
            <a:avLst/>
            <a:gdLst>
              <a:gd name="connsiteX0" fmla="*/ 0 w 3457575"/>
              <a:gd name="connsiteY0" fmla="*/ 0 h 1495425"/>
              <a:gd name="connsiteX1" fmla="*/ 476250 w 3457575"/>
              <a:gd name="connsiteY1" fmla="*/ 190500 h 1495425"/>
              <a:gd name="connsiteX2" fmla="*/ 1000125 w 3457575"/>
              <a:gd name="connsiteY2" fmla="*/ 409575 h 1495425"/>
              <a:gd name="connsiteX3" fmla="*/ 1504950 w 3457575"/>
              <a:gd name="connsiteY3" fmla="*/ 781050 h 1495425"/>
              <a:gd name="connsiteX4" fmla="*/ 1962150 w 3457575"/>
              <a:gd name="connsiteY4" fmla="*/ 1066800 h 1495425"/>
              <a:gd name="connsiteX5" fmla="*/ 2457450 w 3457575"/>
              <a:gd name="connsiteY5" fmla="*/ 1152525 h 1495425"/>
              <a:gd name="connsiteX6" fmla="*/ 2971800 w 3457575"/>
              <a:gd name="connsiteY6" fmla="*/ 1238250 h 1495425"/>
              <a:gd name="connsiteX7" fmla="*/ 3457575 w 3457575"/>
              <a:gd name="connsiteY7" fmla="*/ 1495425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57575" h="1495425">
                <a:moveTo>
                  <a:pt x="0" y="0"/>
                </a:moveTo>
                <a:lnTo>
                  <a:pt x="476250" y="190500"/>
                </a:lnTo>
                <a:lnTo>
                  <a:pt x="1000125" y="409575"/>
                </a:lnTo>
                <a:lnTo>
                  <a:pt x="1504950" y="781050"/>
                </a:lnTo>
                <a:lnTo>
                  <a:pt x="1962150" y="1066800"/>
                </a:lnTo>
                <a:lnTo>
                  <a:pt x="2457450" y="1152525"/>
                </a:lnTo>
                <a:lnTo>
                  <a:pt x="2971800" y="1238250"/>
                </a:lnTo>
                <a:lnTo>
                  <a:pt x="3457575" y="1495425"/>
                </a:lnTo>
              </a:path>
            </a:pathLst>
          </a:custGeom>
          <a:noFill/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1771650" y="1438275"/>
            <a:ext cx="2009775" cy="1543050"/>
          </a:xfrm>
          <a:custGeom>
            <a:avLst/>
            <a:gdLst>
              <a:gd name="connsiteX0" fmla="*/ 0 w 2009775"/>
              <a:gd name="connsiteY0" fmla="*/ 0 h 1543050"/>
              <a:gd name="connsiteX1" fmla="*/ 495300 w 2009775"/>
              <a:gd name="connsiteY1" fmla="*/ 47625 h 1543050"/>
              <a:gd name="connsiteX2" fmla="*/ 1009650 w 2009775"/>
              <a:gd name="connsiteY2" fmla="*/ 676275 h 1543050"/>
              <a:gd name="connsiteX3" fmla="*/ 1495425 w 2009775"/>
              <a:gd name="connsiteY3" fmla="*/ 733425 h 1543050"/>
              <a:gd name="connsiteX4" fmla="*/ 2009775 w 2009775"/>
              <a:gd name="connsiteY4" fmla="*/ 1543050 h 1543050"/>
              <a:gd name="connsiteX5" fmla="*/ 1990725 w 2009775"/>
              <a:gd name="connsiteY5" fmla="*/ 1514475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09775" h="1543050">
                <a:moveTo>
                  <a:pt x="0" y="0"/>
                </a:moveTo>
                <a:lnTo>
                  <a:pt x="495300" y="47625"/>
                </a:lnTo>
                <a:lnTo>
                  <a:pt x="1009650" y="676275"/>
                </a:lnTo>
                <a:lnTo>
                  <a:pt x="1495425" y="733425"/>
                </a:lnTo>
                <a:lnTo>
                  <a:pt x="2009775" y="1543050"/>
                </a:lnTo>
                <a:lnTo>
                  <a:pt x="1990725" y="1514475"/>
                </a:ln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4243161" y="385483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4700361" y="405168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5176611" y="422948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5678261" y="459143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6186261" y="489623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6656161" y="499148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3" name="Rectangle 18"/>
          <p:cNvSpPr>
            <a:spLocks noChangeArrowheads="1"/>
          </p:cNvSpPr>
          <p:nvPr/>
        </p:nvSpPr>
        <p:spPr bwMode="auto">
          <a:xfrm>
            <a:off x="7164161" y="509308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4" name="Rectangle 18"/>
          <p:cNvSpPr>
            <a:spLocks noChangeArrowheads="1"/>
          </p:cNvSpPr>
          <p:nvPr/>
        </p:nvSpPr>
        <p:spPr bwMode="auto">
          <a:xfrm>
            <a:off x="7640411" y="5321687"/>
            <a:ext cx="107950" cy="107950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5165725" y="590498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80075" y="580973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6149975" y="575893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6645275" y="575893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7146925" y="577163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7680325" y="5733530"/>
            <a:ext cx="107950" cy="107950"/>
          </a:xfrm>
          <a:prstGeom prst="rect">
            <a:avLst/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2232025" y="58668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2" name="Rectangle 16"/>
          <p:cNvSpPr>
            <a:spLocks noChangeArrowheads="1"/>
          </p:cNvSpPr>
          <p:nvPr/>
        </p:nvSpPr>
        <p:spPr bwMode="auto">
          <a:xfrm>
            <a:off x="2720975" y="52699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3216275" y="51810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3711575" y="44063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5" name="Rectangle 16"/>
          <p:cNvSpPr>
            <a:spLocks noChangeArrowheads="1"/>
          </p:cNvSpPr>
          <p:nvPr/>
        </p:nvSpPr>
        <p:spPr bwMode="auto">
          <a:xfrm>
            <a:off x="4187825" y="34919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83125" y="329513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5184775" y="310463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8" name="Rectangle 16"/>
          <p:cNvSpPr>
            <a:spLocks noChangeArrowheads="1"/>
          </p:cNvSpPr>
          <p:nvPr/>
        </p:nvSpPr>
        <p:spPr bwMode="auto">
          <a:xfrm>
            <a:off x="5686425" y="28315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6181725" y="260933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6677025" y="252043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7146925" y="23997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7648575" y="2171180"/>
            <a:ext cx="107950" cy="107950"/>
          </a:xfrm>
          <a:prstGeom prst="rect">
            <a:avLst/>
          </a:prstGeom>
          <a:solidFill>
            <a:srgbClr val="C000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3707946" y="2922294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4" name="Rectangle 20"/>
          <p:cNvSpPr>
            <a:spLocks noChangeArrowheads="1"/>
          </p:cNvSpPr>
          <p:nvPr/>
        </p:nvSpPr>
        <p:spPr bwMode="auto">
          <a:xfrm>
            <a:off x="3215821" y="2122194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5" name="Rectangle 20"/>
          <p:cNvSpPr>
            <a:spLocks noChangeArrowheads="1"/>
          </p:cNvSpPr>
          <p:nvPr/>
        </p:nvSpPr>
        <p:spPr bwMode="auto">
          <a:xfrm>
            <a:off x="2710996" y="2045994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6" name="Rectangle 20"/>
          <p:cNvSpPr>
            <a:spLocks noChangeArrowheads="1"/>
          </p:cNvSpPr>
          <p:nvPr/>
        </p:nvSpPr>
        <p:spPr bwMode="auto">
          <a:xfrm>
            <a:off x="2196646" y="1442744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67" name="Rectangle 20"/>
          <p:cNvSpPr>
            <a:spLocks noChangeArrowheads="1"/>
          </p:cNvSpPr>
          <p:nvPr/>
        </p:nvSpPr>
        <p:spPr bwMode="auto">
          <a:xfrm>
            <a:off x="1688646" y="1379244"/>
            <a:ext cx="107950" cy="107950"/>
          </a:xfrm>
          <a:prstGeom prst="rect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3778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920527" y="3546641"/>
            <a:ext cx="1344168" cy="1380744"/>
          </a:xfrm>
          <a:prstGeom prst="roundRect">
            <a:avLst>
              <a:gd name="adj" fmla="val 8762"/>
            </a:avLst>
          </a:prstGeom>
          <a:solidFill>
            <a:srgbClr val="FFFFFF"/>
          </a:solidFill>
          <a:ln>
            <a:noFill/>
          </a:ln>
          <a:effectLst>
            <a:outerShdw blurRad="101600" dist="50800" dir="2700000" algn="tl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914570" y="3547774"/>
            <a:ext cx="1355713" cy="1376333"/>
          </a:xfrm>
          <a:prstGeom prst="roundRect">
            <a:avLst>
              <a:gd name="adj" fmla="val 6036"/>
            </a:avLst>
          </a:prstGeom>
          <a:solidFill>
            <a:srgbClr val="FFFFFF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83860"/>
              </a:solidFill>
              <a:latin typeface="Segoe"/>
            </a:endParaRPr>
          </a:p>
        </p:txBody>
      </p:sp>
      <p:pic>
        <p:nvPicPr>
          <p:cNvPr id="6" name="Picture 5" descr="smil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647" y="3583025"/>
            <a:ext cx="269823" cy="27432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5049063" y="4462737"/>
            <a:ext cx="1086714" cy="274320"/>
            <a:chOff x="5049063" y="4462737"/>
            <a:chExt cx="1086714" cy="274320"/>
          </a:xfrm>
        </p:grpSpPr>
        <p:pic>
          <p:nvPicPr>
            <p:cNvPr id="8" name="Picture 7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7641" y="4462737"/>
              <a:ext cx="269823" cy="274320"/>
            </a:xfrm>
            <a:prstGeom prst="rect">
              <a:avLst/>
            </a:prstGeom>
          </p:spPr>
        </p:pic>
        <p:pic>
          <p:nvPicPr>
            <p:cNvPr id="9" name="Picture 8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5954" y="4462737"/>
              <a:ext cx="269823" cy="274320"/>
            </a:xfrm>
            <a:prstGeom prst="rect">
              <a:avLst/>
            </a:prstGeom>
          </p:spPr>
        </p:pic>
        <p:pic>
          <p:nvPicPr>
            <p:cNvPr id="10" name="Picture 9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9063" y="4462737"/>
              <a:ext cx="269823" cy="274320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514260" y="942819"/>
            <a:ext cx="3293333" cy="4471416"/>
            <a:chOff x="1514260" y="942819"/>
            <a:chExt cx="3293333" cy="4471416"/>
          </a:xfrm>
        </p:grpSpPr>
        <p:grpSp>
          <p:nvGrpSpPr>
            <p:cNvPr id="12" name="Group 11"/>
            <p:cNvGrpSpPr/>
            <p:nvPr/>
          </p:nvGrpSpPr>
          <p:grpSpPr>
            <a:xfrm>
              <a:off x="1514260" y="942819"/>
              <a:ext cx="3293333" cy="4471416"/>
              <a:chOff x="1514260" y="942819"/>
              <a:chExt cx="3293333" cy="4471416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2468691" y="942819"/>
                <a:ext cx="1051560" cy="4471416"/>
              </a:xfrm>
              <a:prstGeom prst="roundRect">
                <a:avLst>
                  <a:gd name="adj" fmla="val 8762"/>
                </a:avLst>
              </a:prstGeom>
              <a:solidFill>
                <a:srgbClr val="FFFFFF"/>
              </a:solidFill>
              <a:ln>
                <a:noFill/>
              </a:ln>
              <a:effectLst>
                <a:outerShdw blurRad="101600" dist="50800" dir="2700000" algn="tl" rotWithShape="0">
                  <a:schemeClr val="accent2">
                    <a:alpha val="40000"/>
                  </a:scheme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1514260" y="944715"/>
                <a:ext cx="3293333" cy="4466844"/>
                <a:chOff x="1514260" y="936578"/>
                <a:chExt cx="3293333" cy="4466844"/>
              </a:xfrm>
            </p:grpSpPr>
            <p:cxnSp>
              <p:nvCxnSpPr>
                <p:cNvPr id="23" name="Straight Arrow Connector 22"/>
                <p:cNvCxnSpPr/>
                <p:nvPr/>
              </p:nvCxnSpPr>
              <p:spPr>
                <a:xfrm>
                  <a:off x="3520251" y="2303511"/>
                  <a:ext cx="1287342" cy="1"/>
                </a:xfrm>
                <a:prstGeom prst="straightConnector1">
                  <a:avLst/>
                </a:prstGeom>
                <a:ln w="38100" cap="rnd" cmpd="dbl">
                  <a:round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Arrow Connector 23"/>
                <p:cNvCxnSpPr/>
                <p:nvPr/>
              </p:nvCxnSpPr>
              <p:spPr>
                <a:xfrm>
                  <a:off x="3520251" y="3881794"/>
                  <a:ext cx="1287342" cy="0"/>
                </a:xfrm>
                <a:prstGeom prst="straightConnector1">
                  <a:avLst/>
                </a:prstGeom>
                <a:ln w="38100" cap="rnd" cmpd="dbl">
                  <a:round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Rounded Rectangle 24"/>
                <p:cNvSpPr/>
                <p:nvPr/>
              </p:nvSpPr>
              <p:spPr>
                <a:xfrm>
                  <a:off x="2468691" y="936578"/>
                  <a:ext cx="1051560" cy="4466844"/>
                </a:xfrm>
                <a:prstGeom prst="roundRect">
                  <a:avLst>
                    <a:gd name="adj" fmla="val 8444"/>
                  </a:avLst>
                </a:prstGeom>
                <a:solidFill>
                  <a:srgbClr val="FFFFFF">
                    <a:alpha val="71000"/>
                  </a:srgbClr>
                </a:solidFill>
                <a:ln>
                  <a:solidFill>
                    <a:srgbClr val="4E80BB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>
                    <a:spcAft>
                      <a:spcPts val="900"/>
                    </a:spcAft>
                  </a:pP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Device UI: PC, </a:t>
                  </a:r>
                  <a:b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</a:b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Mobile, Tablet, </a:t>
                  </a:r>
                  <a:b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</a:b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Gaming, TV</a:t>
                  </a:r>
                </a:p>
                <a:p>
                  <a:pPr algn="ctr">
                    <a:spcAft>
                      <a:spcPts val="900"/>
                    </a:spcAft>
                  </a:pP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Browser</a:t>
                  </a:r>
                  <a:endParaRPr lang="en-US" sz="1100" dirty="0">
                    <a:solidFill>
                      <a:schemeClr val="accent1"/>
                    </a:solidFill>
                    <a:latin typeface="Segoe"/>
                  </a:endParaRPr>
                </a:p>
                <a:p>
                  <a:pPr algn="ctr">
                    <a:spcAft>
                      <a:spcPts val="900"/>
                    </a:spcAft>
                  </a:pP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Online Content</a:t>
                  </a:r>
                  <a:b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</a:br>
                  <a:endParaRPr lang="en-US" sz="1100" dirty="0">
                    <a:solidFill>
                      <a:schemeClr val="accent1"/>
                    </a:solidFill>
                    <a:latin typeface="Segoe"/>
                  </a:endParaRPr>
                </a:p>
                <a:p>
                  <a:pPr algn="ctr">
                    <a:spcAft>
                      <a:spcPts val="900"/>
                    </a:spcAft>
                  </a:pPr>
                  <a:r>
                    <a:rPr lang="en-US" sz="1100" dirty="0" smtClean="0">
                      <a:solidFill>
                        <a:schemeClr val="accent1"/>
                      </a:solidFill>
                      <a:latin typeface="Segoe"/>
                    </a:rPr>
                    <a:t>Cloud Services</a:t>
                  </a:r>
                  <a:endParaRPr lang="en-US" sz="1100" dirty="0">
                    <a:solidFill>
                      <a:schemeClr val="accent1"/>
                    </a:solidFill>
                    <a:latin typeface="Segoe"/>
                  </a:endParaRPr>
                </a:p>
              </p:txBody>
            </p:sp>
            <p:cxnSp>
              <p:nvCxnSpPr>
                <p:cNvPr id="26" name="Straight Arrow Connector 25"/>
                <p:cNvCxnSpPr/>
                <p:nvPr/>
              </p:nvCxnSpPr>
              <p:spPr>
                <a:xfrm>
                  <a:off x="1514260" y="1843810"/>
                  <a:ext cx="960119" cy="0"/>
                </a:xfrm>
                <a:prstGeom prst="straightConnector1">
                  <a:avLst/>
                </a:prstGeom>
                <a:ln w="38100" cap="rnd" cmpd="dbl">
                  <a:round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Arrow Connector 26"/>
                <p:cNvCxnSpPr/>
                <p:nvPr/>
              </p:nvCxnSpPr>
              <p:spPr>
                <a:xfrm>
                  <a:off x="1514260" y="4687872"/>
                  <a:ext cx="960119" cy="0"/>
                </a:xfrm>
                <a:prstGeom prst="straightConnector1">
                  <a:avLst/>
                </a:prstGeom>
                <a:ln w="38100" cap="rnd" cmpd="dbl">
                  <a:round/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13" name="Picture 12" descr="computer.png"/>
            <p:cNvPicPr>
              <a:picLocks noChangeAspect="1"/>
            </p:cNvPicPr>
            <p:nvPr/>
          </p:nvPicPr>
          <p:blipFill>
            <a:blip r:embed="rId3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9964" y="1893964"/>
              <a:ext cx="409684" cy="361652"/>
            </a:xfrm>
            <a:prstGeom prst="rect">
              <a:avLst/>
            </a:prstGeom>
          </p:spPr>
        </p:pic>
        <p:pic>
          <p:nvPicPr>
            <p:cNvPr id="14" name="Picture 13" descr="laptop.png"/>
            <p:cNvPicPr>
              <a:picLocks noChangeAspect="1"/>
            </p:cNvPicPr>
            <p:nvPr/>
          </p:nvPicPr>
          <p:blipFill>
            <a:blip r:embed="rId4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0903" y="1484277"/>
              <a:ext cx="453577" cy="322737"/>
            </a:xfrm>
            <a:prstGeom prst="rect">
              <a:avLst/>
            </a:prstGeom>
          </p:spPr>
        </p:pic>
        <p:pic>
          <p:nvPicPr>
            <p:cNvPr id="15" name="Picture 14" descr="mobile.png"/>
            <p:cNvPicPr>
              <a:picLocks noChangeAspect="1"/>
            </p:cNvPicPr>
            <p:nvPr/>
          </p:nvPicPr>
          <p:blipFill>
            <a:blip r:embed="rId5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0995" y="1490092"/>
              <a:ext cx="180911" cy="313006"/>
            </a:xfrm>
            <a:prstGeom prst="rect">
              <a:avLst/>
            </a:prstGeom>
          </p:spPr>
        </p:pic>
        <p:pic>
          <p:nvPicPr>
            <p:cNvPr id="16" name="Picture 15" descr="tablet.png"/>
            <p:cNvPicPr>
              <a:picLocks noChangeAspect="1"/>
            </p:cNvPicPr>
            <p:nvPr/>
          </p:nvPicPr>
          <p:blipFill>
            <a:blip r:embed="rId6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3835" y="1893952"/>
              <a:ext cx="234950" cy="361664"/>
            </a:xfrm>
            <a:prstGeom prst="rect">
              <a:avLst/>
            </a:prstGeom>
          </p:spPr>
        </p:pic>
        <p:pic>
          <p:nvPicPr>
            <p:cNvPr id="17" name="Picture 16" descr="computer.png"/>
            <p:cNvPicPr>
              <a:picLocks noChangeAspect="1"/>
            </p:cNvPicPr>
            <p:nvPr/>
          </p:nvPicPr>
          <p:blipFill>
            <a:blip r:embed="rId3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9964" y="4535307"/>
              <a:ext cx="409684" cy="361652"/>
            </a:xfrm>
            <a:prstGeom prst="rect">
              <a:avLst/>
            </a:prstGeom>
          </p:spPr>
        </p:pic>
        <p:pic>
          <p:nvPicPr>
            <p:cNvPr id="18" name="Picture 17" descr="laptop.png"/>
            <p:cNvPicPr>
              <a:picLocks noChangeAspect="1"/>
            </p:cNvPicPr>
            <p:nvPr/>
          </p:nvPicPr>
          <p:blipFill>
            <a:blip r:embed="rId4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0903" y="4125620"/>
              <a:ext cx="453577" cy="322737"/>
            </a:xfrm>
            <a:prstGeom prst="rect">
              <a:avLst/>
            </a:prstGeom>
          </p:spPr>
        </p:pic>
        <p:pic>
          <p:nvPicPr>
            <p:cNvPr id="19" name="Picture 18" descr="mobile.png"/>
            <p:cNvPicPr>
              <a:picLocks noChangeAspect="1"/>
            </p:cNvPicPr>
            <p:nvPr/>
          </p:nvPicPr>
          <p:blipFill>
            <a:blip r:embed="rId5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0995" y="4131435"/>
              <a:ext cx="180911" cy="313006"/>
            </a:xfrm>
            <a:prstGeom prst="rect">
              <a:avLst/>
            </a:prstGeom>
          </p:spPr>
        </p:pic>
        <p:pic>
          <p:nvPicPr>
            <p:cNvPr id="20" name="Picture 19" descr="tablet.png"/>
            <p:cNvPicPr>
              <a:picLocks noChangeAspect="1"/>
            </p:cNvPicPr>
            <p:nvPr/>
          </p:nvPicPr>
          <p:blipFill>
            <a:blip r:embed="rId6" cstate="print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3835" y="4535295"/>
              <a:ext cx="234950" cy="361664"/>
            </a:xfrm>
            <a:prstGeom prst="rect">
              <a:avLst/>
            </a:prstGeom>
          </p:spPr>
        </p:pic>
      </p:grpSp>
      <p:sp>
        <p:nvSpPr>
          <p:cNvPr id="28" name="Rounded Rectangle 27"/>
          <p:cNvSpPr/>
          <p:nvPr/>
        </p:nvSpPr>
        <p:spPr>
          <a:xfrm>
            <a:off x="7563672" y="2458077"/>
            <a:ext cx="1243584" cy="1380744"/>
          </a:xfrm>
          <a:prstGeom prst="roundRect">
            <a:avLst>
              <a:gd name="adj" fmla="val 8762"/>
            </a:avLst>
          </a:prstGeom>
          <a:solidFill>
            <a:srgbClr val="FFFFFF"/>
          </a:solidFill>
          <a:ln>
            <a:noFill/>
          </a:ln>
          <a:effectLst>
            <a:outerShdw blurRad="101600" dist="50800" dir="2700000" algn="tl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7354353" y="5474166"/>
            <a:ext cx="777240" cy="786384"/>
          </a:xfrm>
          <a:prstGeom prst="roundRect">
            <a:avLst>
              <a:gd name="adj" fmla="val 8762"/>
            </a:avLst>
          </a:prstGeom>
          <a:solidFill>
            <a:srgbClr val="FFFFFF"/>
          </a:solidFill>
          <a:ln>
            <a:noFill/>
          </a:ln>
          <a:effectLst>
            <a:outerShdw blurRad="101600" dist="50800" dir="2700000" algn="tl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914570" y="1442917"/>
            <a:ext cx="1362456" cy="1261872"/>
          </a:xfrm>
          <a:prstGeom prst="roundRect">
            <a:avLst>
              <a:gd name="adj" fmla="val 8762"/>
            </a:avLst>
          </a:prstGeom>
          <a:solidFill>
            <a:srgbClr val="FFFFFF"/>
          </a:solidFill>
          <a:ln>
            <a:noFill/>
          </a:ln>
          <a:effectLst>
            <a:outerShdw blurRad="101600" dist="50800" dir="2700000" algn="tl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96170" y="828071"/>
            <a:ext cx="1028222" cy="4684806"/>
          </a:xfrm>
          <a:prstGeom prst="roundRect">
            <a:avLst>
              <a:gd name="adj" fmla="val 8762"/>
            </a:avLst>
          </a:prstGeom>
          <a:solidFill>
            <a:schemeClr val="bg1"/>
          </a:solidFill>
          <a:ln>
            <a:noFill/>
          </a:ln>
          <a:effectLst>
            <a:outerShdw blurRad="101600" dist="50800" dir="2700000" algn="tl" rotWithShape="0">
              <a:schemeClr val="accent2"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4685042" y="3574558"/>
            <a:ext cx="1795034" cy="274320"/>
            <a:chOff x="4685042" y="3937789"/>
            <a:chExt cx="1795034" cy="274320"/>
          </a:xfrm>
        </p:grpSpPr>
        <p:pic>
          <p:nvPicPr>
            <p:cNvPr id="33" name="Picture 32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5042" y="3937789"/>
              <a:ext cx="269823" cy="274320"/>
            </a:xfrm>
            <a:prstGeom prst="rect">
              <a:avLst/>
            </a:prstGeom>
          </p:spPr>
        </p:pic>
        <p:pic>
          <p:nvPicPr>
            <p:cNvPr id="34" name="Picture 33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7648" y="3937789"/>
              <a:ext cx="269823" cy="274320"/>
            </a:xfrm>
            <a:prstGeom prst="rect">
              <a:avLst/>
            </a:prstGeom>
          </p:spPr>
        </p:pic>
        <p:pic>
          <p:nvPicPr>
            <p:cNvPr id="35" name="Picture 34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9411" y="3937789"/>
              <a:ext cx="269823" cy="274320"/>
            </a:xfrm>
            <a:prstGeom prst="rect">
              <a:avLst/>
            </a:prstGeom>
          </p:spPr>
        </p:pic>
        <p:pic>
          <p:nvPicPr>
            <p:cNvPr id="36" name="Picture 35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2819" y="3937789"/>
              <a:ext cx="269823" cy="274320"/>
            </a:xfrm>
            <a:prstGeom prst="rect">
              <a:avLst/>
            </a:prstGeom>
          </p:spPr>
        </p:pic>
        <p:pic>
          <p:nvPicPr>
            <p:cNvPr id="37" name="Picture 36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0253" y="3937789"/>
              <a:ext cx="269823" cy="27432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386009" y="826801"/>
            <a:ext cx="1035026" cy="4684806"/>
            <a:chOff x="396169" y="826801"/>
            <a:chExt cx="1035026" cy="4684806"/>
          </a:xfrm>
        </p:grpSpPr>
        <p:sp>
          <p:nvSpPr>
            <p:cNvPr id="41" name="Rounded Rectangle 40"/>
            <p:cNvSpPr/>
            <p:nvPr/>
          </p:nvSpPr>
          <p:spPr>
            <a:xfrm>
              <a:off x="396169" y="826801"/>
              <a:ext cx="1035026" cy="4684806"/>
            </a:xfrm>
            <a:prstGeom prst="roundRect">
              <a:avLst>
                <a:gd name="adj" fmla="val 6036"/>
              </a:avLst>
            </a:prstGeom>
            <a:noFill/>
            <a:ln>
              <a:solidFill>
                <a:srgbClr val="4E80BB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83860"/>
                  </a:solidFill>
                  <a:latin typeface="Segoe"/>
                </a:rPr>
                <a:t>Users</a:t>
              </a:r>
              <a:endParaRPr lang="en-US" dirty="0">
                <a:solidFill>
                  <a:srgbClr val="183860"/>
                </a:solidFill>
                <a:latin typeface="Segoe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476554" y="916314"/>
              <a:ext cx="859664" cy="4500686"/>
              <a:chOff x="285053" y="916314"/>
              <a:chExt cx="859664" cy="4500686"/>
            </a:xfrm>
            <a:solidFill>
              <a:schemeClr val="tx1">
                <a:alpha val="6000"/>
              </a:schemeClr>
            </a:solidFill>
          </p:grpSpPr>
          <p:grpSp>
            <p:nvGrpSpPr>
              <p:cNvPr id="42" name="Group 41"/>
              <p:cNvGrpSpPr/>
              <p:nvPr/>
            </p:nvGrpSpPr>
            <p:grpSpPr>
              <a:xfrm>
                <a:off x="285053" y="916314"/>
                <a:ext cx="859662" cy="997710"/>
                <a:chOff x="285053" y="916314"/>
                <a:chExt cx="859662" cy="997710"/>
              </a:xfrm>
              <a:grpFill/>
            </p:grpSpPr>
            <p:grpSp>
              <p:nvGrpSpPr>
                <p:cNvPr id="119" name="Group 118"/>
                <p:cNvGrpSpPr/>
                <p:nvPr/>
              </p:nvGrpSpPr>
              <p:grpSpPr>
                <a:xfrm>
                  <a:off x="285053" y="916314"/>
                  <a:ext cx="241128" cy="499142"/>
                  <a:chOff x="5172263" y="964770"/>
                  <a:chExt cx="839531" cy="1737854"/>
                </a:xfrm>
                <a:grpFill/>
              </p:grpSpPr>
              <p:sp>
                <p:nvSpPr>
                  <p:cNvPr id="136" name="Oval 135"/>
                  <p:cNvSpPr/>
                  <p:nvPr/>
                </p:nvSpPr>
                <p:spPr>
                  <a:xfrm>
                    <a:off x="5366322" y="964770"/>
                    <a:ext cx="451417" cy="451418"/>
                  </a:xfrm>
                  <a:prstGeom prst="ellipse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ound Same Side Corner Rectangle 136"/>
                  <p:cNvSpPr/>
                  <p:nvPr/>
                </p:nvSpPr>
                <p:spPr>
                  <a:xfrm>
                    <a:off x="5172263" y="1477489"/>
                    <a:ext cx="839531" cy="72599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5331445" y="2203483"/>
                    <a:ext cx="521163" cy="499141"/>
                  </a:xfrm>
                  <a:prstGeom prst="rect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/>
                <p:cNvGrpSpPr/>
                <p:nvPr/>
              </p:nvGrpSpPr>
              <p:grpSpPr>
                <a:xfrm>
                  <a:off x="594319" y="916314"/>
                  <a:ext cx="241128" cy="499142"/>
                  <a:chOff x="5172263" y="964770"/>
                  <a:chExt cx="839532" cy="1737854"/>
                </a:xfrm>
                <a:grpFill/>
              </p:grpSpPr>
              <p:sp>
                <p:nvSpPr>
                  <p:cNvPr id="133" name="Oval 132"/>
                  <p:cNvSpPr/>
                  <p:nvPr/>
                </p:nvSpPr>
                <p:spPr>
                  <a:xfrm>
                    <a:off x="5366318" y="964770"/>
                    <a:ext cx="451418" cy="451418"/>
                  </a:xfrm>
                  <a:prstGeom prst="ellipse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Round Same Side Corner Rectangle 133"/>
                  <p:cNvSpPr/>
                  <p:nvPr/>
                </p:nvSpPr>
                <p:spPr>
                  <a:xfrm>
                    <a:off x="5172263" y="1477489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" name="Rectangle 134"/>
                  <p:cNvSpPr/>
                  <p:nvPr/>
                </p:nvSpPr>
                <p:spPr>
                  <a:xfrm>
                    <a:off x="5331449" y="2203483"/>
                    <a:ext cx="521163" cy="499141"/>
                  </a:xfrm>
                  <a:prstGeom prst="rect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" name="Group 120"/>
                <p:cNvGrpSpPr/>
                <p:nvPr/>
              </p:nvGrpSpPr>
              <p:grpSpPr>
                <a:xfrm>
                  <a:off x="903587" y="916314"/>
                  <a:ext cx="241128" cy="499142"/>
                  <a:chOff x="5172263" y="964770"/>
                  <a:chExt cx="839532" cy="1737854"/>
                </a:xfrm>
                <a:grpFill/>
              </p:grpSpPr>
              <p:sp>
                <p:nvSpPr>
                  <p:cNvPr id="130" name="Oval 129"/>
                  <p:cNvSpPr/>
                  <p:nvPr/>
                </p:nvSpPr>
                <p:spPr>
                  <a:xfrm>
                    <a:off x="5366325" y="964770"/>
                    <a:ext cx="451418" cy="451418"/>
                  </a:xfrm>
                  <a:prstGeom prst="ellipse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Round Same Side Corner Rectangle 130"/>
                  <p:cNvSpPr/>
                  <p:nvPr/>
                </p:nvSpPr>
                <p:spPr>
                  <a:xfrm>
                    <a:off x="5172263" y="1477489"/>
                    <a:ext cx="839532" cy="72599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" name="Rectangle 131"/>
                  <p:cNvSpPr/>
                  <p:nvPr/>
                </p:nvSpPr>
                <p:spPr>
                  <a:xfrm>
                    <a:off x="5331456" y="2203483"/>
                    <a:ext cx="521163" cy="499141"/>
                  </a:xfrm>
                  <a:prstGeom prst="rect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" name="Group 121"/>
                <p:cNvGrpSpPr/>
                <p:nvPr/>
              </p:nvGrpSpPr>
              <p:grpSpPr>
                <a:xfrm>
                  <a:off x="427983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27" name="Oval 126"/>
                  <p:cNvSpPr/>
                  <p:nvPr/>
                </p:nvSpPr>
                <p:spPr>
                  <a:xfrm>
                    <a:off x="5366324" y="964770"/>
                    <a:ext cx="451418" cy="451418"/>
                  </a:xfrm>
                  <a:prstGeom prst="ellipse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ound Same Side Corner Rectangle 127"/>
                  <p:cNvSpPr/>
                  <p:nvPr/>
                </p:nvSpPr>
                <p:spPr>
                  <a:xfrm>
                    <a:off x="5172267" y="1477489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Rectangle 128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747095" y="1414882"/>
                  <a:ext cx="241128" cy="499142"/>
                  <a:chOff x="5172263" y="964770"/>
                  <a:chExt cx="839532" cy="1737854"/>
                </a:xfrm>
                <a:grpFill/>
              </p:grpSpPr>
              <p:sp>
                <p:nvSpPr>
                  <p:cNvPr id="124" name="Oval 123"/>
                  <p:cNvSpPr/>
                  <p:nvPr/>
                </p:nvSpPr>
                <p:spPr>
                  <a:xfrm>
                    <a:off x="5366325" y="964770"/>
                    <a:ext cx="451418" cy="451418"/>
                  </a:xfrm>
                  <a:prstGeom prst="ellipse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Round Same Side Corner Rectangle 124"/>
                  <p:cNvSpPr/>
                  <p:nvPr/>
                </p:nvSpPr>
                <p:spPr>
                  <a:xfrm>
                    <a:off x="5172263" y="1477489"/>
                    <a:ext cx="839532" cy="725994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Rectangle 125"/>
                  <p:cNvSpPr/>
                  <p:nvPr/>
                </p:nvSpPr>
                <p:spPr>
                  <a:xfrm>
                    <a:off x="5331456" y="2203483"/>
                    <a:ext cx="521163" cy="499141"/>
                  </a:xfrm>
                  <a:prstGeom prst="rect">
                    <a:avLst/>
                  </a:prstGeom>
                  <a:solidFill>
                    <a:schemeClr val="tx1">
                      <a:alpha val="11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3" name="Group 42"/>
              <p:cNvGrpSpPr/>
              <p:nvPr/>
            </p:nvGrpSpPr>
            <p:grpSpPr>
              <a:xfrm>
                <a:off x="285053" y="1916464"/>
                <a:ext cx="859663" cy="997710"/>
                <a:chOff x="285053" y="916314"/>
                <a:chExt cx="859663" cy="997710"/>
              </a:xfrm>
              <a:grpFill/>
            </p:grpSpPr>
            <p:grpSp>
              <p:nvGrpSpPr>
                <p:cNvPr id="99" name="Group 98"/>
                <p:cNvGrpSpPr/>
                <p:nvPr/>
              </p:nvGrpSpPr>
              <p:grpSpPr>
                <a:xfrm>
                  <a:off x="285053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16" name="Oval 115"/>
                  <p:cNvSpPr/>
                  <p:nvPr/>
                </p:nvSpPr>
                <p:spPr>
                  <a:xfrm>
                    <a:off x="5366326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Round Same Side Corner Rectangle 116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Rectangle 117"/>
                  <p:cNvSpPr/>
                  <p:nvPr/>
                </p:nvSpPr>
                <p:spPr>
                  <a:xfrm>
                    <a:off x="5331449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0" name="Group 99"/>
                <p:cNvGrpSpPr/>
                <p:nvPr/>
              </p:nvGrpSpPr>
              <p:grpSpPr>
                <a:xfrm>
                  <a:off x="594320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5366326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" name="Round Same Side Corner Rectangle 113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Rectangle 114"/>
                  <p:cNvSpPr/>
                  <p:nvPr/>
                </p:nvSpPr>
                <p:spPr>
                  <a:xfrm>
                    <a:off x="5331449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1" name="Group 100"/>
                <p:cNvGrpSpPr/>
                <p:nvPr/>
              </p:nvGrpSpPr>
              <p:grpSpPr>
                <a:xfrm>
                  <a:off x="903588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10" name="Oval 109"/>
                  <p:cNvSpPr/>
                  <p:nvPr/>
                </p:nvSpPr>
                <p:spPr>
                  <a:xfrm>
                    <a:off x="5366326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Round Same Side Corner Rectangle 110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" name="Rectangle 111"/>
                  <p:cNvSpPr/>
                  <p:nvPr/>
                </p:nvSpPr>
                <p:spPr>
                  <a:xfrm>
                    <a:off x="5331449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2" name="Group 101"/>
                <p:cNvGrpSpPr/>
                <p:nvPr/>
              </p:nvGrpSpPr>
              <p:grpSpPr>
                <a:xfrm>
                  <a:off x="427983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07" name="Oval 106"/>
                  <p:cNvSpPr/>
                  <p:nvPr/>
                </p:nvSpPr>
                <p:spPr>
                  <a:xfrm>
                    <a:off x="5366326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8" name="Round Same Side Corner Rectangle 107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" name="Rectangle 108"/>
                  <p:cNvSpPr/>
                  <p:nvPr/>
                </p:nvSpPr>
                <p:spPr>
                  <a:xfrm>
                    <a:off x="5331449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3" name="Group 102"/>
                <p:cNvGrpSpPr/>
                <p:nvPr/>
              </p:nvGrpSpPr>
              <p:grpSpPr>
                <a:xfrm>
                  <a:off x="747096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104" name="Oval 103"/>
                  <p:cNvSpPr/>
                  <p:nvPr/>
                </p:nvSpPr>
                <p:spPr>
                  <a:xfrm>
                    <a:off x="5366326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ound Same Side Corner Rectangle 104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6" name="Rectangle 105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" name="Group 43"/>
              <p:cNvGrpSpPr/>
              <p:nvPr/>
            </p:nvGrpSpPr>
            <p:grpSpPr>
              <a:xfrm>
                <a:off x="285053" y="2914174"/>
                <a:ext cx="859664" cy="997710"/>
                <a:chOff x="285053" y="916314"/>
                <a:chExt cx="859664" cy="997710"/>
              </a:xfrm>
              <a:grpFill/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285053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96" name="Oval 95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ound Same Side Corner Rectangle 96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8" name="Rectangle 97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0" name="Group 79"/>
                <p:cNvGrpSpPr/>
                <p:nvPr/>
              </p:nvGrpSpPr>
              <p:grpSpPr>
                <a:xfrm>
                  <a:off x="594320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93" name="Oval 92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Round Same Side Corner Rectangle 93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1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Rectangle 94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/>
                <p:cNvGrpSpPr/>
                <p:nvPr/>
              </p:nvGrpSpPr>
              <p:grpSpPr>
                <a:xfrm>
                  <a:off x="903589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90" name="Oval 89"/>
                  <p:cNvSpPr/>
                  <p:nvPr/>
                </p:nvSpPr>
                <p:spPr>
                  <a:xfrm>
                    <a:off x="5366322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ound Same Side Corner Rectangle 90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" name="Rectangle 91"/>
                  <p:cNvSpPr/>
                  <p:nvPr/>
                </p:nvSpPr>
                <p:spPr>
                  <a:xfrm>
                    <a:off x="5331457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" name="Group 81"/>
                <p:cNvGrpSpPr/>
                <p:nvPr/>
              </p:nvGrpSpPr>
              <p:grpSpPr>
                <a:xfrm>
                  <a:off x="427983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87" name="Oval 86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ound Same Side Corner Rectangle 87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3" name="Group 82"/>
                <p:cNvGrpSpPr/>
                <p:nvPr/>
              </p:nvGrpSpPr>
              <p:grpSpPr>
                <a:xfrm>
                  <a:off x="747096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84" name="Oval 83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Round Same Side Corner Rectangle 84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5" name="Group 44"/>
              <p:cNvGrpSpPr/>
              <p:nvPr/>
            </p:nvGrpSpPr>
            <p:grpSpPr>
              <a:xfrm>
                <a:off x="285053" y="3917712"/>
                <a:ext cx="859663" cy="997710"/>
                <a:chOff x="285053" y="916314"/>
                <a:chExt cx="859663" cy="997710"/>
              </a:xfrm>
              <a:grpFill/>
            </p:grpSpPr>
            <p:grpSp>
              <p:nvGrpSpPr>
                <p:cNvPr id="59" name="Group 58"/>
                <p:cNvGrpSpPr/>
                <p:nvPr/>
              </p:nvGrpSpPr>
              <p:grpSpPr>
                <a:xfrm>
                  <a:off x="285053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76" name="Oval 75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ound Same Side Corner Rectangle 76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0" name="Group 59"/>
                <p:cNvGrpSpPr/>
                <p:nvPr/>
              </p:nvGrpSpPr>
              <p:grpSpPr>
                <a:xfrm>
                  <a:off x="594320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73" name="Oval 72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ound Same Side Corner Rectangle 73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1" name="Group 60"/>
                <p:cNvGrpSpPr/>
                <p:nvPr/>
              </p:nvGrpSpPr>
              <p:grpSpPr>
                <a:xfrm>
                  <a:off x="903588" y="916314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70" name="Oval 69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ound Same Side Corner Rectangle 70"/>
                  <p:cNvSpPr/>
                  <p:nvPr/>
                </p:nvSpPr>
                <p:spPr>
                  <a:xfrm>
                    <a:off x="5172267" y="1477490"/>
                    <a:ext cx="839532" cy="725993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Rectangle 71"/>
                  <p:cNvSpPr/>
                  <p:nvPr/>
                </p:nvSpPr>
                <p:spPr>
                  <a:xfrm>
                    <a:off x="5331450" y="2203483"/>
                    <a:ext cx="521163" cy="499141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2" name="Group 61"/>
                <p:cNvGrpSpPr/>
                <p:nvPr/>
              </p:nvGrpSpPr>
              <p:grpSpPr>
                <a:xfrm>
                  <a:off x="427983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67" name="Oval 66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Round Same Side Corner Rectangle 67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3" name="Group 62"/>
                <p:cNvGrpSpPr/>
                <p:nvPr/>
              </p:nvGrpSpPr>
              <p:grpSpPr>
                <a:xfrm>
                  <a:off x="747096" y="1414882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64" name="Oval 63"/>
                  <p:cNvSpPr/>
                  <p:nvPr/>
                </p:nvSpPr>
                <p:spPr>
                  <a:xfrm>
                    <a:off x="5366326" y="964770"/>
                    <a:ext cx="451418" cy="451417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ound Same Side Corner Rectangle 64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Rectangle 65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" name="Group 45"/>
              <p:cNvGrpSpPr/>
              <p:nvPr/>
            </p:nvGrpSpPr>
            <p:grpSpPr>
              <a:xfrm>
                <a:off x="285053" y="4917858"/>
                <a:ext cx="859663" cy="499142"/>
                <a:chOff x="285053" y="4917858"/>
                <a:chExt cx="859663" cy="499142"/>
              </a:xfrm>
              <a:grpFill/>
            </p:grpSpPr>
            <p:grpSp>
              <p:nvGrpSpPr>
                <p:cNvPr id="47" name="Group 46"/>
                <p:cNvGrpSpPr/>
                <p:nvPr/>
              </p:nvGrpSpPr>
              <p:grpSpPr>
                <a:xfrm>
                  <a:off x="285053" y="4917858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56" name="Oval 55"/>
                  <p:cNvSpPr/>
                  <p:nvPr/>
                </p:nvSpPr>
                <p:spPr>
                  <a:xfrm>
                    <a:off x="5366324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ound Same Side Corner Rectangle 56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/>
                <p:cNvGrpSpPr/>
                <p:nvPr/>
              </p:nvGrpSpPr>
              <p:grpSpPr>
                <a:xfrm>
                  <a:off x="594320" y="4917858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53" name="Oval 52"/>
                  <p:cNvSpPr/>
                  <p:nvPr/>
                </p:nvSpPr>
                <p:spPr>
                  <a:xfrm>
                    <a:off x="5366324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ound Same Side Corner Rectangle 53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" name="Group 48"/>
                <p:cNvGrpSpPr/>
                <p:nvPr/>
              </p:nvGrpSpPr>
              <p:grpSpPr>
                <a:xfrm>
                  <a:off x="903588" y="4917858"/>
                  <a:ext cx="241128" cy="499142"/>
                  <a:chOff x="5172267" y="964770"/>
                  <a:chExt cx="839532" cy="1737854"/>
                </a:xfrm>
                <a:grpFill/>
              </p:grpSpPr>
              <p:sp>
                <p:nvSpPr>
                  <p:cNvPr id="50" name="Oval 49"/>
                  <p:cNvSpPr/>
                  <p:nvPr/>
                </p:nvSpPr>
                <p:spPr>
                  <a:xfrm>
                    <a:off x="5366324" y="964770"/>
                    <a:ext cx="451418" cy="451418"/>
                  </a:xfrm>
                  <a:prstGeom prst="ellipse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ound Same Side Corner Rectangle 50"/>
                  <p:cNvSpPr/>
                  <p:nvPr/>
                </p:nvSpPr>
                <p:spPr>
                  <a:xfrm>
                    <a:off x="5172267" y="1477490"/>
                    <a:ext cx="839532" cy="725992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>
                  <a:xfrm>
                    <a:off x="5331451" y="2203482"/>
                    <a:ext cx="521164" cy="499142"/>
                  </a:xfrm>
                  <a:prstGeom prst="rect">
                    <a:avLst/>
                  </a:prstGeom>
                  <a:solidFill>
                    <a:srgbClr val="000000">
                      <a:alpha val="10000"/>
                    </a:srgb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139" name="Group 138"/>
          <p:cNvGrpSpPr/>
          <p:nvPr/>
        </p:nvGrpSpPr>
        <p:grpSpPr>
          <a:xfrm>
            <a:off x="4914570" y="1458075"/>
            <a:ext cx="1355713" cy="1261469"/>
            <a:chOff x="5143236" y="810866"/>
            <a:chExt cx="1355713" cy="1261469"/>
          </a:xfrm>
        </p:grpSpPr>
        <p:sp>
          <p:nvSpPr>
            <p:cNvPr id="141" name="Rounded Rectangle 140"/>
            <p:cNvSpPr/>
            <p:nvPr/>
          </p:nvSpPr>
          <p:spPr>
            <a:xfrm>
              <a:off x="5143236" y="810866"/>
              <a:ext cx="1355713" cy="1261469"/>
            </a:xfrm>
            <a:prstGeom prst="roundRect">
              <a:avLst>
                <a:gd name="adj" fmla="val 6036"/>
              </a:avLst>
            </a:prstGeom>
            <a:solidFill>
              <a:srgbClr val="FFFFFF"/>
            </a:solidFill>
            <a:ln>
              <a:solidFill>
                <a:srgbClr val="4E80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83860"/>
                </a:solidFill>
                <a:latin typeface="Segoe"/>
              </a:endParaRPr>
            </a:p>
          </p:txBody>
        </p:sp>
        <p:pic>
          <p:nvPicPr>
            <p:cNvPr id="140" name="Picture 139" descr="bing.pn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2647" y="1275479"/>
              <a:ext cx="816891" cy="332243"/>
            </a:xfrm>
            <a:prstGeom prst="rect">
              <a:avLst/>
            </a:prstGeom>
          </p:spPr>
        </p:pic>
      </p:grpSp>
      <p:pic>
        <p:nvPicPr>
          <p:cNvPr id="142" name="Picture 141" descr="Google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746" y="4014767"/>
            <a:ext cx="1193800" cy="416442"/>
          </a:xfrm>
          <a:prstGeom prst="rect">
            <a:avLst/>
          </a:prstGeom>
        </p:spPr>
      </p:pic>
      <p:cxnSp>
        <p:nvCxnSpPr>
          <p:cNvPr id="143" name="Straight Arrow Connector 142"/>
          <p:cNvCxnSpPr/>
          <p:nvPr/>
        </p:nvCxnSpPr>
        <p:spPr>
          <a:xfrm flipH="1" flipV="1">
            <a:off x="6347166" y="2174640"/>
            <a:ext cx="1151469" cy="1021757"/>
          </a:xfrm>
          <a:prstGeom prst="straightConnector1">
            <a:avLst/>
          </a:prstGeom>
          <a:ln w="38100" cap="rnd">
            <a:prstDash val="solid"/>
            <a:round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>
            <a:off x="6347167" y="3197597"/>
            <a:ext cx="1151468" cy="812016"/>
          </a:xfrm>
          <a:prstGeom prst="straightConnector1">
            <a:avLst/>
          </a:prstGeom>
          <a:ln w="38100" cap="rnd">
            <a:prstDash val="solid"/>
            <a:round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6935465" y="2301369"/>
            <a:ext cx="227196" cy="1663813"/>
            <a:chOff x="6935465" y="2301369"/>
            <a:chExt cx="227196" cy="1663813"/>
          </a:xfrm>
        </p:grpSpPr>
        <p:pic>
          <p:nvPicPr>
            <p:cNvPr id="146" name="Picture 145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5465" y="2301369"/>
              <a:ext cx="227196" cy="365760"/>
            </a:xfrm>
            <a:prstGeom prst="rect">
              <a:avLst/>
            </a:prstGeom>
          </p:spPr>
        </p:pic>
        <p:pic>
          <p:nvPicPr>
            <p:cNvPr id="147" name="Picture 146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5465" y="3599422"/>
              <a:ext cx="227196" cy="365760"/>
            </a:xfrm>
            <a:prstGeom prst="rect">
              <a:avLst/>
            </a:prstGeom>
          </p:spPr>
        </p:pic>
      </p:grpSp>
      <p:grpSp>
        <p:nvGrpSpPr>
          <p:cNvPr id="148" name="Group 147"/>
          <p:cNvGrpSpPr/>
          <p:nvPr/>
        </p:nvGrpSpPr>
        <p:grpSpPr>
          <a:xfrm>
            <a:off x="7571850" y="2470704"/>
            <a:ext cx="1235406" cy="1371600"/>
            <a:chOff x="7682719" y="2428071"/>
            <a:chExt cx="1235406" cy="1371600"/>
          </a:xfrm>
        </p:grpSpPr>
        <p:sp>
          <p:nvSpPr>
            <p:cNvPr id="149" name="Rounded Rectangle 148"/>
            <p:cNvSpPr/>
            <p:nvPr/>
          </p:nvSpPr>
          <p:spPr>
            <a:xfrm>
              <a:off x="7682719" y="2428071"/>
              <a:ext cx="1235406" cy="1371600"/>
            </a:xfrm>
            <a:prstGeom prst="roundRect">
              <a:avLst>
                <a:gd name="adj" fmla="val 6036"/>
              </a:avLst>
            </a:prstGeom>
            <a:solidFill>
              <a:srgbClr val="FFFFFF"/>
            </a:solidFill>
            <a:ln>
              <a:solidFill>
                <a:srgbClr val="4E80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83860"/>
                  </a:solidFill>
                  <a:latin typeface="Segoe"/>
                </a:rPr>
                <a:t>Advertisers</a:t>
              </a:r>
              <a:endParaRPr lang="en-US" dirty="0">
                <a:solidFill>
                  <a:srgbClr val="183860"/>
                </a:solidFill>
                <a:latin typeface="Segoe"/>
              </a:endParaRPr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7843982" y="2562294"/>
              <a:ext cx="923450" cy="365760"/>
              <a:chOff x="7843982" y="2562294"/>
              <a:chExt cx="923450" cy="365760"/>
            </a:xfrm>
          </p:grpSpPr>
          <p:pic>
            <p:nvPicPr>
              <p:cNvPr id="155" name="Picture 154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43982" y="2562294"/>
                <a:ext cx="227196" cy="365760"/>
              </a:xfrm>
              <a:prstGeom prst="rect">
                <a:avLst/>
              </a:prstGeom>
            </p:spPr>
          </p:pic>
          <p:pic>
            <p:nvPicPr>
              <p:cNvPr id="156" name="Picture 155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40236" y="2562294"/>
                <a:ext cx="227196" cy="365760"/>
              </a:xfrm>
              <a:prstGeom prst="rect">
                <a:avLst/>
              </a:prstGeom>
            </p:spPr>
          </p:pic>
          <p:pic>
            <p:nvPicPr>
              <p:cNvPr id="157" name="Picture 156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92109" y="2562294"/>
                <a:ext cx="227196" cy="365760"/>
              </a:xfrm>
              <a:prstGeom prst="rect">
                <a:avLst/>
              </a:prstGeom>
            </p:spPr>
          </p:pic>
        </p:grpSp>
        <p:grpSp>
          <p:nvGrpSpPr>
            <p:cNvPr id="151" name="Group 150"/>
            <p:cNvGrpSpPr/>
            <p:nvPr/>
          </p:nvGrpSpPr>
          <p:grpSpPr>
            <a:xfrm>
              <a:off x="7843982" y="3344495"/>
              <a:ext cx="923450" cy="365760"/>
              <a:chOff x="7843982" y="2562294"/>
              <a:chExt cx="923450" cy="365760"/>
            </a:xfrm>
          </p:grpSpPr>
          <p:pic>
            <p:nvPicPr>
              <p:cNvPr id="152" name="Picture 151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43982" y="2562294"/>
                <a:ext cx="227196" cy="365760"/>
              </a:xfrm>
              <a:prstGeom prst="rect">
                <a:avLst/>
              </a:prstGeom>
            </p:spPr>
          </p:pic>
          <p:pic>
            <p:nvPicPr>
              <p:cNvPr id="153" name="Picture 152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40236" y="2562294"/>
                <a:ext cx="227196" cy="365760"/>
              </a:xfrm>
              <a:prstGeom prst="rect">
                <a:avLst/>
              </a:prstGeom>
            </p:spPr>
          </p:pic>
          <p:pic>
            <p:nvPicPr>
              <p:cNvPr id="154" name="Picture 153" descr="money.png"/>
              <p:cNvPicPr>
                <a:picLocks noChangeAspect="1"/>
              </p:cNvPicPr>
              <p:nvPr/>
            </p:nvPicPr>
            <p:blipFill>
              <a:blip r:embed="rId9" cstate="print">
                <a:alphaModFix am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92109" y="2562294"/>
                <a:ext cx="227196" cy="365760"/>
              </a:xfrm>
              <a:prstGeom prst="rect">
                <a:avLst/>
              </a:prstGeom>
            </p:spPr>
          </p:pic>
        </p:grpSp>
      </p:grpSp>
      <p:pic>
        <p:nvPicPr>
          <p:cNvPr id="158" name="Picture 157" descr="money.png"/>
          <p:cNvPicPr>
            <a:picLocks noChangeAspect="1"/>
          </p:cNvPicPr>
          <p:nvPr/>
        </p:nvPicPr>
        <p:blipFill>
          <a:blip r:embed="rId9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366" y="3841005"/>
            <a:ext cx="227196" cy="365760"/>
          </a:xfrm>
          <a:prstGeom prst="rect">
            <a:avLst/>
          </a:prstGeom>
        </p:spPr>
      </p:pic>
      <p:pic>
        <p:nvPicPr>
          <p:cNvPr id="159" name="Picture 158" descr="money.png"/>
          <p:cNvPicPr>
            <a:picLocks noChangeAspect="1"/>
          </p:cNvPicPr>
          <p:nvPr/>
        </p:nvPicPr>
        <p:blipFill>
          <a:blip r:embed="rId9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970" y="3401463"/>
            <a:ext cx="227196" cy="365760"/>
          </a:xfrm>
          <a:prstGeom prst="rect">
            <a:avLst/>
          </a:prstGeom>
        </p:spPr>
      </p:pic>
      <p:cxnSp>
        <p:nvCxnSpPr>
          <p:cNvPr id="160" name="Straight Arrow Connector 159"/>
          <p:cNvCxnSpPr/>
          <p:nvPr/>
        </p:nvCxnSpPr>
        <p:spPr>
          <a:xfrm flipH="1">
            <a:off x="6347167" y="3751588"/>
            <a:ext cx="1151468" cy="812016"/>
          </a:xfrm>
          <a:prstGeom prst="straightConnector1">
            <a:avLst/>
          </a:prstGeom>
          <a:ln w="38100" cap="rnd">
            <a:prstDash val="solid"/>
            <a:round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1" name="Picture 160" descr="money.png"/>
          <p:cNvPicPr>
            <a:picLocks noChangeAspect="1"/>
          </p:cNvPicPr>
          <p:nvPr/>
        </p:nvPicPr>
        <p:blipFill>
          <a:blip r:embed="rId9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006" y="4037207"/>
            <a:ext cx="227196" cy="365760"/>
          </a:xfrm>
          <a:prstGeom prst="rect">
            <a:avLst/>
          </a:prstGeom>
        </p:spPr>
      </p:pic>
      <p:pic>
        <p:nvPicPr>
          <p:cNvPr id="162" name="Picture 161" descr="smil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647" y="1500137"/>
            <a:ext cx="269823" cy="274320"/>
          </a:xfrm>
          <a:prstGeom prst="rect">
            <a:avLst/>
          </a:prstGeom>
        </p:spPr>
      </p:pic>
      <p:grpSp>
        <p:nvGrpSpPr>
          <p:cNvPr id="163" name="Group 162"/>
          <p:cNvGrpSpPr/>
          <p:nvPr/>
        </p:nvGrpSpPr>
        <p:grpSpPr>
          <a:xfrm>
            <a:off x="4698586" y="3286749"/>
            <a:ext cx="1784880" cy="274320"/>
            <a:chOff x="4698586" y="3307069"/>
            <a:chExt cx="1784880" cy="274320"/>
          </a:xfrm>
        </p:grpSpPr>
        <p:pic>
          <p:nvPicPr>
            <p:cNvPr id="164" name="Picture 163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5960" y="3307069"/>
              <a:ext cx="269823" cy="274320"/>
            </a:xfrm>
            <a:prstGeom prst="rect">
              <a:avLst/>
            </a:prstGeom>
          </p:spPr>
        </p:pic>
        <p:pic>
          <p:nvPicPr>
            <p:cNvPr id="165" name="Picture 164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9069" y="3307069"/>
              <a:ext cx="269823" cy="274320"/>
            </a:xfrm>
            <a:prstGeom prst="rect">
              <a:avLst/>
            </a:prstGeom>
          </p:spPr>
        </p:pic>
        <p:pic>
          <p:nvPicPr>
            <p:cNvPr id="166" name="Picture 165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8586" y="3307069"/>
              <a:ext cx="269823" cy="274320"/>
            </a:xfrm>
            <a:prstGeom prst="rect">
              <a:avLst/>
            </a:prstGeom>
          </p:spPr>
        </p:pic>
        <p:pic>
          <p:nvPicPr>
            <p:cNvPr id="167" name="Picture 166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3643" y="3307069"/>
              <a:ext cx="269823" cy="274320"/>
            </a:xfrm>
            <a:prstGeom prst="rect">
              <a:avLst/>
            </a:prstGeom>
          </p:spPr>
        </p:pic>
      </p:grpSp>
      <p:cxnSp>
        <p:nvCxnSpPr>
          <p:cNvPr id="168" name="Straight Arrow Connector 167"/>
          <p:cNvCxnSpPr/>
          <p:nvPr/>
        </p:nvCxnSpPr>
        <p:spPr>
          <a:xfrm flipH="1">
            <a:off x="3510091" y="4819952"/>
            <a:ext cx="1206712" cy="0"/>
          </a:xfrm>
          <a:prstGeom prst="straightConnector1">
            <a:avLst/>
          </a:prstGeom>
          <a:ln w="38100" cap="rnd">
            <a:prstDash val="solid"/>
            <a:round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 flipH="1">
            <a:off x="6354289" y="4295163"/>
            <a:ext cx="1151468" cy="812016"/>
          </a:xfrm>
          <a:prstGeom prst="straightConnector1">
            <a:avLst/>
          </a:prstGeom>
          <a:ln w="38100" cap="rnd">
            <a:prstDash val="solid"/>
            <a:round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1" name="Group 170"/>
          <p:cNvGrpSpPr/>
          <p:nvPr/>
        </p:nvGrpSpPr>
        <p:grpSpPr>
          <a:xfrm>
            <a:off x="6344128" y="3936571"/>
            <a:ext cx="1136160" cy="1001504"/>
            <a:chOff x="7412403" y="5010585"/>
            <a:chExt cx="1136160" cy="1001504"/>
          </a:xfrm>
        </p:grpSpPr>
        <p:pic>
          <p:nvPicPr>
            <p:cNvPr id="172" name="Picture 171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0862" y="5208544"/>
              <a:ext cx="227196" cy="365760"/>
            </a:xfrm>
            <a:prstGeom prst="rect">
              <a:avLst/>
            </a:prstGeom>
          </p:spPr>
        </p:pic>
        <p:pic>
          <p:nvPicPr>
            <p:cNvPr id="173" name="Picture 172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763" y="5450127"/>
              <a:ext cx="227196" cy="365760"/>
            </a:xfrm>
            <a:prstGeom prst="rect">
              <a:avLst/>
            </a:prstGeom>
          </p:spPr>
        </p:pic>
        <p:pic>
          <p:nvPicPr>
            <p:cNvPr id="174" name="Picture 173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21367" y="5010585"/>
              <a:ext cx="227196" cy="365760"/>
            </a:xfrm>
            <a:prstGeom prst="rect">
              <a:avLst/>
            </a:prstGeom>
          </p:spPr>
        </p:pic>
        <p:pic>
          <p:nvPicPr>
            <p:cNvPr id="175" name="Picture 174" descr="money.png"/>
            <p:cNvPicPr>
              <a:picLocks noChangeAspect="1"/>
            </p:cNvPicPr>
            <p:nvPr/>
          </p:nvPicPr>
          <p:blipFill>
            <a:blip r:embed="rId9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2403" y="5646329"/>
              <a:ext cx="227196" cy="365760"/>
            </a:xfrm>
            <a:prstGeom prst="rect">
              <a:avLst/>
            </a:prstGeom>
          </p:spPr>
        </p:pic>
      </p:grpSp>
      <p:pic>
        <p:nvPicPr>
          <p:cNvPr id="177" name="Picture 176" descr="youtube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27" y="5093470"/>
            <a:ext cx="636958" cy="259314"/>
          </a:xfrm>
          <a:prstGeom prst="rect">
            <a:avLst/>
          </a:prstGeom>
        </p:spPr>
      </p:pic>
      <p:cxnSp>
        <p:nvCxnSpPr>
          <p:cNvPr id="179" name="Straight Arrow Connector 178"/>
          <p:cNvCxnSpPr/>
          <p:nvPr/>
        </p:nvCxnSpPr>
        <p:spPr>
          <a:xfrm flipV="1">
            <a:off x="3349322" y="5107179"/>
            <a:ext cx="1284486" cy="108015"/>
          </a:xfrm>
          <a:prstGeom prst="straightConnector1">
            <a:avLst/>
          </a:prstGeom>
          <a:ln w="38100" cap="rnd" cmpd="dbl">
            <a:round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0" name="Picture 179" descr="youtube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039" y="4925398"/>
            <a:ext cx="636958" cy="259314"/>
          </a:xfrm>
          <a:prstGeom prst="rect">
            <a:avLst/>
          </a:prstGeom>
        </p:spPr>
      </p:pic>
      <p:grpSp>
        <p:nvGrpSpPr>
          <p:cNvPr id="181" name="Group 180"/>
          <p:cNvGrpSpPr/>
          <p:nvPr/>
        </p:nvGrpSpPr>
        <p:grpSpPr>
          <a:xfrm>
            <a:off x="7343195" y="5479622"/>
            <a:ext cx="777028" cy="779066"/>
            <a:chOff x="6989370" y="5772303"/>
            <a:chExt cx="777028" cy="779066"/>
          </a:xfrm>
        </p:grpSpPr>
        <p:sp>
          <p:nvSpPr>
            <p:cNvPr id="182" name="Rounded Rectangle 181"/>
            <p:cNvSpPr/>
            <p:nvPr/>
          </p:nvSpPr>
          <p:spPr>
            <a:xfrm>
              <a:off x="6989370" y="5772303"/>
              <a:ext cx="777028" cy="779066"/>
            </a:xfrm>
            <a:prstGeom prst="roundRect">
              <a:avLst>
                <a:gd name="adj" fmla="val 6036"/>
              </a:avLst>
            </a:prstGeom>
            <a:solidFill>
              <a:srgbClr val="FFFFFF"/>
            </a:solidFill>
            <a:ln>
              <a:solidFill>
                <a:srgbClr val="4E80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83860"/>
                  </a:solidFill>
                  <a:latin typeface="Segoe"/>
                </a:rPr>
                <a:t>Travel</a:t>
              </a:r>
              <a:endParaRPr lang="en-US" dirty="0">
                <a:solidFill>
                  <a:srgbClr val="183860"/>
                </a:solidFill>
                <a:latin typeface="Segoe"/>
              </a:endParaRPr>
            </a:p>
          </p:txBody>
        </p:sp>
        <p:pic>
          <p:nvPicPr>
            <p:cNvPr id="183" name="Picture 182" descr="airplane_4.gif"/>
            <p:cNvPicPr>
              <a:picLocks noChangeAspect="1"/>
            </p:cNvPicPr>
            <p:nvPr/>
          </p:nvPicPr>
          <p:blipFill>
            <a:blip r:embed="rId11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50991" y="5836607"/>
              <a:ext cx="653803" cy="653803"/>
            </a:xfrm>
            <a:prstGeom prst="rect">
              <a:avLst/>
            </a:prstGeom>
          </p:spPr>
        </p:pic>
      </p:grpSp>
      <p:cxnSp>
        <p:nvCxnSpPr>
          <p:cNvPr id="184" name="Straight Arrow Connector 183"/>
          <p:cNvCxnSpPr/>
          <p:nvPr/>
        </p:nvCxnSpPr>
        <p:spPr>
          <a:xfrm flipH="1" flipV="1">
            <a:off x="6451514" y="5326786"/>
            <a:ext cx="891681" cy="434278"/>
          </a:xfrm>
          <a:prstGeom prst="straightConnector1">
            <a:avLst/>
          </a:prstGeom>
          <a:ln w="38100" cmpd="dbl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82" idx="0"/>
          </p:cNvCxnSpPr>
          <p:nvPr/>
        </p:nvCxnSpPr>
        <p:spPr>
          <a:xfrm flipH="1" flipV="1">
            <a:off x="6347169" y="2505766"/>
            <a:ext cx="1384540" cy="2973856"/>
          </a:xfrm>
          <a:prstGeom prst="straightConnector1">
            <a:avLst/>
          </a:prstGeom>
          <a:ln w="38100" cmpd="dbl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6652888" y="5194871"/>
            <a:ext cx="640080" cy="320040"/>
          </a:xfrm>
          <a:prstGeom prst="straightConnector1">
            <a:avLst/>
          </a:prstGeom>
          <a:ln w="38100" cmpd="dbl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7" name="Group 186"/>
          <p:cNvGrpSpPr/>
          <p:nvPr/>
        </p:nvGrpSpPr>
        <p:grpSpPr>
          <a:xfrm>
            <a:off x="6100294" y="5291286"/>
            <a:ext cx="251192" cy="182880"/>
            <a:chOff x="4829269" y="5384491"/>
            <a:chExt cx="251192" cy="228600"/>
          </a:xfrm>
        </p:grpSpPr>
        <p:cxnSp>
          <p:nvCxnSpPr>
            <p:cNvPr id="188" name="Straight Arrow Connector 187"/>
            <p:cNvCxnSpPr/>
            <p:nvPr/>
          </p:nvCxnSpPr>
          <p:spPr>
            <a:xfrm>
              <a:off x="5080461" y="5384491"/>
              <a:ext cx="0" cy="228600"/>
            </a:xfrm>
            <a:prstGeom prst="straightConnector1">
              <a:avLst/>
            </a:prstGeom>
            <a:ln w="38100" cmpd="dbl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 flipV="1">
              <a:off x="4829269" y="5384491"/>
              <a:ext cx="1" cy="228600"/>
            </a:xfrm>
            <a:prstGeom prst="straightConnector1">
              <a:avLst/>
            </a:prstGeom>
            <a:ln w="38100" cmpd="dbl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0" name="Group 189"/>
          <p:cNvGrpSpPr/>
          <p:nvPr/>
        </p:nvGrpSpPr>
        <p:grpSpPr>
          <a:xfrm>
            <a:off x="1513784" y="2074995"/>
            <a:ext cx="3293809" cy="2016058"/>
            <a:chOff x="1513784" y="2156275"/>
            <a:chExt cx="3293809" cy="2016058"/>
          </a:xfrm>
        </p:grpSpPr>
        <p:cxnSp>
          <p:nvCxnSpPr>
            <p:cNvPr id="191" name="Straight Arrow Connector 190"/>
            <p:cNvCxnSpPr/>
            <p:nvPr/>
          </p:nvCxnSpPr>
          <p:spPr>
            <a:xfrm>
              <a:off x="1514260" y="2156275"/>
              <a:ext cx="3293333" cy="0"/>
            </a:xfrm>
            <a:prstGeom prst="straightConnector1">
              <a:avLst/>
            </a:prstGeom>
            <a:ln w="38100" cap="rnd" cmpd="dbl">
              <a:round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>
              <a:off x="1513784" y="4172333"/>
              <a:ext cx="3293809" cy="0"/>
            </a:xfrm>
            <a:prstGeom prst="straightConnector1">
              <a:avLst/>
            </a:prstGeom>
            <a:ln w="38100" cap="rnd" cmpd="dbl">
              <a:round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3" name="Straight Arrow Connector 192"/>
          <p:cNvCxnSpPr/>
          <p:nvPr/>
        </p:nvCxnSpPr>
        <p:spPr>
          <a:xfrm>
            <a:off x="1513784" y="4487873"/>
            <a:ext cx="3293809" cy="0"/>
          </a:xfrm>
          <a:prstGeom prst="straightConnector1">
            <a:avLst/>
          </a:prstGeom>
          <a:ln w="38100" cap="rnd" cmpd="dbl">
            <a:round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/>
          <p:nvPr/>
        </p:nvCxnSpPr>
        <p:spPr>
          <a:xfrm>
            <a:off x="1513784" y="4286989"/>
            <a:ext cx="3293809" cy="0"/>
          </a:xfrm>
          <a:prstGeom prst="straightConnector1">
            <a:avLst/>
          </a:prstGeom>
          <a:ln w="38100" cap="rnd" cmpd="dbl">
            <a:round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5" name="Group 194"/>
          <p:cNvGrpSpPr/>
          <p:nvPr/>
        </p:nvGrpSpPr>
        <p:grpSpPr>
          <a:xfrm>
            <a:off x="3796498" y="4536285"/>
            <a:ext cx="563229" cy="265014"/>
            <a:chOff x="3745698" y="4566765"/>
            <a:chExt cx="777342" cy="365760"/>
          </a:xfrm>
        </p:grpSpPr>
        <p:pic>
          <p:nvPicPr>
            <p:cNvPr id="196" name="Picture 195" descr="money.png"/>
            <p:cNvPicPr>
              <a:picLocks noChangeAspect="1"/>
            </p:cNvPicPr>
            <p:nvPr/>
          </p:nvPicPr>
          <p:blipFill>
            <a:blip r:embed="rId12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5698" y="4566765"/>
              <a:ext cx="227196" cy="365760"/>
            </a:xfrm>
            <a:prstGeom prst="rect">
              <a:avLst/>
            </a:prstGeom>
          </p:spPr>
        </p:pic>
        <p:pic>
          <p:nvPicPr>
            <p:cNvPr id="197" name="Picture 196" descr="money.png"/>
            <p:cNvPicPr>
              <a:picLocks noChangeAspect="1"/>
            </p:cNvPicPr>
            <p:nvPr/>
          </p:nvPicPr>
          <p:blipFill>
            <a:blip r:embed="rId12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0771" y="4566765"/>
              <a:ext cx="227196" cy="365760"/>
            </a:xfrm>
            <a:prstGeom prst="rect">
              <a:avLst/>
            </a:prstGeom>
          </p:spPr>
        </p:pic>
        <p:pic>
          <p:nvPicPr>
            <p:cNvPr id="198" name="Picture 197" descr="money.png"/>
            <p:cNvPicPr>
              <a:picLocks noChangeAspect="1"/>
            </p:cNvPicPr>
            <p:nvPr/>
          </p:nvPicPr>
          <p:blipFill>
            <a:blip r:embed="rId12" cstate="print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844" y="4566765"/>
              <a:ext cx="227196" cy="365760"/>
            </a:xfrm>
            <a:prstGeom prst="rect">
              <a:avLst/>
            </a:prstGeom>
          </p:spPr>
        </p:pic>
      </p:grpSp>
      <p:sp>
        <p:nvSpPr>
          <p:cNvPr id="200" name="Rounded Rectangle 199"/>
          <p:cNvSpPr/>
          <p:nvPr/>
        </p:nvSpPr>
        <p:spPr>
          <a:xfrm>
            <a:off x="139890" y="234334"/>
            <a:ext cx="8765350" cy="14158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"/>
              <a:cs typeface="Segoe"/>
            </a:endParaRPr>
          </a:p>
        </p:txBody>
      </p:sp>
      <p:grpSp>
        <p:nvGrpSpPr>
          <p:cNvPr id="209" name="Group 208"/>
          <p:cNvGrpSpPr/>
          <p:nvPr/>
        </p:nvGrpSpPr>
        <p:grpSpPr>
          <a:xfrm>
            <a:off x="5049069" y="1496913"/>
            <a:ext cx="1086714" cy="274320"/>
            <a:chOff x="5049069" y="873760"/>
            <a:chExt cx="1086714" cy="274320"/>
          </a:xfrm>
        </p:grpSpPr>
        <p:pic>
          <p:nvPicPr>
            <p:cNvPr id="205" name="Picture 204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5960" y="873760"/>
              <a:ext cx="269823" cy="274320"/>
            </a:xfrm>
            <a:prstGeom prst="rect">
              <a:avLst/>
            </a:prstGeom>
          </p:spPr>
        </p:pic>
        <p:pic>
          <p:nvPicPr>
            <p:cNvPr id="206" name="Picture 205" descr="smile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9069" y="873760"/>
              <a:ext cx="269823" cy="274320"/>
            </a:xfrm>
            <a:prstGeom prst="rect">
              <a:avLst/>
            </a:prstGeom>
          </p:spPr>
        </p:pic>
      </p:grpSp>
      <p:sp>
        <p:nvSpPr>
          <p:cNvPr id="204" name="Title 1"/>
          <p:cNvSpPr>
            <a:spLocks noGrp="1"/>
          </p:cNvSpPr>
          <p:nvPr>
            <p:ph type="title"/>
          </p:nvPr>
        </p:nvSpPr>
        <p:spPr>
          <a:xfrm>
            <a:off x="466394" y="375920"/>
            <a:ext cx="8229600" cy="386080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Bottlenecks, Referrals, and Vertical Integration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215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8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8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8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8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4306 " pathEditMode="relative" ptsTypes="AA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8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8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8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8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8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8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8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8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8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8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8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8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-0.16632 2.96296E-6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6" y="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649 0 " pathEditMode="relative" ptsTypes="AA">
                                      <p:cBhvr>
                                        <p:cTn id="1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9" grpId="0" animBg="1"/>
      <p:bldP spid="2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Manipulation and Innovation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371600"/>
            <a:ext cx="5181600" cy="29055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3671" y="4639120"/>
            <a:ext cx="5161729" cy="181883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3124200" cy="53340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Defensive Strategies for Dominant Firm</a:t>
            </a:r>
          </a:p>
          <a:p>
            <a:pPr lvl="1"/>
            <a:r>
              <a:rPr lang="en-US" sz="1800" dirty="0" smtClean="0"/>
              <a:t>Vertical integration</a:t>
            </a:r>
          </a:p>
          <a:p>
            <a:pPr lvl="1"/>
            <a:r>
              <a:rPr lang="en-US" sz="1800" dirty="0" smtClean="0"/>
              <a:t>Make your own service the winner through prominence</a:t>
            </a:r>
          </a:p>
          <a:p>
            <a:r>
              <a:rPr lang="en-US" sz="2000" dirty="0" smtClean="0"/>
              <a:t>Strategies for Competing Firm</a:t>
            </a:r>
          </a:p>
          <a:p>
            <a:pPr lvl="1"/>
            <a:r>
              <a:rPr lang="en-US" sz="1800" dirty="0" smtClean="0"/>
              <a:t>Partner with others</a:t>
            </a:r>
          </a:p>
          <a:p>
            <a:pPr lvl="1"/>
            <a:r>
              <a:rPr lang="en-US" sz="1800" dirty="0" smtClean="0"/>
              <a:t>Always choose the best partner to improve your user experience</a:t>
            </a:r>
          </a:p>
          <a:p>
            <a:pPr lvl="1"/>
            <a:r>
              <a:rPr lang="en-US" sz="1800" dirty="0" smtClean="0"/>
              <a:t>Innovate in verticals</a:t>
            </a:r>
          </a:p>
          <a:p>
            <a:r>
              <a:rPr lang="en-US" sz="2100" dirty="0" smtClean="0"/>
              <a:t>Impact on Industry</a:t>
            </a:r>
          </a:p>
          <a:p>
            <a:pPr lvl="1"/>
            <a:r>
              <a:rPr lang="en-US" sz="1800" dirty="0" smtClean="0"/>
              <a:t>Incentives for entrepreneurship and innovation</a:t>
            </a:r>
          </a:p>
        </p:txBody>
      </p:sp>
    </p:spTree>
    <p:extLst>
      <p:ext uri="{BB962C8B-B14F-4D97-AF65-F5344CB8AC3E}">
        <p14:creationId xmlns:p14="http://schemas.microsoft.com/office/powerpoint/2010/main" val="7057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How do data and information affect platform competition and create competitive “bottlenecks”?</a:t>
            </a:r>
          </a:p>
          <a:p>
            <a:r>
              <a:rPr lang="en-US" dirty="0"/>
              <a:t>What is the role of economies of scale and network effects</a:t>
            </a:r>
            <a:r>
              <a:rPr lang="en-US" dirty="0" smtClean="0"/>
              <a:t>?</a:t>
            </a:r>
          </a:p>
          <a:p>
            <a:pPr lvl="0"/>
            <a:endParaRPr lang="en-US" dirty="0"/>
          </a:p>
          <a:p>
            <a:pPr lvl="1"/>
            <a:r>
              <a:rPr lang="en-US" dirty="0" smtClean="0"/>
              <a:t>Does </a:t>
            </a:r>
            <a:r>
              <a:rPr lang="en-US" dirty="0"/>
              <a:t>platform competition among firms, each of which has a substantial market share in some products, eliminate the </a:t>
            </a:r>
            <a:r>
              <a:rPr lang="en-US" dirty="0" smtClean="0"/>
              <a:t>importance of bottlenecks?</a:t>
            </a:r>
            <a:endParaRPr lang="en-US" dirty="0"/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motivations for vertical </a:t>
            </a:r>
            <a:r>
              <a:rPr lang="en-US" dirty="0" smtClean="0"/>
              <a:t>integration in platform competition?</a:t>
            </a:r>
          </a:p>
          <a:p>
            <a:pPr lvl="1"/>
            <a:r>
              <a:rPr lang="en-US" dirty="0" smtClean="0"/>
              <a:t>How do the big internet device, search and online advertising platforms affect internet publishing, innovation, and the markets for online services?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6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Multi-sided markets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Referrals and bottlenecks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Vertical integration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Competition and Innovation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38426"/>
            <a:ext cx="28575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http://ts4.mm.bing.net/images/thumbnail.aspx?q=1426606656967&amp;id=a3d671d0dd5587cdc2d43c91703421ba&amp;url=http%3a%2f%2fwww.g1-news.com%2fwp-content%2fuploads%2fandroid-app-sto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752600"/>
            <a:ext cx="25146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2590800" cy="99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791" y="4495800"/>
            <a:ext cx="2196009" cy="2136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278755"/>
            <a:ext cx="3581400" cy="1074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 descr="http://ts4.mm.bing.net/th?id=I.4893738005431159&amp;pid=1.7&amp;w=139&amp;h=143&amp;c=7&amp;rs=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" y="3133725"/>
            <a:ext cx="13239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ts4.mm.bing.net/th?id=I.4560766380999611&amp;pid=1.7&amp;w=212&amp;h=149&amp;c=7&amp;rs=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219200"/>
            <a:ext cx="20193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9to5google.files.wordpress.com/2012/01/google-apps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780" y="4431873"/>
            <a:ext cx="2258961" cy="16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8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ounded Rectangle 66"/>
          <p:cNvSpPr/>
          <p:nvPr/>
        </p:nvSpPr>
        <p:spPr>
          <a:xfrm>
            <a:off x="190500" y="505632"/>
            <a:ext cx="8724900" cy="8382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67000" y="505632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goe"/>
              </a:rPr>
              <a:t>Online Services </a:t>
            </a:r>
            <a:r>
              <a:rPr lang="en-US" dirty="0" smtClean="0">
                <a:solidFill>
                  <a:schemeClr val="bg1"/>
                </a:solidFill>
                <a:latin typeface="Segoe"/>
              </a:rPr>
              <a:t>&amp; Content</a:t>
            </a:r>
            <a:endParaRPr lang="en-US" dirty="0">
              <a:solidFill>
                <a:schemeClr val="bg1"/>
              </a:solidFill>
              <a:latin typeface="Segoe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86861" y="1724832"/>
            <a:ext cx="2019300" cy="3602502"/>
            <a:chOff x="3486861" y="1724832"/>
            <a:chExt cx="2019300" cy="3602502"/>
          </a:xfrm>
        </p:grpSpPr>
        <p:sp>
          <p:nvSpPr>
            <p:cNvPr id="70" name="Rounded Rectangle 69"/>
            <p:cNvSpPr/>
            <p:nvPr/>
          </p:nvSpPr>
          <p:spPr>
            <a:xfrm>
              <a:off x="3486861" y="4870134"/>
              <a:ext cx="2011680" cy="4572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egoe"/>
                </a:rPr>
                <a:t>Device</a:t>
              </a:r>
              <a:endParaRPr lang="en-US" dirty="0">
                <a:latin typeface="Segoe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3486861" y="4356390"/>
              <a:ext cx="2011680" cy="4572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egoe"/>
                </a:rPr>
                <a:t>OS</a:t>
              </a:r>
              <a:endParaRPr lang="en-US" dirty="0">
                <a:latin typeface="Segoe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5048961" y="3782232"/>
              <a:ext cx="457200" cy="4572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Apps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4286961" y="3304020"/>
              <a:ext cx="533400" cy="4572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Search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3486861" y="3304020"/>
              <a:ext cx="723900" cy="9144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Browser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5" name="Up Arrow 74"/>
            <p:cNvSpPr/>
            <p:nvPr/>
          </p:nvSpPr>
          <p:spPr>
            <a:xfrm>
              <a:off x="4058361" y="1724832"/>
              <a:ext cx="228600" cy="1490472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Up Arrow 75"/>
            <p:cNvSpPr/>
            <p:nvPr/>
          </p:nvSpPr>
          <p:spPr>
            <a:xfrm>
              <a:off x="3648178" y="1724832"/>
              <a:ext cx="228600" cy="457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3495778" y="2247726"/>
              <a:ext cx="533400" cy="4572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Search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3648178" y="2758104"/>
              <a:ext cx="228600" cy="457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Up Arrow 78"/>
            <p:cNvSpPr/>
            <p:nvPr/>
          </p:nvSpPr>
          <p:spPr>
            <a:xfrm>
              <a:off x="4439361" y="1724832"/>
              <a:ext cx="228600" cy="1490472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Up Arrow 79"/>
            <p:cNvSpPr/>
            <p:nvPr/>
          </p:nvSpPr>
          <p:spPr>
            <a:xfrm>
              <a:off x="4439361" y="3815522"/>
              <a:ext cx="228600" cy="420624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Up Arrow 80"/>
            <p:cNvSpPr/>
            <p:nvPr/>
          </p:nvSpPr>
          <p:spPr>
            <a:xfrm>
              <a:off x="5172178" y="1724832"/>
              <a:ext cx="228600" cy="1981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Up Arrow 81"/>
            <p:cNvSpPr/>
            <p:nvPr/>
          </p:nvSpPr>
          <p:spPr>
            <a:xfrm>
              <a:off x="4820361" y="1724832"/>
              <a:ext cx="228600" cy="25146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502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Antitrust and the Browser Wars, </a:t>
            </a:r>
            <a:r>
              <a:rPr lang="en-US" dirty="0" err="1" smtClean="0"/>
              <a:t>Revisted</a:t>
            </a:r>
            <a:endParaRPr lang="en-US" dirty="0"/>
          </a:p>
        </p:txBody>
      </p:sp>
      <p:pic>
        <p:nvPicPr>
          <p:cNvPr id="8194" name="Picture 2" descr="http://t2.gstatic.com/images?q=tbn:ANd9GcSvkTeSyZzhwUxZfE_fM_eNPAoutS2jILJzwTfgUsIgcO-8CY_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77" y="1219200"/>
            <a:ext cx="490151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614" y="4190998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 descr="http://t2.gstatic.com/images?q=tbn:ANd9GcQpxRdeZp2Agg4iZpUMhww40OlCZPr8G9twfpdgJvO5VVacvvHKs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137" y="4098130"/>
            <a:ext cx="2434591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7" descr="data:image/jpeg;base64,/9j/4AAQSkZJRgABAQAAAQABAAD/2wCEAAkGBhQQERUSEhIWFBUUFBgXFBUXFRcYFxUUFxUVFxcYEhUXHCYeFxkkGhUUHy8hKCcpLy0sFR4xNTAqNSYrLSkBCQoKDgwOGg8PGi8lHyUvLyw1LC81Lyw0LCw0LCwsNDQxMi0xNC82KTUsLSw1MC0sLCwsLDUpLywqNDQsLCwpLP/AABEIAGYAZgMBIgACEQEDEQH/xAAcAAACAgMBAQAAAAAAAAAAAAAABQQGAgMHAQj/xABBEAABAwICBgUGDAYDAAAAAAABAAIDBBEhMQUGEkFRYRMicYGRMkJiscHSBxQWI1JTY3KSk6HRQ4KD0+HworLC/8QAGwEAAgMBAQEAAAAAAAAAAAAAAAUDBAYCAQf/xAA2EQABAwICBQkGBwAAAAAAAAABAAIDBBEFIRIyUdHwEyIxQVJhgZGhFBUjM6LhBiRCcYLB8f/aAAwDAQACEQMRAD8A7ihCEIQhCEIQhYSTBoLnEADMkgAdpKTz62RDCMOl5sHV7nuIB7rrtrHO1QuHyNZm42Tq6LpHBp2aTyKcW9KX17LCP1UmXS+yOsAHbw03F+TiB6lUqaiOm+YfBdQnltTNMyVqfVsGbgq7U6bviTsjiTYd5KlwaKe8BxcLHEWxuOVsErGIzTfIjuNp4/tXOQaz5jrdyatr4z549S3hyVO0CCPLPgtdAXwSCJ+LXeSefL9lZjqZ2uAnZYHK42965MTHAljs9idIQhM1WQhCEIQlWm9Ptpha21I7yWA2w+k4+a3n4XW3TmlhTRGQ4nJjfpPOQ7N5PAFUWkhfO8yPJc5xuTxO6w3AZAblbp4A/nu1QqFZV8iNFmsVIfJJUu2pXbWODfMb91nHmbnmntFogNG1Jhy3963UlE2Bu07yuHBQ6uuLzYJDimOaJ5Cl9OPuVJQ4YZPi1B8+pb6rSVuqzAclCMZOJWuCpZchu1K4Z9Gxz7dpaLDxWc9eGDrtkjHF8bmt73W2R4rigwMuIlrMz2d+7zUlXiZY3QpRl2t29Qq2nv7OSV02lZaR14ndW+LDiw9rd3aLFO5TcXCUV1PdbaJjNHQsLbFlzI9rtME32q76v6yx1ber1Xt8uMnEcx9JvP1KZXRX2DvEjSPauPipfTSiWM7Lmm49oI3g5Ef4XVtBaYbWwslbhmHNvfZeMCL/AKjiCEpr6LQHN1T6LQ4fW8tk7WHqmyEIVVXkLwr1aayoEbHPOTGucexoJ9iEKh6y1pqKroxi2LqAel558bN/lPFWDR1EIGbTvKIy4JXqzovYHTS+Ucf5jie+5Kk1tYXusErxvFNECkg/Y95481Xw6iMrzUy/4F5V1Zec1nojQ3xkdJJfofMZl0tvOkOexwbvzOdlFrIwIiL22i1rnYmzXODXOw4NJKfx6w0zQAJWgAWAs7ADAAYKTDsLNK0SvF5D9P37/JTS1rKhxY02YPqO5M4Yg0BrQABkALAdgGSyIulnymp/rR4O/ZHymp/rR4O/ZM9B+wrzlGbQlOnNBCEGaEWaMZYxls73xjzSMyBgRffmknxHcrg7WSmIsZW234O/ZUpgAbZpu1rnNaeLA5waRfds2TSkc481yR4hGwEPZbNI9JRKX8Hmmegq+iJ6k/V7Hi5Ye/FveFrrxgq3NOYpGyNwLHBw7WkH2Jo+MSRlhS2CQxShwX0GhaoJdprXDJwBHeLoWUWxW1RNJDaie3i0jxUopZpao2WkKjXVHIRFw6VJGzTdZKKqpsAxqgxyi+HjxS3Smktizb9Z/wCjd578vFY0lTguPw/hRePbZhmdXfu89ioYzXCP8pF/LdvTzp0dMeJ8SlU82Dbkhu2zbIJB2C9odYjEYEq1DVCD7X8+X3lqZXtitpJLT0z5wS0jJKTMeJ8Stb5TxPiU6+SFP9r+fL7y8+R1P9r+fL7yiFVF38eKse7pdoVfklPE+JUKd6th1Lpj9b+fL7ywOo9Md0v583vKQVsQ6jx4rk4bLtCoFc7BVfSW/sK7I7UCkObJD/Xm95aX/BrQnOJ5/rS+8pxiUQ6jx4rj3XLfpHHgnegr/FoL59DH/wBAhS4owxoaMA0AAcABYBeJETcrQgWCzcq1pKUvfsjMnD1J/WPsxx5JHomPbnv9EE9+AHrWexIGWaODbnx6q/S80Ok2Kg630bqarcHEkODXMPo2tYdhDgsKKrur/rzq18cguwfOxXdH6Q85nfYW5gLk9HUlpscLGx5cb8F9CoHtfAGD9ItZYnEIXMmLz15q27YcC04gix7Crhqtp4SNEMjvnWC2P8Royc3ieI48iuf09VdSC8HuxByIPEEYg8wvaimErbLilqjA646OtdYui657S611EYtttePtG3P4mlpPeCeayqNcKhwsHMZ9xmPi8kDwSr2Ca9k695QWvcq1af082mZYWdK4dRn/AKdwYOPcMVTHaz1I/ju/BD/bS2SYkkkkk5kkkk+kTiVGmmsmUFExg5wuUqqMQkkdzDYJjUa5VTf47vwQ/wBtb9VNaK2rq2RdLdgu+XqReQ3dcMFiSQM+Kp9dU3wFySbADEkk2AA34rquoeq/xODakHz0tnSeiPNYDyub8yVzWNhhjyaLnoU1C6eaS5cbBWhCEJCtAoukR827/d6VaCNpX824dx/ynr2Agg5FV+ooJInhzAXWyIFz2EJLXRvZUMqGi4GRtx3q5AQWOjJtdWGyo2u2oXTk1FMAJc3syElt44P9farJBphxwMTr8r+0KdFI52bdntzTemrgHB8R9CqdRS6bS2QLhcU7o3FjwWuabOa4WIPAg5JjFW3XVNNasU9WPnowXDJ46rx2OGNuRwVPrfgre03gqARubI2x/Ez9lo4sQieOfkVm5sMkafh5hIRUBBnU1+oNc3JkTuYl95oXsWoFc7NsTOZlv+jWlWPaYO0FV9jn7BSySqsoLpnSPEcbS97vJa0Xce72q7UPwWE41FQSPoxNt/zff1K46H1fgpG7MMTWXzdm533nnEqtLiMbdTMq3DhcjjeTIKs6mahfFyKips6bNjc2xc7+c/nu3cVdrL2yEkkldK7ScU/iibE3RaMkIQhRqRCEIQhCEIQhCEIQhCEIQhCEIQhCEIQhCEIQhf/Z"/>
          <p:cNvSpPr>
            <a:spLocks noChangeAspect="1" noChangeArrowheads="1"/>
          </p:cNvSpPr>
          <p:nvPr/>
        </p:nvSpPr>
        <p:spPr bwMode="auto">
          <a:xfrm>
            <a:off x="63500" y="-477838"/>
            <a:ext cx="9715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9" descr="data:image/jpeg;base64,/9j/4AAQSkZJRgABAQAAAQABAAD/2wCEAAkGBhQQERUSEhIWFBUUFBgXFBUXFRcYFxUUFxUVFxcYEhUXHCYeFxkkGhUUHy8hKCcpLy0sFR4xNTAqNSYrLSkBCQoKDgwOGg8PGi8lHyUvLyw1LC81Lyw0LCw0LCwsNDQxMi0xNC82KTUsLSw1MC0sLCwsLDUpLywqNDQsLCwpLP/AABEIAGYAZgMBIgACEQEDEQH/xAAcAAACAgMBAQAAAAAAAAAAAAAABQQGAgMHAQj/xABBEAABAwICBgUGDAYDAAAAAAABAAIDBBEhMQUGEkFRYRMicYGRMkJiscHSBxQWI1JTY3KSk6HRQ4KD0+HworLC/8QAGwEAAgMBAQEAAAAAAAAAAAAAAAUDBAYCAQf/xAA2EQABAwICBQkGBwAAAAAAAAABAAIDBBEFIRIyUdHwEyIxQVJhgZGhFBUjM6LhBiRCcYLB8f/aAAwDAQACEQMRAD8A7ihCEIQhCEIQhYSTBoLnEADMkgAdpKTz62RDCMOl5sHV7nuIB7rrtrHO1QuHyNZm42Tq6LpHBp2aTyKcW9KX17LCP1UmXS+yOsAHbw03F+TiB6lUqaiOm+YfBdQnltTNMyVqfVsGbgq7U6bviTsjiTYd5KlwaKe8BxcLHEWxuOVsErGIzTfIjuNp4/tXOQaz5jrdyatr4z549S3hyVO0CCPLPgtdAXwSCJ+LXeSefL9lZjqZ2uAnZYHK42965MTHAljs9idIQhM1WQhCEIQlWm9Ptpha21I7yWA2w+k4+a3n4XW3TmlhTRGQ4nJjfpPOQ7N5PAFUWkhfO8yPJc5xuTxO6w3AZAblbp4A/nu1QqFZV8iNFmsVIfJJUu2pXbWODfMb91nHmbnmntFogNG1Jhy3963UlE2Bu07yuHBQ6uuLzYJDimOaJ5Cl9OPuVJQ4YZPi1B8+pb6rSVuqzAclCMZOJWuCpZchu1K4Z9Gxz7dpaLDxWc9eGDrtkjHF8bmt73W2R4rigwMuIlrMz2d+7zUlXiZY3QpRl2t29Qq2nv7OSV02lZaR14ndW+LDiw9rd3aLFO5TcXCUV1PdbaJjNHQsLbFlzI9rtME32q76v6yx1ber1Xt8uMnEcx9JvP1KZXRX2DvEjSPauPipfTSiWM7Lmm49oI3g5Ef4XVtBaYbWwslbhmHNvfZeMCL/AKjiCEpr6LQHN1T6LQ4fW8tk7WHqmyEIVVXkLwr1aayoEbHPOTGucexoJ9iEKh6y1pqKroxi2LqAel558bN/lPFWDR1EIGbTvKIy4JXqzovYHTS+Ucf5jie+5Kk1tYXusErxvFNECkg/Y95481Xw6iMrzUy/4F5V1Zec1nojQ3xkdJJfofMZl0tvOkOexwbvzOdlFrIwIiL22i1rnYmzXODXOw4NJKfx6w0zQAJWgAWAs7ADAAYKTDsLNK0SvF5D9P37/JTS1rKhxY02YPqO5M4Yg0BrQABkALAdgGSyIulnymp/rR4O/ZHymp/rR4O/ZM9B+wrzlGbQlOnNBCEGaEWaMZYxls73xjzSMyBgRffmknxHcrg7WSmIsZW234O/ZUpgAbZpu1rnNaeLA5waRfds2TSkc481yR4hGwEPZbNI9JRKX8Hmmegq+iJ6k/V7Hi5Ye/FveFrrxgq3NOYpGyNwLHBw7WkH2Jo+MSRlhS2CQxShwX0GhaoJdprXDJwBHeLoWUWxW1RNJDaie3i0jxUopZpao2WkKjXVHIRFw6VJGzTdZKKqpsAxqgxyi+HjxS3Smktizb9Z/wCjd578vFY0lTguPw/hRePbZhmdXfu89ioYzXCP8pF/LdvTzp0dMeJ8SlU82Dbkhu2zbIJB2C9odYjEYEq1DVCD7X8+X3lqZXtitpJLT0z5wS0jJKTMeJ8Stb5TxPiU6+SFP9r+fL7y8+R1P9r+fL7yiFVF38eKse7pdoVfklPE+JUKd6th1Lpj9b+fL7ywOo9Md0v583vKQVsQ6jx4rk4bLtCoFc7BVfSW/sK7I7UCkObJD/Xm95aX/BrQnOJ5/rS+8pxiUQ6jx4rj3XLfpHHgnegr/FoL59DH/wBAhS4owxoaMA0AAcABYBeJETcrQgWCzcq1pKUvfsjMnD1J/WPsxx5JHomPbnv9EE9+AHrWexIGWaODbnx6q/S80Ok2Kg630bqarcHEkODXMPo2tYdhDgsKKrur/rzq18cguwfOxXdH6Q85nfYW5gLk9HUlpscLGx5cb8F9CoHtfAGD9ItZYnEIXMmLz15q27YcC04gix7Crhqtp4SNEMjvnWC2P8Royc3ieI48iuf09VdSC8HuxByIPEEYg8wvaimErbLilqjA646OtdYui657S611EYtttePtG3P4mlpPeCeayqNcKhwsHMZ9xmPi8kDwSr2Ca9k695QWvcq1af082mZYWdK4dRn/AKdwYOPcMVTHaz1I/ju/BD/bS2SYkkkkk5kkkk+kTiVGmmsmUFExg5wuUqqMQkkdzDYJjUa5VTf47vwQ/wBtb9VNaK2rq2RdLdgu+XqReQ3dcMFiSQM+Kp9dU3wFySbADEkk2AA34rquoeq/xODakHz0tnSeiPNYDyub8yVzWNhhjyaLnoU1C6eaS5cbBWhCEJCtAoukR827/d6VaCNpX824dx/ynr2Agg5FV+ooJInhzAXWyIFz2EJLXRvZUMqGi4GRtx3q5AQWOjJtdWGyo2u2oXTk1FMAJc3syElt44P9farJBphxwMTr8r+0KdFI52bdntzTemrgHB8R9CqdRS6bS2QLhcU7o3FjwWuabOa4WIPAg5JjFW3XVNNasU9WPnowXDJ46rx2OGNuRwVPrfgre03gqARubI2x/Ez9lo4sQieOfkVm5sMkafh5hIRUBBnU1+oNc3JkTuYl95oXsWoFc7NsTOZlv+jWlWPaYO0FV9jn7BSySqsoLpnSPEcbS97vJa0Xce72q7UPwWE41FQSPoxNt/zff1K46H1fgpG7MMTWXzdm533nnEqtLiMbdTMq3DhcjjeTIKs6mahfFyKips6bNjc2xc7+c/nu3cVdrL2yEkkldK7ScU/iibE3RaMkIQhRqRCEIQhCEIQhCEIQhCEIQhCEIQhCEIQhCEIQhf/Z"/>
          <p:cNvSpPr>
            <a:spLocks noChangeAspect="1" noChangeArrowheads="1"/>
          </p:cNvSpPr>
          <p:nvPr/>
        </p:nvSpPr>
        <p:spPr bwMode="auto">
          <a:xfrm>
            <a:off x="215900" y="-325438"/>
            <a:ext cx="9715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203" name="Picture 11" descr="http://www.bitrebels.com/wp-content/uploads/2012/07/internet-explorer-simulator-project-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4263990"/>
            <a:ext cx="2667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49" y="3757612"/>
            <a:ext cx="3936365" cy="279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76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Platforms</a:t>
            </a:r>
            <a:endParaRPr lang="en-US" dirty="0"/>
          </a:p>
        </p:txBody>
      </p:sp>
      <p:pic>
        <p:nvPicPr>
          <p:cNvPr id="4" name="Picture 2" descr="http://t0.gstatic.com/images?q=tbn:ANd9GcQQ0SpwtbTx92KXNjNmUVEibKCIaIQXe7RgwrPm7Yry6urmKp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323843"/>
            <a:ext cx="2800350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" y="3172387"/>
            <a:ext cx="2590800" cy="99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162" y="1219200"/>
            <a:ext cx="28575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 descr="https://encrypted-tbn3.gstatic.com/images?q=tbn:ANd9GcS3YvZVfEIKIOtu8tIvQHXAVz_MudKxRegmv2IoPLaZ8Fxnq4P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44238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0" r="29912"/>
          <a:stretch/>
        </p:blipFill>
        <p:spPr bwMode="auto">
          <a:xfrm>
            <a:off x="6667500" y="4102710"/>
            <a:ext cx="1524000" cy="269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 descr="http://ts1.mm.bing.net/th?id=i.4770837517633100&amp;pid=1.7&amp;w=146&amp;h=146&amp;c=7&amp;rs=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800046"/>
            <a:ext cx="1390650" cy="139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://ts3.mm.bing.net/th?id=I.4929386220880890&amp;pid=1.7&amp;w=222&amp;h=118&amp;c=7&amp;rs=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3429000"/>
            <a:ext cx="21145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://ts4.mm.bing.net/th?id=I.4689254614433991&amp;pid=1.7&amp;w=114&amp;h=145&amp;c=7&amp;rs=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1282425"/>
            <a:ext cx="1485900" cy="188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6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" y="505632"/>
            <a:ext cx="8724900" cy="8382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667000" y="505632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goe"/>
              </a:rPr>
              <a:t>Online Services </a:t>
            </a:r>
            <a:r>
              <a:rPr lang="en-US" dirty="0" smtClean="0">
                <a:solidFill>
                  <a:schemeClr val="bg1"/>
                </a:solidFill>
                <a:latin typeface="Segoe"/>
              </a:rPr>
              <a:t>&amp; Content</a:t>
            </a:r>
            <a:endParaRPr lang="en-US" dirty="0">
              <a:solidFill>
                <a:schemeClr val="bg1"/>
              </a:solidFill>
              <a:latin typeface="Segoe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05229" y="4870134"/>
            <a:ext cx="2011680" cy="457200"/>
          </a:xfrm>
          <a:prstGeom prst="roundRect">
            <a:avLst>
              <a:gd name="adj" fmla="val 0"/>
            </a:avLst>
          </a:prstGeom>
          <a:solidFill>
            <a:srgbClr val="183860"/>
          </a:solidFill>
          <a:ln w="76200"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"/>
              </a:rPr>
              <a:t>Device</a:t>
            </a:r>
            <a:endParaRPr lang="en-US" dirty="0">
              <a:latin typeface="Segoe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05229" y="4356390"/>
            <a:ext cx="201168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"/>
              </a:rPr>
              <a:t>OS</a:t>
            </a:r>
            <a:endParaRPr lang="en-US" dirty="0">
              <a:latin typeface="Segoe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267329" y="3782232"/>
            <a:ext cx="457200" cy="457200"/>
          </a:xfrm>
          <a:prstGeom prst="roundRect">
            <a:avLst>
              <a:gd name="adj" fmla="val 0"/>
            </a:avLst>
          </a:prstGeom>
          <a:solidFill>
            <a:srgbClr val="183860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Apps</a:t>
            </a:r>
            <a:endParaRPr lang="en-US" sz="1000" dirty="0">
              <a:latin typeface="Segoe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05229" y="3304020"/>
            <a:ext cx="723900" cy="9144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Browser</a:t>
            </a:r>
            <a:endParaRPr lang="en-US" sz="1000" dirty="0">
              <a:latin typeface="Segoe"/>
            </a:endParaRPr>
          </a:p>
        </p:txBody>
      </p:sp>
      <p:sp>
        <p:nvSpPr>
          <p:cNvPr id="24" name="Up Arrow 23"/>
          <p:cNvSpPr/>
          <p:nvPr/>
        </p:nvSpPr>
        <p:spPr>
          <a:xfrm>
            <a:off x="1276729" y="1724832"/>
            <a:ext cx="228600" cy="1490472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866546" y="1724832"/>
            <a:ext cx="228600" cy="457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866546" y="2758104"/>
            <a:ext cx="228600" cy="457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1657729" y="1724832"/>
            <a:ext cx="228600" cy="1490472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1657729" y="3815522"/>
            <a:ext cx="228600" cy="420624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714146" y="2247726"/>
            <a:ext cx="5334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Search</a:t>
            </a:r>
            <a:endParaRPr lang="en-US" sz="1000" dirty="0">
              <a:latin typeface="Segoe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505329" y="3304020"/>
            <a:ext cx="5334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Search</a:t>
            </a:r>
            <a:endParaRPr lang="en-US" sz="1000" dirty="0">
              <a:latin typeface="Segoe"/>
            </a:endParaRPr>
          </a:p>
        </p:txBody>
      </p:sp>
      <p:pic>
        <p:nvPicPr>
          <p:cNvPr id="32" name="Picture 31" descr="Goog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29" y="5479734"/>
            <a:ext cx="1193800" cy="416442"/>
          </a:xfrm>
          <a:prstGeom prst="rect">
            <a:avLst/>
          </a:prstGeom>
        </p:spPr>
      </p:pic>
      <p:sp>
        <p:nvSpPr>
          <p:cNvPr id="62" name="Up Arrow 61"/>
          <p:cNvSpPr/>
          <p:nvPr/>
        </p:nvSpPr>
        <p:spPr>
          <a:xfrm>
            <a:off x="2390546" y="1724832"/>
            <a:ext cx="228600" cy="1981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1211794" y="886632"/>
            <a:ext cx="11430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Google Services, Cloud, App Store</a:t>
            </a:r>
            <a:endParaRPr lang="en-US" sz="1000" dirty="0">
              <a:latin typeface="Segoe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64035" y="3782232"/>
            <a:ext cx="457200" cy="457200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Apps</a:t>
            </a:r>
            <a:endParaRPr lang="en-US" sz="1000" dirty="0">
              <a:latin typeface="Segoe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401935" y="4870134"/>
            <a:ext cx="201168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"/>
              </a:rPr>
              <a:t>Device</a:t>
            </a:r>
            <a:endParaRPr lang="en-US" dirty="0">
              <a:latin typeface="Segoe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6401935" y="4356390"/>
            <a:ext cx="201168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"/>
              </a:rPr>
              <a:t>OS</a:t>
            </a:r>
            <a:endParaRPr lang="en-US" dirty="0">
              <a:latin typeface="Segoe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401935" y="3304020"/>
            <a:ext cx="723900" cy="9144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Browser</a:t>
            </a:r>
            <a:endParaRPr lang="en-US" sz="1000" dirty="0">
              <a:latin typeface="Segoe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6973435" y="1724832"/>
            <a:ext cx="228600" cy="1490472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Arrow 50"/>
          <p:cNvSpPr/>
          <p:nvPr/>
        </p:nvSpPr>
        <p:spPr>
          <a:xfrm>
            <a:off x="6563252" y="1724832"/>
            <a:ext cx="228600" cy="457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Up Arrow 51"/>
          <p:cNvSpPr/>
          <p:nvPr/>
        </p:nvSpPr>
        <p:spPr>
          <a:xfrm>
            <a:off x="6563252" y="2758104"/>
            <a:ext cx="228600" cy="457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Up Arrow 52"/>
          <p:cNvSpPr/>
          <p:nvPr/>
        </p:nvSpPr>
        <p:spPr>
          <a:xfrm>
            <a:off x="7354435" y="1724832"/>
            <a:ext cx="228600" cy="1490472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Up Arrow 53"/>
          <p:cNvSpPr/>
          <p:nvPr/>
        </p:nvSpPr>
        <p:spPr>
          <a:xfrm>
            <a:off x="7354435" y="3815522"/>
            <a:ext cx="228600" cy="420624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6410852" y="2247726"/>
            <a:ext cx="5334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Search</a:t>
            </a:r>
            <a:endParaRPr lang="en-US" sz="1000" dirty="0">
              <a:latin typeface="Segoe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7202035" y="3304020"/>
            <a:ext cx="5334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solidFill>
              <a:srgbClr val="2C72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Search</a:t>
            </a:r>
            <a:endParaRPr lang="en-US" sz="1000" dirty="0">
              <a:latin typeface="Segoe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6841217" y="886632"/>
            <a:ext cx="1143000" cy="457200"/>
          </a:xfrm>
          <a:prstGeom prst="roundRect">
            <a:avLst>
              <a:gd name="adj" fmla="val 0"/>
            </a:avLst>
          </a:prstGeom>
          <a:solidFill>
            <a:srgbClr val="2C72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>
                <a:latin typeface="Segoe"/>
              </a:rPr>
              <a:t>iTunes; </a:t>
            </a:r>
            <a:r>
              <a:rPr lang="en-US" sz="1000" dirty="0" err="1" smtClean="0">
                <a:latin typeface="Segoe"/>
              </a:rPr>
              <a:t>iCloud</a:t>
            </a:r>
            <a:r>
              <a:rPr lang="en-US" sz="1000" dirty="0" smtClean="0">
                <a:latin typeface="Segoe"/>
              </a:rPr>
              <a:t>; </a:t>
            </a:r>
          </a:p>
          <a:p>
            <a:pPr algn="ctr"/>
            <a:r>
              <a:rPr lang="en-US" sz="1000" dirty="0" smtClean="0">
                <a:latin typeface="Segoe"/>
              </a:rPr>
              <a:t>App Store</a:t>
            </a:r>
            <a:endParaRPr lang="en-US" sz="1000" dirty="0">
              <a:latin typeface="Segoe"/>
            </a:endParaRPr>
          </a:p>
        </p:txBody>
      </p:sp>
      <p:pic>
        <p:nvPicPr>
          <p:cNvPr id="59" name="Picture 58" descr="Ap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852" y="5403534"/>
            <a:ext cx="385590" cy="444500"/>
          </a:xfrm>
          <a:prstGeom prst="rect">
            <a:avLst/>
          </a:prstGeom>
        </p:spPr>
      </p:pic>
      <p:sp>
        <p:nvSpPr>
          <p:cNvPr id="64" name="Up Arrow 63"/>
          <p:cNvSpPr/>
          <p:nvPr/>
        </p:nvSpPr>
        <p:spPr>
          <a:xfrm>
            <a:off x="8087252" y="1724832"/>
            <a:ext cx="228600" cy="1981200"/>
          </a:xfrm>
          <a:prstGeom prst="upArrow">
            <a:avLst>
              <a:gd name="adj1" fmla="val 50000"/>
              <a:gd name="adj2" fmla="val 875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3486861" y="886632"/>
            <a:ext cx="2019300" cy="4931773"/>
            <a:chOff x="4959797" y="886632"/>
            <a:chExt cx="2019300" cy="4931773"/>
          </a:xfrm>
        </p:grpSpPr>
        <p:sp>
          <p:nvSpPr>
            <p:cNvPr id="66" name="Rounded Rectangle 65"/>
            <p:cNvSpPr/>
            <p:nvPr/>
          </p:nvSpPr>
          <p:spPr>
            <a:xfrm>
              <a:off x="6521897" y="3782232"/>
              <a:ext cx="457200" cy="457200"/>
            </a:xfrm>
            <a:prstGeom prst="roundRect">
              <a:avLst>
                <a:gd name="adj" fmla="val 0"/>
              </a:avLst>
            </a:prstGeom>
            <a:solidFill>
              <a:srgbClr val="183860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Apps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4959797" y="4870134"/>
              <a:ext cx="2011680" cy="457200"/>
            </a:xfrm>
            <a:prstGeom prst="roundRect">
              <a:avLst>
                <a:gd name="adj" fmla="val 0"/>
              </a:avLst>
            </a:prstGeom>
            <a:solidFill>
              <a:srgbClr val="2C72D0"/>
            </a:solidFill>
            <a:ln>
              <a:solidFill>
                <a:srgbClr val="2C72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egoe"/>
                </a:rPr>
                <a:t>Device</a:t>
              </a:r>
              <a:endParaRPr lang="en-US" dirty="0">
                <a:latin typeface="Segoe"/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4959797" y="4356390"/>
              <a:ext cx="2011680" cy="457200"/>
            </a:xfrm>
            <a:prstGeom prst="roundRect">
              <a:avLst>
                <a:gd name="adj" fmla="val 0"/>
              </a:avLst>
            </a:prstGeom>
            <a:solidFill>
              <a:srgbClr val="2C72D0"/>
            </a:solidFill>
            <a:ln>
              <a:solidFill>
                <a:srgbClr val="2C72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Segoe"/>
                </a:rPr>
                <a:t>OS</a:t>
              </a:r>
              <a:endParaRPr lang="en-US" dirty="0">
                <a:latin typeface="Segoe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959797" y="3304020"/>
              <a:ext cx="723900" cy="914400"/>
            </a:xfrm>
            <a:prstGeom prst="roundRect">
              <a:avLst>
                <a:gd name="adj" fmla="val 0"/>
              </a:avLst>
            </a:prstGeom>
            <a:solidFill>
              <a:srgbClr val="2C72D0"/>
            </a:solidFill>
            <a:ln>
              <a:solidFill>
                <a:srgbClr val="2C72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Browser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5531297" y="1724832"/>
              <a:ext cx="228600" cy="1490472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Up Arrow 70"/>
            <p:cNvSpPr/>
            <p:nvPr/>
          </p:nvSpPr>
          <p:spPr>
            <a:xfrm>
              <a:off x="5121114" y="1724832"/>
              <a:ext cx="228600" cy="457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Up Arrow 71"/>
            <p:cNvSpPr/>
            <p:nvPr/>
          </p:nvSpPr>
          <p:spPr>
            <a:xfrm>
              <a:off x="5121114" y="2758104"/>
              <a:ext cx="228600" cy="457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Up Arrow 72"/>
            <p:cNvSpPr/>
            <p:nvPr/>
          </p:nvSpPr>
          <p:spPr>
            <a:xfrm>
              <a:off x="5912297" y="1724832"/>
              <a:ext cx="228600" cy="1490472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Up Arrow 73"/>
            <p:cNvSpPr/>
            <p:nvPr/>
          </p:nvSpPr>
          <p:spPr>
            <a:xfrm>
              <a:off x="5912297" y="3815522"/>
              <a:ext cx="228600" cy="420624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4968714" y="2247726"/>
              <a:ext cx="533400" cy="457200"/>
            </a:xfrm>
            <a:prstGeom prst="roundRect">
              <a:avLst>
                <a:gd name="adj" fmla="val 0"/>
              </a:avLst>
            </a:prstGeom>
            <a:solidFill>
              <a:srgbClr val="183860"/>
            </a:solidFill>
            <a:ln>
              <a:solidFill>
                <a:srgbClr val="1838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Search</a:t>
              </a:r>
              <a:endParaRPr lang="en-US" sz="1000" dirty="0">
                <a:latin typeface="Segoe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5759897" y="3304020"/>
              <a:ext cx="533400" cy="457200"/>
            </a:xfrm>
            <a:prstGeom prst="roundRect">
              <a:avLst>
                <a:gd name="adj" fmla="val 0"/>
              </a:avLst>
            </a:prstGeom>
            <a:solidFill>
              <a:srgbClr val="183860"/>
            </a:solidFill>
            <a:ln>
              <a:solidFill>
                <a:srgbClr val="1838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latin typeface="Segoe"/>
                </a:rPr>
                <a:t>Search</a:t>
              </a:r>
              <a:endParaRPr lang="en-US" sz="1000" dirty="0">
                <a:latin typeface="Segoe"/>
              </a:endParaRPr>
            </a:p>
          </p:txBody>
        </p:sp>
        <p:pic>
          <p:nvPicPr>
            <p:cNvPr id="77" name="Picture 76" descr="Amazon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0797" y="5555934"/>
              <a:ext cx="1335102" cy="262471"/>
            </a:xfrm>
            <a:prstGeom prst="rect">
              <a:avLst/>
            </a:prstGeom>
          </p:spPr>
        </p:pic>
        <p:sp>
          <p:nvSpPr>
            <p:cNvPr id="78" name="Rounded Rectangle 77"/>
            <p:cNvSpPr/>
            <p:nvPr/>
          </p:nvSpPr>
          <p:spPr>
            <a:xfrm>
              <a:off x="5466362" y="886632"/>
              <a:ext cx="1143000" cy="457200"/>
            </a:xfrm>
            <a:prstGeom prst="roundRect">
              <a:avLst>
                <a:gd name="adj" fmla="val 0"/>
              </a:avLst>
            </a:prstGeom>
            <a:solidFill>
              <a:srgbClr val="2C72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latin typeface="Segoe"/>
                  <a:cs typeface="Segoe"/>
                </a:rPr>
                <a:t>Retail/Content</a:t>
              </a:r>
              <a:r>
                <a:rPr lang="en-US" sz="1000" dirty="0" smtClean="0">
                  <a:latin typeface="Segoe"/>
                  <a:cs typeface="Segoe"/>
                </a:rPr>
                <a:t>/</a:t>
              </a:r>
              <a:br>
                <a:rPr lang="en-US" sz="1000" dirty="0" smtClean="0">
                  <a:latin typeface="Segoe"/>
                  <a:cs typeface="Segoe"/>
                </a:rPr>
              </a:br>
              <a:r>
                <a:rPr lang="en-US" sz="1000" dirty="0" smtClean="0">
                  <a:latin typeface="Segoe"/>
                  <a:cs typeface="Segoe"/>
                </a:rPr>
                <a:t>App </a:t>
              </a:r>
              <a:r>
                <a:rPr lang="en-US" sz="1000" dirty="0">
                  <a:latin typeface="Segoe"/>
                  <a:cs typeface="Segoe"/>
                </a:rPr>
                <a:t>Stores;</a:t>
              </a:r>
            </a:p>
            <a:p>
              <a:pPr algn="ctr"/>
              <a:r>
                <a:rPr lang="en-US" sz="1000" dirty="0">
                  <a:latin typeface="Segoe"/>
                  <a:cs typeface="Segoe"/>
                </a:rPr>
                <a:t>Cloud storage</a:t>
              </a:r>
            </a:p>
          </p:txBody>
        </p:sp>
        <p:sp>
          <p:nvSpPr>
            <p:cNvPr id="79" name="Up Arrow 78"/>
            <p:cNvSpPr/>
            <p:nvPr/>
          </p:nvSpPr>
          <p:spPr>
            <a:xfrm>
              <a:off x="6645114" y="1724832"/>
              <a:ext cx="228600" cy="1981200"/>
            </a:xfrm>
            <a:prstGeom prst="upArrow">
              <a:avLst>
                <a:gd name="adj1" fmla="val 50000"/>
                <a:gd name="adj2" fmla="val 87500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Up Arrow 59"/>
          <p:cNvSpPr/>
          <p:nvPr/>
        </p:nvSpPr>
        <p:spPr>
          <a:xfrm>
            <a:off x="4820361" y="1316400"/>
            <a:ext cx="228600" cy="2935224"/>
          </a:xfrm>
          <a:prstGeom prst="upArrow">
            <a:avLst>
              <a:gd name="adj1" fmla="val 50000"/>
              <a:gd name="adj2" fmla="val 87500"/>
            </a:avLst>
          </a:prstGeom>
          <a:solidFill>
            <a:srgbClr val="E344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>
            <a:off x="2041269" y="1316400"/>
            <a:ext cx="228600" cy="2935224"/>
          </a:xfrm>
          <a:prstGeom prst="upArrow">
            <a:avLst>
              <a:gd name="adj1" fmla="val 50000"/>
              <a:gd name="adj2" fmla="val 87500"/>
            </a:avLst>
          </a:prstGeom>
          <a:solidFill>
            <a:srgbClr val="E344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Up Arrow 80"/>
          <p:cNvSpPr/>
          <p:nvPr/>
        </p:nvSpPr>
        <p:spPr>
          <a:xfrm>
            <a:off x="7735435" y="1316400"/>
            <a:ext cx="228600" cy="2935224"/>
          </a:xfrm>
          <a:prstGeom prst="upArrow">
            <a:avLst>
              <a:gd name="adj1" fmla="val 50000"/>
              <a:gd name="adj2" fmla="val 87500"/>
            </a:avLst>
          </a:prstGeom>
          <a:solidFill>
            <a:srgbClr val="E344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Internet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Multi-sided markets</a:t>
            </a:r>
          </a:p>
          <a:p>
            <a:pPr lvl="0"/>
            <a:r>
              <a:rPr lang="en-US" dirty="0" smtClean="0"/>
              <a:t>Economies of scale and data</a:t>
            </a:r>
          </a:p>
          <a:p>
            <a:pPr lvl="0"/>
            <a:r>
              <a:rPr lang="en-US" dirty="0" smtClean="0"/>
              <a:t>Referrals on the internet and bottlenecks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b0nLYlI7kGpdBrcYbscO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uJBH9Y5a0WmOIoYHGfXV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VVrvoiXIU6Oc3w1ay14x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EyV1pGzqUiZiKRDTb7CX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l7AAre3h0epl7Vj0ZRCYg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7633</TotalTime>
  <Words>389</Words>
  <Application>Microsoft Office PowerPoint</Application>
  <PresentationFormat>On-screen Show (4:3)</PresentationFormat>
  <Paragraphs>121</Paragraphs>
  <Slides>14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Origin</vt:lpstr>
      <vt:lpstr>think-cell Slide</vt:lpstr>
      <vt:lpstr>Bottlenecks on the Internet  and Platform Competition</vt:lpstr>
      <vt:lpstr>Questions</vt:lpstr>
      <vt:lpstr>Device Platforms</vt:lpstr>
      <vt:lpstr>Platform Competition and Innovation</vt:lpstr>
      <vt:lpstr>PowerPoint Presentation</vt:lpstr>
      <vt:lpstr>Antitrust and the Browser Wars, Revisted</vt:lpstr>
      <vt:lpstr>Mobile Platforms</vt:lpstr>
      <vt:lpstr>PowerPoint Presentation</vt:lpstr>
      <vt:lpstr>Case Study: Internet Search</vt:lpstr>
      <vt:lpstr>PowerPoint Presentation</vt:lpstr>
      <vt:lpstr>Search is Concentrated</vt:lpstr>
      <vt:lpstr>Paid Search is Concentrated (U.S.)</vt:lpstr>
      <vt:lpstr>Bottlenecks, Referrals, and Vertical Integration</vt:lpstr>
      <vt:lpstr>Manipulation and Innovation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Online and Offline Marketplaces Using Theory, Models and Field Experiments</dc:title>
  <dc:creator>Susan Athey</dc:creator>
  <cp:lastModifiedBy>Susan Athey</cp:lastModifiedBy>
  <cp:revision>338</cp:revision>
  <cp:lastPrinted>2013-02-07T20:04:32Z</cp:lastPrinted>
  <dcterms:created xsi:type="dcterms:W3CDTF">2011-08-26T13:35:04Z</dcterms:created>
  <dcterms:modified xsi:type="dcterms:W3CDTF">2013-02-11T02:36:04Z</dcterms:modified>
</cp:coreProperties>
</file>