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lsx" ContentType="application/vnd.openxmlformats-officedocument.spreadsheetml.sheet"/>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slideLayouts/slideLayout38.xml" ContentType="application/vnd.openxmlformats-officedocument.presentationml.slideLayout+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37.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charts/chart1.xml" ContentType="application/vnd.openxmlformats-officedocument.drawingml.char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6"/>
  </p:notesMasterIdLst>
  <p:sldIdLst>
    <p:sldId id="257" r:id="rId2"/>
    <p:sldId id="258" r:id="rId3"/>
    <p:sldId id="259" r:id="rId4"/>
    <p:sldId id="260" r:id="rId5"/>
    <p:sldId id="261" r:id="rId6"/>
    <p:sldId id="292" r:id="rId7"/>
    <p:sldId id="314" r:id="rId8"/>
    <p:sldId id="265" r:id="rId9"/>
    <p:sldId id="266" r:id="rId10"/>
    <p:sldId id="267" r:id="rId11"/>
    <p:sldId id="268" r:id="rId12"/>
    <p:sldId id="315" r:id="rId13"/>
    <p:sldId id="270" r:id="rId14"/>
    <p:sldId id="321" r:id="rId15"/>
    <p:sldId id="316" r:id="rId16"/>
    <p:sldId id="274" r:id="rId17"/>
    <p:sldId id="275" r:id="rId18"/>
    <p:sldId id="276" r:id="rId19"/>
    <p:sldId id="318" r:id="rId20"/>
    <p:sldId id="317" r:id="rId21"/>
    <p:sldId id="282" r:id="rId22"/>
    <p:sldId id="298" r:id="rId23"/>
    <p:sldId id="308" r:id="rId24"/>
    <p:sldId id="286" r:id="rId25"/>
    <p:sldId id="287" r:id="rId26"/>
    <p:sldId id="288" r:id="rId27"/>
    <p:sldId id="289" r:id="rId28"/>
    <p:sldId id="290" r:id="rId29"/>
    <p:sldId id="302" r:id="rId30"/>
    <p:sldId id="304" r:id="rId31"/>
    <p:sldId id="305" r:id="rId32"/>
    <p:sldId id="312" r:id="rId33"/>
    <p:sldId id="320" r:id="rId34"/>
    <p:sldId id="31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3"/>
  </p:clrMru>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6091" autoAdjust="0"/>
  </p:normalViewPr>
  <p:slideViewPr>
    <p:cSldViewPr snapToGrid="0" snapToObjects="1">
      <p:cViewPr varScale="1">
        <p:scale>
          <a:sx n="63" d="100"/>
          <a:sy n="63" d="100"/>
        </p:scale>
        <p:origin x="-164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0076360050891"/>
          <c:y val="0.0345735196157083"/>
          <c:w val="0.738521128277743"/>
          <c:h val="0.848320043155124"/>
        </c:manualLayout>
      </c:layout>
      <c:barChart>
        <c:barDir val="col"/>
        <c:grouping val="clustered"/>
        <c:ser>
          <c:idx val="0"/>
          <c:order val="0"/>
          <c:tx>
            <c:strRef>
              <c:f>Sheet1!$B$1</c:f>
              <c:strCache>
                <c:ptCount val="1"/>
                <c:pt idx="0">
                  <c:v>2010</c:v>
                </c:pt>
              </c:strCache>
            </c:strRef>
          </c:tx>
          <c:dLbls>
            <c:dLbl>
              <c:idx val="1"/>
              <c:layout>
                <c:manualLayout>
                  <c:x val="-1.27491795265516E-7"/>
                  <c:y val="-0.0386842340730136"/>
                </c:manualLayout>
              </c:layout>
              <c:showVal val="1"/>
            </c:dLbl>
            <c:numFmt formatCode="0.00%" sourceLinked="0"/>
            <c:txPr>
              <a:bodyPr/>
              <a:lstStyle/>
              <a:p>
                <a:pPr>
                  <a:defRPr sz="1000">
                    <a:solidFill>
                      <a:schemeClr val="tx1"/>
                    </a:solidFill>
                  </a:defRPr>
                </a:pPr>
                <a:endParaRPr lang="en-US"/>
              </a:p>
            </c:txPr>
            <c:showVal val="1"/>
          </c:dLbls>
          <c:cat>
            <c:strRef>
              <c:f>Sheet1!$A$2:$A$8</c:f>
              <c:strCache>
                <c:ptCount val="7"/>
                <c:pt idx="0">
                  <c:v>Competitor (Larger)</c:v>
                </c:pt>
                <c:pt idx="1">
                  <c:v>Cisco</c:v>
                </c:pt>
                <c:pt idx="2">
                  <c:v>Competitor (Comparable)</c:v>
                </c:pt>
                <c:pt idx="3">
                  <c:v>Competitor (Comparable)</c:v>
                </c:pt>
                <c:pt idx="4">
                  <c:v>Competitor (Comparable)</c:v>
                </c:pt>
                <c:pt idx="5">
                  <c:v>Competitor (Smaller)</c:v>
                </c:pt>
                <c:pt idx="6">
                  <c:v>Competitor (Smaller)</c:v>
                </c:pt>
              </c:strCache>
            </c:strRef>
          </c:cat>
          <c:val>
            <c:numRef>
              <c:f>Sheet1!$B$2:$B$8</c:f>
              <c:numCache>
                <c:formatCode>0.000%</c:formatCode>
                <c:ptCount val="7"/>
                <c:pt idx="0">
                  <c:v>0.0024545462478185</c:v>
                </c:pt>
                <c:pt idx="1">
                  <c:v>0.00470914127423823</c:v>
                </c:pt>
                <c:pt idx="2">
                  <c:v>0.00667428571428571</c:v>
                </c:pt>
                <c:pt idx="3">
                  <c:v>0.00786324786324786</c:v>
                </c:pt>
                <c:pt idx="4">
                  <c:v>0.0101054676795643</c:v>
                </c:pt>
                <c:pt idx="5">
                  <c:v>0.0116</c:v>
                </c:pt>
                <c:pt idx="6">
                  <c:v>0.0131382698839009</c:v>
                </c:pt>
              </c:numCache>
            </c:numRef>
          </c:val>
        </c:ser>
        <c:ser>
          <c:idx val="1"/>
          <c:order val="1"/>
          <c:tx>
            <c:strRef>
              <c:f>Sheet1!$C$1</c:f>
              <c:strCache>
                <c:ptCount val="1"/>
                <c:pt idx="0">
                  <c:v>2011</c:v>
                </c:pt>
              </c:strCache>
            </c:strRef>
          </c:tx>
          <c:dLbls>
            <c:dLbl>
              <c:idx val="1"/>
              <c:layout>
                <c:manualLayout>
                  <c:x val="0.0115357126192144"/>
                  <c:y val="-0.0155138242662849"/>
                </c:manualLayout>
              </c:layout>
              <c:showVal val="1"/>
            </c:dLbl>
            <c:delete val="1"/>
          </c:dLbls>
          <c:cat>
            <c:strRef>
              <c:f>Sheet1!$A$2:$A$8</c:f>
              <c:strCache>
                <c:ptCount val="7"/>
                <c:pt idx="0">
                  <c:v>Competitor (Larger)</c:v>
                </c:pt>
                <c:pt idx="1">
                  <c:v>Cisco</c:v>
                </c:pt>
                <c:pt idx="2">
                  <c:v>Competitor (Comparable)</c:v>
                </c:pt>
                <c:pt idx="3">
                  <c:v>Competitor (Comparable)</c:v>
                </c:pt>
                <c:pt idx="4">
                  <c:v>Competitor (Comparable)</c:v>
                </c:pt>
                <c:pt idx="5">
                  <c:v>Competitor (Smaller)</c:v>
                </c:pt>
                <c:pt idx="6">
                  <c:v>Competitor (Smaller)</c:v>
                </c:pt>
              </c:strCache>
            </c:strRef>
          </c:cat>
          <c:val>
            <c:numRef>
              <c:f>Sheet1!$C$2:$C$8</c:f>
              <c:numCache>
                <c:formatCode>0.00%</c:formatCode>
                <c:ptCount val="7"/>
                <c:pt idx="1">
                  <c:v>0.0044</c:v>
                </c:pt>
              </c:numCache>
            </c:numRef>
          </c:val>
        </c:ser>
        <c:ser>
          <c:idx val="2"/>
          <c:order val="2"/>
          <c:tx>
            <c:strRef>
              <c:f>Sheet1!$D$1</c:f>
              <c:strCache>
                <c:ptCount val="1"/>
                <c:pt idx="0">
                  <c:v>2012 (Pro Forma)</c:v>
                </c:pt>
              </c:strCache>
            </c:strRef>
          </c:tx>
          <c:dLbls>
            <c:dLbl>
              <c:idx val="1"/>
              <c:layout>
                <c:manualLayout>
                  <c:x val="0.0212394956322585"/>
                  <c:y val="0.0129760200429492"/>
                </c:manualLayout>
              </c:layout>
              <c:showVal val="1"/>
            </c:dLbl>
            <c:txPr>
              <a:bodyPr/>
              <a:lstStyle/>
              <a:p>
                <a:pPr>
                  <a:defRPr sz="1000">
                    <a:solidFill>
                      <a:schemeClr val="tx1"/>
                    </a:solidFill>
                  </a:defRPr>
                </a:pPr>
                <a:endParaRPr lang="en-US"/>
              </a:p>
            </c:txPr>
            <c:showVal val="1"/>
          </c:dLbls>
          <c:cat>
            <c:strRef>
              <c:f>Sheet1!$A$2:$A$8</c:f>
              <c:strCache>
                <c:ptCount val="7"/>
                <c:pt idx="0">
                  <c:v>Competitor (Larger)</c:v>
                </c:pt>
                <c:pt idx="1">
                  <c:v>Cisco</c:v>
                </c:pt>
                <c:pt idx="2">
                  <c:v>Competitor (Comparable)</c:v>
                </c:pt>
                <c:pt idx="3">
                  <c:v>Competitor (Comparable)</c:v>
                </c:pt>
                <c:pt idx="4">
                  <c:v>Competitor (Comparable)</c:v>
                </c:pt>
                <c:pt idx="5">
                  <c:v>Competitor (Smaller)</c:v>
                </c:pt>
                <c:pt idx="6">
                  <c:v>Competitor (Smaller)</c:v>
                </c:pt>
              </c:strCache>
            </c:strRef>
          </c:cat>
          <c:val>
            <c:numRef>
              <c:f>Sheet1!$D$2:$D$8</c:f>
              <c:numCache>
                <c:formatCode>0.00%</c:formatCode>
                <c:ptCount val="7"/>
                <c:pt idx="1">
                  <c:v>0.0042</c:v>
                </c:pt>
              </c:numCache>
            </c:numRef>
          </c:val>
        </c:ser>
        <c:axId val="428654840"/>
        <c:axId val="428658136"/>
      </c:barChart>
      <c:catAx>
        <c:axId val="428654840"/>
        <c:scaling>
          <c:orientation val="minMax"/>
        </c:scaling>
        <c:axPos val="b"/>
        <c:tickLblPos val="nextTo"/>
        <c:txPr>
          <a:bodyPr/>
          <a:lstStyle/>
          <a:p>
            <a:pPr>
              <a:defRPr sz="1000"/>
            </a:pPr>
            <a:endParaRPr lang="en-US"/>
          </a:p>
        </c:txPr>
        <c:crossAx val="428658136"/>
        <c:crosses val="autoZero"/>
        <c:auto val="1"/>
        <c:lblAlgn val="ctr"/>
        <c:lblOffset val="100"/>
      </c:catAx>
      <c:valAx>
        <c:axId val="428658136"/>
        <c:scaling>
          <c:orientation val="minMax"/>
        </c:scaling>
        <c:axPos val="l"/>
        <c:majorGridlines/>
        <c:numFmt formatCode="0.00%" sourceLinked="0"/>
        <c:tickLblPos val="nextTo"/>
        <c:txPr>
          <a:bodyPr/>
          <a:lstStyle/>
          <a:p>
            <a:pPr>
              <a:defRPr sz="1100"/>
            </a:pPr>
            <a:endParaRPr lang="en-US"/>
          </a:p>
        </c:txPr>
        <c:crossAx val="428654840"/>
        <c:crosses val="autoZero"/>
        <c:crossBetween val="between"/>
      </c:valAx>
    </c:plotArea>
    <c:legend>
      <c:legendPos val="r"/>
      <c:layout>
        <c:manualLayout>
          <c:xMode val="edge"/>
          <c:yMode val="edge"/>
          <c:x val="0.858025021093898"/>
          <c:y val="0.415164519485665"/>
          <c:w val="0.12698274506031"/>
          <c:h val="0.233498787832718"/>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77347D-0D8C-614C-9102-09F097B1681D}" type="datetimeFigureOut">
              <a:rPr lang="en-US" smtClean="0"/>
              <a:pPr/>
              <a:t>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70965-13CA-164F-BFFD-BCBC3268F11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499889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CE1ACD5-E97F-1845-8752-B364CA4E52F0}" type="slidenum">
              <a:rPr lang="en-US"/>
              <a:pPr/>
              <a:t>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3F3C8F-05F8-D046-8AC1-225883DB6651}"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3F3C8F-05F8-D046-8AC1-225883DB6651}"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D70965-13CA-164F-BFFD-BCBC3268F119}"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a:noFill/>
          <a:ln/>
        </p:spPr>
        <p:txBody>
          <a:bodyPr lIns="91353" tIns="45677" rIns="91353" bIns="45677"/>
          <a:lstStyle/>
          <a:p>
            <a:pPr defTabSz="896938" eaLnBrk="1" hangingPunct="1">
              <a:buFontTx/>
              <a:buChar cha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a:noFill/>
          <a:ln/>
        </p:spPr>
        <p:txBody>
          <a:bodyPr lIns="91353" tIns="45677" rIns="91353" bIns="45677"/>
          <a:lstStyle/>
          <a:p>
            <a:pPr defTabSz="896938" eaLnBrk="1" hangingPunct="1">
              <a:buFontTx/>
              <a:buChar char="•"/>
            </a:pPr>
            <a:r>
              <a:rPr lang="en-US" dirty="0"/>
              <a:t> When we talk about collaboration, we really are talking about three different things: a portfolio of technologies; new business processes based on  collaborative business architecture; and a cultural shift to adapt to the process change and to the adoption of the new technologies.</a:t>
            </a:r>
          </a:p>
          <a:p>
            <a:pPr defTabSz="896938" eaLnBrk="1" hangingPunct="1">
              <a:buFontTx/>
              <a:buChar char="•"/>
            </a:pPr>
            <a:r>
              <a:rPr lang="en-US" dirty="0"/>
              <a:t> In this paradigm, early is often preferable to elegant.  We build the infrastructure, we deploy the processes, we figure out what works and what doesn't, and then we feed all of that learning back into the solution development process for the next generation of technology</a:t>
            </a:r>
            <a:r>
              <a:rPr lang="en-US" dirty="0" smtClean="0"/>
              <a:t>.</a:t>
            </a:r>
          </a:p>
          <a:p>
            <a:pPr defTabSz="896938" eaLnBrk="1" hangingPunct="1">
              <a:buFontTx/>
              <a:buChar char="•"/>
            </a:pPr>
            <a:endParaRPr lang="en-US" dirty="0" smtClean="0"/>
          </a:p>
          <a:p>
            <a:r>
              <a:rPr lang="en-US" dirty="0" smtClean="0">
                <a:solidFill>
                  <a:srgbClr val="DADADA"/>
                </a:solidFill>
              </a:rPr>
              <a:t>Define success prior to identifying the tool</a:t>
            </a:r>
          </a:p>
          <a:p>
            <a:pPr lvl="1"/>
            <a:r>
              <a:rPr lang="en-US" dirty="0" smtClean="0">
                <a:solidFill>
                  <a:srgbClr val="DADADA"/>
                </a:solidFill>
              </a:rPr>
              <a:t>“Be Measurable”</a:t>
            </a:r>
          </a:p>
          <a:p>
            <a:r>
              <a:rPr lang="en-US" dirty="0" smtClean="0"/>
              <a:t>Create the user guide first; begin with org adoption</a:t>
            </a:r>
          </a:p>
          <a:p>
            <a:r>
              <a:rPr lang="en-US" dirty="0" smtClean="0"/>
              <a:t>“No new clubs”</a:t>
            </a:r>
          </a:p>
          <a:p>
            <a:pPr defTabSz="896938" eaLnBrk="1" hangingPunct="1">
              <a:buFontTx/>
              <a:buChar cha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lnSpc>
                <a:spcPct val="80000"/>
              </a:lnSpc>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a:noFill/>
          <a:ln/>
        </p:spPr>
        <p:txBody>
          <a:bodyPr lIns="91353" tIns="45677" rIns="91353" bIns="45677"/>
          <a:lstStyle/>
          <a:p>
            <a:pPr defTabSz="896938" eaLnBrk="1" hangingPunct="1">
              <a:buFontTx/>
              <a:buChar cha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a:noFill/>
          <a:ln/>
        </p:spPr>
        <p:txBody>
          <a:bodyPr lIns="91353" tIns="45677" rIns="91353" bIns="45677"/>
          <a:lstStyle/>
          <a:p>
            <a:pPr defTabSz="896938" eaLnBrk="1" hangingPunct="1">
              <a:buFontTx/>
              <a:buChar cha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0F569C79-346D-0C45-9B1B-0C801B986661}" type="slidenum">
              <a:rPr lang="en-US"/>
              <a:pPr/>
              <a:t>33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latin typeface="Arial" pitchFamily="26" charset="0"/>
              </a:rPr>
              <a:t>If you build it they may not come… but you’ll definitely have support and maintenance costs!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dirty="0" smtClean="0">
                <a:latin typeface="Arial" pitchFamily="34" charset="0"/>
              </a:rPr>
              <a:t>With these prefatory comments, I’d now like to focus the rest of the discussion on the </a:t>
            </a:r>
            <a:r>
              <a:rPr lang="en-US" dirty="0" err="1" smtClean="0">
                <a:latin typeface="Arial" pitchFamily="34" charset="0"/>
              </a:rPr>
              <a:t>the</a:t>
            </a:r>
            <a:r>
              <a:rPr lang="en-US" dirty="0" smtClean="0">
                <a:latin typeface="Arial" pitchFamily="34" charset="0"/>
              </a:rPr>
              <a:t> framework we use to evaluate potential opportunities and where I believe the market is going.  </a:t>
            </a:r>
          </a:p>
        </p:txBody>
      </p:sp>
      <p:sp>
        <p:nvSpPr>
          <p:cNvPr id="51204" name="Slide Number Placeholder 3"/>
          <p:cNvSpPr>
            <a:spLocks noGrp="1"/>
          </p:cNvSpPr>
          <p:nvPr>
            <p:ph type="sldNum" sz="quarter" idx="5"/>
          </p:nvPr>
        </p:nvSpPr>
        <p:spPr>
          <a:noFill/>
        </p:spPr>
        <p:txBody>
          <a:bodyPr/>
          <a:lstStyle/>
          <a:p>
            <a:fld id="{E7456B55-89CF-45DA-9EE2-178B78344DB2}" type="slidenum">
              <a:rPr lang="en-US"/>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D5977FE-F675-3F4B-90AE-5F417821B8B5}" type="slidenum">
              <a:rPr lang="en-US"/>
              <a:pPr/>
              <a:t>4</a:t>
            </a:fld>
            <a:endParaRPr lang="en-US"/>
          </a:p>
        </p:txBody>
      </p:sp>
      <p:sp>
        <p:nvSpPr>
          <p:cNvPr id="32771"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prstTxWarp prst="textNoShape">
              <a:avLst/>
            </a:prstTxWarp>
          </a:bodyPr>
          <a:lstStyle/>
          <a:p>
            <a:pPr algn="r" defTabSz="885825" eaLnBrk="0" hangingPunct="0"/>
            <a:fld id="{CBE80615-3E60-7747-A858-2884080183BA}" type="slidenum">
              <a:rPr lang="en-US" sz="800">
                <a:latin typeface="Arial" charset="0"/>
              </a:rPr>
              <a:pPr algn="r" defTabSz="885825" eaLnBrk="0" hangingPunct="0"/>
              <a:t>4</a:t>
            </a:fld>
            <a:endParaRPr lang="en-US" sz="800">
              <a:latin typeface="Arial" charset="0"/>
            </a:endParaRPr>
          </a:p>
        </p:txBody>
      </p:sp>
      <p:sp>
        <p:nvSpPr>
          <p:cNvPr id="32772" name="Rectangle 2"/>
          <p:cNvSpPr>
            <a:spLocks noGrp="1" noRot="1" noChangeAspect="1" noChangeArrowheads="1" noTextEdit="1"/>
          </p:cNvSpPr>
          <p:nvPr>
            <p:ph type="sldImg"/>
          </p:nvPr>
        </p:nvSpPr>
        <p:spPr>
          <a:xfrm>
            <a:off x="841375" y="239713"/>
            <a:ext cx="5233988" cy="3925887"/>
          </a:xfrm>
          <a:ln/>
        </p:spPr>
      </p:sp>
      <p:sp>
        <p:nvSpPr>
          <p:cNvPr id="32773" name="Rectangle 3"/>
          <p:cNvSpPr>
            <a:spLocks noGrp="1" noChangeArrowheads="1"/>
          </p:cNvSpPr>
          <p:nvPr>
            <p:ph type="body" idx="1"/>
          </p:nvPr>
        </p:nvSpPr>
        <p:spPr>
          <a:xfrm>
            <a:off x="393700" y="4306888"/>
            <a:ext cx="5989638" cy="4183062"/>
          </a:xfrm>
          <a:noFill/>
          <a:ln/>
        </p:spPr>
        <p:txBody>
          <a:bodyPr lIns="93878" tIns="49247" rIns="93878" bIns="49247"/>
          <a:lstStyle/>
          <a:p>
            <a:pPr marL="112713" indent="-112713" defTabSz="1020763"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C0F5405-9D22-B548-A0E2-4D9F3B73195C}" type="slidenum">
              <a:rPr lang="en-US"/>
              <a:pPr/>
              <a:t>5</a:t>
            </a:fld>
            <a:endParaRPr lang="en-US"/>
          </a:p>
        </p:txBody>
      </p:sp>
      <p:sp>
        <p:nvSpPr>
          <p:cNvPr id="34819"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7" tIns="0" rIns="18467" bIns="0" anchor="b">
            <a:prstTxWarp prst="textNoShape">
              <a:avLst/>
            </a:prstTxWarp>
          </a:bodyPr>
          <a:lstStyle/>
          <a:p>
            <a:pPr algn="r" defTabSz="885825" eaLnBrk="0" hangingPunct="0"/>
            <a:fld id="{4816C2DB-1DBD-364C-8CC8-3EB83ED30EE3}" type="slidenum">
              <a:rPr lang="en-US" sz="800">
                <a:latin typeface="Arial" charset="0"/>
              </a:rPr>
              <a:pPr algn="r" defTabSz="885825" eaLnBrk="0" hangingPunct="0"/>
              <a:t>5</a:t>
            </a:fld>
            <a:endParaRPr lang="en-US" sz="800">
              <a:latin typeface="Arial" charset="0"/>
            </a:endParaRPr>
          </a:p>
        </p:txBody>
      </p:sp>
      <p:sp>
        <p:nvSpPr>
          <p:cNvPr id="34820" name="Rectangle 2"/>
          <p:cNvSpPr>
            <a:spLocks noGrp="1" noRot="1" noChangeAspect="1" noChangeArrowheads="1" noTextEdit="1"/>
          </p:cNvSpPr>
          <p:nvPr>
            <p:ph type="sldImg"/>
          </p:nvPr>
        </p:nvSpPr>
        <p:spPr>
          <a:xfrm>
            <a:off x="841375" y="239713"/>
            <a:ext cx="5237163" cy="3927475"/>
          </a:xfrm>
          <a:ln/>
        </p:spPr>
      </p:sp>
      <p:sp>
        <p:nvSpPr>
          <p:cNvPr id="34821" name="Rectangle 3"/>
          <p:cNvSpPr>
            <a:spLocks noGrp="1" noChangeArrowheads="1"/>
          </p:cNvSpPr>
          <p:nvPr>
            <p:ph type="body" idx="1"/>
          </p:nvPr>
        </p:nvSpPr>
        <p:spPr>
          <a:xfrm>
            <a:off x="395288" y="4306888"/>
            <a:ext cx="5989637" cy="4181475"/>
          </a:xfrm>
          <a:noFill/>
          <a:ln/>
        </p:spPr>
        <p:txBody>
          <a:bodyPr lIns="93878" tIns="49247" rIns="93878" bIns="49247"/>
          <a:lstStyle/>
          <a:p>
            <a:pPr marL="112713" indent="-112713" defTabSz="1020763" eaLnBrk="1" hangingPunct="1">
              <a:buFontTx/>
              <a:buChar char="•"/>
            </a:pPr>
            <a:endParaRPr lang="en-US"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0969C18-8288-714C-BAC2-04A5514CB73F}" type="slidenum">
              <a:rPr lang="en-US"/>
              <a:pPr/>
              <a:t>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ADF8FE4-5598-2245-B1E5-5AD8E474665B}" type="slidenum">
              <a:rPr lang="en-US"/>
              <a:pPr/>
              <a:t>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t>My primary customer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smtClean="0"/>
              <a:t>At a macro-level, my job is prevent global chaos at an operational level.</a:t>
            </a:r>
          </a:p>
        </p:txBody>
      </p:sp>
      <p:sp>
        <p:nvSpPr>
          <p:cNvPr id="40964" name="Slide Number Placeholder 3"/>
          <p:cNvSpPr>
            <a:spLocks noGrp="1"/>
          </p:cNvSpPr>
          <p:nvPr>
            <p:ph type="sldNum" sz="quarter" idx="5"/>
          </p:nvPr>
        </p:nvSpPr>
        <p:spPr>
          <a:noFill/>
        </p:spPr>
        <p:txBody>
          <a:bodyPr/>
          <a:lstStyle/>
          <a:p>
            <a:fld id="{64C4CEEF-5B45-3042-BD36-F72960A5B3FD}"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pPr eaLnBrk="1" hangingPunct="1">
              <a:buFontTx/>
              <a:buChar char="•"/>
            </a:pPr>
            <a:endParaRPr lang="en-US" dirty="0" smtClean="0"/>
          </a:p>
        </p:txBody>
      </p:sp>
      <p:sp>
        <p:nvSpPr>
          <p:cNvPr id="43012" name="Slide Number Placeholder 3"/>
          <p:cNvSpPr>
            <a:spLocks noGrp="1"/>
          </p:cNvSpPr>
          <p:nvPr>
            <p:ph type="sldNum" sz="quarter" idx="5"/>
          </p:nvPr>
        </p:nvSpPr>
        <p:spPr>
          <a:noFill/>
        </p:spPr>
        <p:txBody>
          <a:bodyPr/>
          <a:lstStyle/>
          <a:p>
            <a:fld id="{66B68352-4018-0D46-910B-69A6C605CDB2}" type="slidenum">
              <a:rPr lang="en-US" smtClean="0"/>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buFontTx/>
              <a:buChar char="•"/>
            </a:pPr>
            <a:endParaRPr lang="en-US" sz="1100" dirty="0" smtClean="0">
              <a:latin typeface="Arial" pitchFamily="34" charset="0"/>
            </a:endParaRPr>
          </a:p>
        </p:txBody>
      </p:sp>
      <p:sp>
        <p:nvSpPr>
          <p:cNvPr id="49156" name="Slide Number Placeholder 3"/>
          <p:cNvSpPr>
            <a:spLocks noGrp="1"/>
          </p:cNvSpPr>
          <p:nvPr>
            <p:ph type="sldNum" sz="quarter" idx="5"/>
          </p:nvPr>
        </p:nvSpPr>
        <p:spPr>
          <a:noFill/>
        </p:spPr>
        <p:txBody>
          <a:bodyPr/>
          <a:lstStyle/>
          <a:p>
            <a:fld id="{DD1EF71F-6D15-4573-B615-CA8CC9A71230}" type="slidenum">
              <a:rPr lang="en-US"/>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844550" y="239713"/>
            <a:ext cx="5235575" cy="3927475"/>
          </a:xfrm>
          <a:ln/>
        </p:spPr>
      </p:sp>
      <p:sp>
        <p:nvSpPr>
          <p:cNvPr id="11267" name="Rectangle 3"/>
          <p:cNvSpPr>
            <a:spLocks noGrp="1" noChangeArrowheads="1"/>
          </p:cNvSpPr>
          <p:nvPr>
            <p:ph type="body" idx="1"/>
          </p:nvPr>
        </p:nvSpPr>
        <p:spPr>
          <a:xfrm>
            <a:off x="752475" y="4306122"/>
            <a:ext cx="5348288" cy="4183044"/>
          </a:xfrm>
          <a:noFill/>
          <a:ln/>
        </p:spPr>
        <p:txBody>
          <a:bodyPr lIns="94079" tIns="49352" rIns="94079" bIns="49352"/>
          <a:lstStyle/>
          <a:p>
            <a:pPr>
              <a:spcBef>
                <a:spcPct val="0"/>
              </a:spcBef>
            </a:pPr>
            <a:endParaRPr lang="en-US" baseline="0" dirty="0" smtClean="0">
              <a:solidFill>
                <a:schemeClr val="tx2"/>
              </a:solidFill>
              <a:latin typeface="Arial" charset="0"/>
              <a:ea typeface="MS PGothic" pitchFamily="34" charset="-128"/>
              <a:cs typeface="MS PGothic" pitchFamily="34" charset="-128"/>
            </a:endParaRPr>
          </a:p>
          <a:p>
            <a:pPr>
              <a:spcBef>
                <a:spcPct val="0"/>
              </a:spcBef>
            </a:pPr>
            <a:endParaRPr lang="en-US" baseline="0" dirty="0" smtClean="0">
              <a:solidFill>
                <a:schemeClr val="tx2"/>
              </a:solidFill>
              <a:latin typeface="Arial" charset="0"/>
              <a:ea typeface="MS PGothic" pitchFamily="34" charset="-128"/>
              <a:cs typeface="MS PGothic" pitchFamily="34" charset="-128"/>
            </a:endParaRPr>
          </a:p>
          <a:p>
            <a:endParaRPr lang="en-US" dirty="0" smtClean="0"/>
          </a:p>
          <a:p>
            <a:pPr>
              <a:spcBef>
                <a:spcPct val="0"/>
              </a:spcBef>
            </a:pPr>
            <a:endParaRPr lang="en-US" dirty="0">
              <a:solidFill>
                <a:schemeClr val="tx2"/>
              </a:solidFill>
              <a:latin typeface="Arial" charset="0"/>
              <a:ea typeface="MS PGothic" pitchFamily="34" charset="-128"/>
              <a:cs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Title Slide-animated White">
    <p:spTree>
      <p:nvGrpSpPr>
        <p:cNvPr id="1" name=""/>
        <p:cNvGrpSpPr/>
        <p:nvPr/>
      </p:nvGrpSpPr>
      <p:grpSpPr>
        <a:xfrm>
          <a:off x="0" y="0"/>
          <a:ext cx="0" cy="0"/>
          <a:chOff x="0" y="0"/>
          <a:chExt cx="0" cy="0"/>
        </a:xfrm>
      </p:grpSpPr>
      <p:sp>
        <p:nvSpPr>
          <p:cNvPr id="47" name="Rectangle 46"/>
          <p:cNvSpPr/>
          <p:nvPr/>
        </p:nvSpPr>
        <p:spPr>
          <a:xfrm>
            <a:off x="3405353" y="5948638"/>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Rectangle 45"/>
          <p:cNvSpPr/>
          <p:nvPr/>
        </p:nvSpPr>
        <p:spPr>
          <a:xfrm>
            <a:off x="1460940" y="5948638"/>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Rectangle 44"/>
          <p:cNvSpPr/>
          <p:nvPr/>
        </p:nvSpPr>
        <p:spPr>
          <a:xfrm>
            <a:off x="4771697" y="5948638"/>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ounded Rectangle 27"/>
          <p:cNvSpPr/>
          <p:nvPr/>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ounded Rectangle 28"/>
          <p:cNvSpPr/>
          <p:nvPr/>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p:nvSpPr>
        <p:spPr>
          <a:xfrm rot="10800000" flipH="1">
            <a:off x="5869870" y="6614161"/>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p:nvSpPr>
        <p:spPr>
          <a:xfrm rot="10800000" flipH="1">
            <a:off x="6933207"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ounded Rectangle 33"/>
          <p:cNvSpPr/>
          <p:nvPr/>
        </p:nvSpPr>
        <p:spPr>
          <a:xfrm rot="10800000" flipH="1">
            <a:off x="2191487" y="6719452"/>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ounded Rectangle 34"/>
          <p:cNvSpPr/>
          <p:nvPr/>
        </p:nvSpPr>
        <p:spPr>
          <a:xfrm rot="10800000" flipH="1">
            <a:off x="2794162"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Rounded Rectangle 35"/>
          <p:cNvSpPr/>
          <p:nvPr/>
        </p:nvSpPr>
        <p:spPr>
          <a:xfrm rot="10800000" flipH="1">
            <a:off x="4920835"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p:nvSpPr>
        <p:spPr>
          <a:xfrm rot="10800000" flipH="1">
            <a:off x="341314" y="6708754"/>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p:nvSpPr>
        <p:spPr>
          <a:xfrm rot="10800000" flipH="1">
            <a:off x="8038251" y="8318270"/>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rot="10800000" flipH="1">
            <a:off x="8162250"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flipH="1">
            <a:off x="3770907"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5" name="Rectangle 84"/>
          <p:cNvSpPr/>
          <p:nvPr/>
        </p:nvSpPr>
        <p:spPr>
          <a:xfrm>
            <a:off x="0" y="2383"/>
            <a:ext cx="9129008" cy="637831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Rectangle 43"/>
          <p:cNvSpPr/>
          <p:nvPr/>
        </p:nvSpPr>
        <p:spPr>
          <a:xfrm>
            <a:off x="1" y="6545265"/>
            <a:ext cx="9129008" cy="31273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1248230"/>
            <a:ext cx="8112125" cy="2907239"/>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grpSp>
        <p:nvGrpSpPr>
          <p:cNvPr id="91" name="Group 67"/>
          <p:cNvGrpSpPr/>
          <p:nvPr/>
        </p:nvGrpSpPr>
        <p:grpSpPr>
          <a:xfrm>
            <a:off x="341799" y="301885"/>
            <a:ext cx="630141" cy="447811"/>
            <a:chOff x="609606" y="528528"/>
            <a:chExt cx="1444732" cy="763787"/>
          </a:xfrm>
          <a:solidFill>
            <a:schemeClr val="bg1"/>
          </a:soli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latin typeface="+mj-lt"/>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56" name="Rectangle 4"/>
          <p:cNvSpPr>
            <a:spLocks noChangeArrowheads="1"/>
          </p:cNvSpPr>
          <p:nvPr/>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58" name="Rectangle 7"/>
          <p:cNvSpPr>
            <a:spLocks noChangeArrowheads="1"/>
          </p:cNvSpPr>
          <p:nvPr/>
        </p:nvSpPr>
        <p:spPr bwMode="ltGray">
          <a:xfrm>
            <a:off x="8621478" y="6580410"/>
            <a:ext cx="259891"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51" name="Text Placeholder 50"/>
          <p:cNvSpPr>
            <a:spLocks noGrp="1"/>
          </p:cNvSpPr>
          <p:nvPr>
            <p:ph type="body" sz="quarter" idx="10" hasCustomPrompt="1"/>
          </p:nvPr>
        </p:nvSpPr>
        <p:spPr>
          <a:xfrm>
            <a:off x="235806" y="4785927"/>
            <a:ext cx="8110268" cy="395288"/>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rgbClr val="6DB344"/>
                </a:solidFill>
                <a:latin typeface="+mj-lt"/>
                <a:ea typeface="+mn-ea"/>
                <a:cs typeface="+mn-cs"/>
              </a:defRPr>
            </a:lvl2pPr>
            <a:lvl3pPr>
              <a:buFontTx/>
              <a:buNone/>
              <a:defRPr lang="en-US" sz="2000" kern="1200" dirty="0" smtClean="0">
                <a:solidFill>
                  <a:srgbClr val="6DB344"/>
                </a:solidFill>
                <a:latin typeface="+mj-lt"/>
                <a:ea typeface="+mn-ea"/>
                <a:cs typeface="+mn-cs"/>
              </a:defRPr>
            </a:lvl3pPr>
            <a:lvl4pPr>
              <a:buFontTx/>
              <a:buNone/>
              <a:defRPr lang="en-US" sz="2000" kern="1200" dirty="0" smtClean="0">
                <a:solidFill>
                  <a:srgbClr val="6DB344"/>
                </a:solidFill>
                <a:latin typeface="+mj-lt"/>
                <a:ea typeface="+mn-ea"/>
                <a:cs typeface="+mn-cs"/>
              </a:defRPr>
            </a:lvl4pPr>
            <a:lvl5pPr>
              <a:buFontTx/>
              <a:buNone/>
              <a:defRPr lang="en-US" sz="20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5273675"/>
            <a:ext cx="8124560" cy="400050"/>
          </a:xfrm>
        </p:spPr>
        <p:txBody>
          <a:bodyPr/>
          <a:lstStyle>
            <a:lvl1pPr marL="0" indent="0">
              <a:buFontTx/>
              <a:buNone/>
              <a:defRPr lang="en-US" sz="1400" kern="1200" dirty="0" smtClean="0">
                <a:solidFill>
                  <a:schemeClr val="bg1"/>
                </a:solidFill>
                <a:latin typeface="+mj-lt"/>
                <a:ea typeface="+mn-ea"/>
                <a:cs typeface="+mn-cs"/>
              </a:defRPr>
            </a:lvl1pPr>
            <a:lvl2pPr marL="0" indent="0">
              <a:buFontTx/>
              <a:buNone/>
              <a:defRPr lang="en-US" sz="2000" kern="1200" dirty="0" smtClean="0">
                <a:solidFill>
                  <a:srgbClr val="6DB344"/>
                </a:solidFill>
                <a:latin typeface="+mj-lt"/>
                <a:ea typeface="+mn-ea"/>
                <a:cs typeface="+mn-cs"/>
              </a:defRPr>
            </a:lvl2pPr>
            <a:lvl3pPr marL="0" indent="0">
              <a:buFontTx/>
              <a:buNone/>
              <a:defRPr lang="en-US" sz="2000" kern="1200" dirty="0" smtClean="0">
                <a:solidFill>
                  <a:srgbClr val="6DB344"/>
                </a:solidFill>
                <a:latin typeface="+mj-lt"/>
                <a:ea typeface="+mn-ea"/>
                <a:cs typeface="+mn-cs"/>
              </a:defRPr>
            </a:lvl3pPr>
            <a:lvl4pPr marL="0" indent="0">
              <a:buFontTx/>
              <a:buNone/>
              <a:defRPr lang="en-US" sz="2000" kern="1200" dirty="0" smtClean="0">
                <a:solidFill>
                  <a:srgbClr val="6DB344"/>
                </a:solidFill>
                <a:latin typeface="+mj-lt"/>
                <a:ea typeface="+mn-ea"/>
                <a:cs typeface="+mn-cs"/>
              </a:defRPr>
            </a:lvl4pPr>
            <a:lvl5pPr marL="0" indent="0">
              <a:buFontTx/>
              <a:buNone/>
              <a:defRPr lang="en-US" sz="2000" kern="1200" dirty="0" smtClean="0">
                <a:solidFill>
                  <a:srgbClr val="6DB344"/>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a:ln>
            <a:solidFill>
              <a:schemeClr val="bg1">
                <a:lumMod val="50000"/>
              </a:schemeClr>
            </a:solidFill>
          </a:ln>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bg1"/>
                </a:solidFill>
                <a:latin typeface="+mj-lt"/>
              </a:defRPr>
            </a:lvl1pPr>
            <a:lvl2pPr marL="635000" indent="-228600">
              <a:buClr>
                <a:schemeClr val="accent5"/>
              </a:buClr>
              <a:buFont typeface="Arial" pitchFamily="34" charset="0"/>
              <a:buChar char="•"/>
              <a:tabLst/>
              <a:defRPr>
                <a:solidFill>
                  <a:schemeClr val="bg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bg1"/>
                </a:solidFill>
                <a:latin typeface="+mj-lt"/>
              </a:defRPr>
            </a:lvl1pPr>
            <a:lvl2pPr marL="635000" indent="-228600">
              <a:buClr>
                <a:srgbClr val="96CA4B"/>
              </a:buClr>
              <a:buFont typeface="Arial" pitchFamily="34" charset="0"/>
              <a:buChar char="•"/>
              <a:defRPr>
                <a:solidFill>
                  <a:schemeClr val="bg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30" y="310896"/>
            <a:ext cx="3896359" cy="841248"/>
          </a:xfrm>
          <a:ln>
            <a:solidFill>
              <a:schemeClr val="bg1">
                <a:lumMod val="50000"/>
              </a:schemeClr>
            </a:solidFill>
          </a:ln>
        </p:spPr>
        <p:txBody>
          <a:bodyP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6" y="1600202"/>
            <a:ext cx="2622550" cy="439102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600202"/>
            <a:ext cx="2633662" cy="433387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3" y="100584"/>
            <a:ext cx="2668457" cy="1152144"/>
          </a:xfrm>
          <a:ln>
            <a:solidFill>
              <a:schemeClr val="bg1">
                <a:lumMod val="50000"/>
              </a:schemeClr>
            </a:solid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100584"/>
            <a:ext cx="2599859" cy="1152144"/>
          </a:xfrm>
          <a:ln>
            <a:solidFill>
              <a:schemeClr val="bg1">
                <a:lumMod val="50000"/>
              </a:schemeClr>
            </a:solid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100584"/>
            <a:ext cx="2634158" cy="1152144"/>
          </a:xfrm>
          <a:ln>
            <a:solidFill>
              <a:schemeClr val="bg1">
                <a:lumMod val="50000"/>
              </a:schemeClr>
            </a:solid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smtClean="0"/>
              <a:t>Click icon to add chart</a:t>
            </a:r>
            <a:endParaRPr lang="en-US"/>
          </a:p>
        </p:txBody>
      </p:sp>
      <p:sp>
        <p:nvSpPr>
          <p:cNvPr id="4" name="Text Placeholder 9"/>
          <p:cNvSpPr>
            <a:spLocks noGrp="1"/>
          </p:cNvSpPr>
          <p:nvPr>
            <p:ph type="body" sz="quarter" idx="11" hasCustomPrompt="1"/>
          </p:nvPr>
        </p:nvSpPr>
        <p:spPr>
          <a:xfrm>
            <a:off x="249467" y="6062116"/>
            <a:ext cx="7461250" cy="276999"/>
          </a:xfrm>
        </p:spPr>
        <p:txBody>
          <a:bodyPr wrap="square" anchor="b" anchorCtr="0">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bg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5175" y="5852162"/>
            <a:ext cx="8112126" cy="384175"/>
          </a:xfrm>
        </p:spPr>
        <p:txBody>
          <a:bodyPr anchor="b" anchorCtr="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 name="Title 1"/>
          <p:cNvSpPr>
            <a:spLocks noGrp="1"/>
          </p:cNvSpPr>
          <p:nvPr>
            <p:ph type="ctrTitle" hasCustomPrompt="1"/>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310896"/>
            <a:ext cx="3895344" cy="6208776"/>
          </a:xfrm>
        </p:spPr>
        <p:txBody>
          <a:bodyPr anchor="ctr" anchorCtr="0">
            <a:noAutofit/>
          </a:bodyPr>
          <a:lstStyle>
            <a:lvl1pPr marL="0" indent="0">
              <a:buFontTx/>
              <a:buNone/>
              <a:defRPr sz="2000" baseline="0">
                <a:solidFill>
                  <a:schemeClr val="bg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4" y="4279394"/>
            <a:ext cx="4684867" cy="384175"/>
          </a:xfrm>
        </p:spPr>
        <p:txBody>
          <a:bodyPr vert="horz" lIns="91440" tIns="45720" rIns="91440" bIns="45720"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 name="Title 1"/>
          <p:cNvSpPr>
            <a:spLocks noGrp="1"/>
          </p:cNvSpPr>
          <p:nvPr>
            <p:ph type="ctrTitle" hasCustomPrompt="1"/>
          </p:nvPr>
        </p:nvSpPr>
        <p:spPr>
          <a:xfrm>
            <a:off x="208694"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Demo Title</a:t>
            </a:r>
            <a:endParaRPr lang="en-US" dirty="0"/>
          </a:p>
        </p:txBody>
      </p:sp>
      <p:sp>
        <p:nvSpPr>
          <p:cNvPr id="31" name="Picture Placeholder 30"/>
          <p:cNvSpPr>
            <a:spLocks noGrp="1"/>
          </p:cNvSpPr>
          <p:nvPr>
            <p:ph type="pic" sz="quarter" idx="10" hasCustomPrompt="1"/>
          </p:nvPr>
        </p:nvSpPr>
        <p:spPr>
          <a:xfrm>
            <a:off x="5540376" y="1917700"/>
            <a:ext cx="2676525" cy="2889250"/>
          </a:xfrm>
        </p:spPr>
        <p:txBody>
          <a:bodyPr anchor="ctr" anchorCtr="1"/>
          <a:lstStyle>
            <a:lvl1pPr algn="ctr">
              <a:defRPr>
                <a:latin typeface="+mj-lt"/>
              </a:defRPr>
            </a:lvl1pPr>
          </a:lstStyle>
          <a:p>
            <a:r>
              <a:rPr lang="en-US" dirty="0" smtClean="0"/>
              <a:t>Insert photo here</a:t>
            </a:r>
            <a:endParaRPr lang="en-US" dirty="0"/>
          </a:p>
        </p:txBody>
      </p:sp>
      <p:grpSp>
        <p:nvGrpSpPr>
          <p:cNvPr id="24" name="Group 67"/>
          <p:cNvGrpSpPr/>
          <p:nvPr/>
        </p:nvGrpSpPr>
        <p:grpSpPr>
          <a:xfrm>
            <a:off x="341799" y="301884"/>
            <a:ext cx="691030" cy="491082"/>
            <a:chOff x="609606" y="528528"/>
            <a:chExt cx="1444732" cy="763787"/>
          </a:xfrm>
          <a:solidFill>
            <a:schemeClr val="bg1"/>
          </a:soli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latin typeface="+mj-lt"/>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28" name="Freeform 27"/>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29" name="Freeform 28"/>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30" name="Freeform 29"/>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32" name="Freeform 3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33" name="Freeform 3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34" name="Freeform 3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35" name="Freeform 3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36" name="Freeform 3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37" name="Freeform 3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38" name="Freeform 3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39" name="Freeform 3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40" name="Freeform 3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ig Statement">
    <p:spTree>
      <p:nvGrpSpPr>
        <p:cNvPr id="1" name=""/>
        <p:cNvGrpSpPr/>
        <p:nvPr/>
      </p:nvGrpSpPr>
      <p:grpSpPr>
        <a:xfrm>
          <a:off x="0" y="0"/>
          <a:ext cx="0" cy="0"/>
          <a:chOff x="0" y="0"/>
          <a:chExt cx="0" cy="0"/>
        </a:xfrm>
      </p:grpSpPr>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ounded Rectangle 9"/>
          <p:cNvSpPr/>
          <p:nvPr/>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ounded Rectangle 10"/>
          <p:cNvSpPr/>
          <p:nvPr/>
        </p:nvSpPr>
        <p:spPr>
          <a:xfrm rot="10800000">
            <a:off x="1013792"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ounded Rectangle 12"/>
          <p:cNvSpPr/>
          <p:nvPr/>
        </p:nvSpPr>
        <p:spPr>
          <a:xfrm>
            <a:off x="8105452"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hasCustomPrompt="1"/>
          </p:nvPr>
        </p:nvSpPr>
        <p:spPr>
          <a:xfrm>
            <a:off x="237744" y="484634"/>
            <a:ext cx="8755128" cy="4372131"/>
          </a:xfrm>
        </p:spPr>
        <p:txBody>
          <a:bodyPr anchor="b" anchorCtr="0"/>
          <a:lstStyle>
            <a:lvl1pPr marL="228600" indent="-228600">
              <a:buFont typeface="Arial" pitchFamily="34" charset="0"/>
              <a:buChar char="“"/>
              <a:defRPr sz="6000" spc="0" baseline="0">
                <a:solidFill>
                  <a:schemeClr val="bg1"/>
                </a:solidFill>
                <a:latin typeface="+mj-lt"/>
              </a:defRPr>
            </a:lvl1pPr>
          </a:lstStyle>
          <a:p>
            <a:r>
              <a:rPr lang="en-US" dirty="0" smtClean="0"/>
              <a:t>Click to edit Master title style”</a:t>
            </a:r>
            <a:endParaRPr lang="en-US" dirty="0"/>
          </a:p>
        </p:txBody>
      </p:sp>
      <p:sp>
        <p:nvSpPr>
          <p:cNvPr id="28" name="Rectangle 5"/>
          <p:cNvSpPr>
            <a:spLocks noChangeArrowheads="1"/>
          </p:cNvSpPr>
          <p:nvPr/>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19" name="Rectangle 5"/>
          <p:cNvSpPr>
            <a:spLocks noChangeArrowheads="1"/>
          </p:cNvSpPr>
          <p:nvPr/>
        </p:nvSpPr>
        <p:spPr bwMode="ltGray">
          <a:xfrm>
            <a:off x="7762659" y="658451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7" name="Text Placeholder 4"/>
          <p:cNvSpPr>
            <a:spLocks noGrp="1"/>
          </p:cNvSpPr>
          <p:nvPr>
            <p:ph type="body" sz="quarter" idx="11" hasCustomPrompt="1"/>
          </p:nvPr>
        </p:nvSpPr>
        <p:spPr>
          <a:xfrm>
            <a:off x="401186" y="5358903"/>
            <a:ext cx="8574685" cy="614362"/>
          </a:xfrm>
        </p:spPr>
        <p:txBody>
          <a:bodyPr vert="horz" lIns="91440" tIns="45720" rIns="91440" bIns="45720" rtlCol="0">
            <a:no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18" name="Rectangle 4"/>
          <p:cNvSpPr>
            <a:spLocks noChangeArrowheads="1"/>
          </p:cNvSpPr>
          <p:nvPr/>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chemeClr val="bg2"/>
                </a:solidFill>
                <a:latin typeface="+mj-lt"/>
              </a:rPr>
              <a:t>© 2010 Cisco and/or its affiliates. All rights reserved.</a:t>
            </a:r>
            <a:endParaRPr lang="en-US" sz="600" dirty="0">
              <a:solidFill>
                <a:schemeClr val="bg2"/>
              </a:solidFill>
              <a:latin typeface="+mj-lt"/>
            </a:endParaRPr>
          </a:p>
        </p:txBody>
      </p:sp>
      <p:sp>
        <p:nvSpPr>
          <p:cNvPr id="23" name="Rectangle 7"/>
          <p:cNvSpPr>
            <a:spLocks noChangeArrowheads="1"/>
          </p:cNvSpPr>
          <p:nvPr/>
        </p:nvSpPr>
        <p:spPr bwMode="ltGray">
          <a:xfrm>
            <a:off x="8621478" y="6580410"/>
            <a:ext cx="259891"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mj-lt"/>
              </a:rPr>
              <a:pPr algn="r" defTabSz="814388">
                <a:lnSpc>
                  <a:spcPct val="100000"/>
                </a:lnSpc>
              </a:pPr>
              <a:t>‹#›</a:t>
            </a:fld>
            <a:endParaRPr lang="en-US" sz="600" dirty="0">
              <a:solidFill>
                <a:schemeClr val="bg2"/>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_Title Slide White">
    <p:spTree>
      <p:nvGrpSpPr>
        <p:cNvPr id="1" name=""/>
        <p:cNvGrpSpPr/>
        <p:nvPr/>
      </p:nvGrpSpPr>
      <p:grpSpPr>
        <a:xfrm>
          <a:off x="0" y="0"/>
          <a:ext cx="0" cy="0"/>
          <a:chOff x="0" y="0"/>
          <a:chExt cx="0" cy="0"/>
        </a:xfrm>
      </p:grpSpPr>
      <p:sp>
        <p:nvSpPr>
          <p:cNvPr id="85" name="Rectangle 84"/>
          <p:cNvSpPr/>
          <p:nvPr/>
        </p:nvSpPr>
        <p:spPr>
          <a:xfrm>
            <a:off x="0" y="2383"/>
            <a:ext cx="9129008" cy="637831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Rectangle 43"/>
          <p:cNvSpPr/>
          <p:nvPr/>
        </p:nvSpPr>
        <p:spPr>
          <a:xfrm>
            <a:off x="1" y="6545265"/>
            <a:ext cx="9129008" cy="31273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1248230"/>
            <a:ext cx="8112125" cy="2907239"/>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grpSp>
        <p:nvGrpSpPr>
          <p:cNvPr id="2" name="Group 67"/>
          <p:cNvGrpSpPr/>
          <p:nvPr/>
        </p:nvGrpSpPr>
        <p:grpSpPr>
          <a:xfrm>
            <a:off x="341799" y="301885"/>
            <a:ext cx="630141" cy="447811"/>
            <a:chOff x="609606" y="528528"/>
            <a:chExt cx="1444732" cy="763787"/>
          </a:xfrm>
          <a:solidFill>
            <a:schemeClr val="bg1"/>
          </a:soli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latin typeface="+mj-lt"/>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56" name="Rectangle 4"/>
          <p:cNvSpPr>
            <a:spLocks noChangeArrowheads="1"/>
          </p:cNvSpPr>
          <p:nvPr/>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58" name="Rectangle 7"/>
          <p:cNvSpPr>
            <a:spLocks noChangeArrowheads="1"/>
          </p:cNvSpPr>
          <p:nvPr/>
        </p:nvSpPr>
        <p:spPr bwMode="ltGray">
          <a:xfrm>
            <a:off x="8621478" y="6580410"/>
            <a:ext cx="259891"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51" name="Text Placeholder 50"/>
          <p:cNvSpPr>
            <a:spLocks noGrp="1"/>
          </p:cNvSpPr>
          <p:nvPr>
            <p:ph type="body" sz="quarter" idx="10" hasCustomPrompt="1"/>
          </p:nvPr>
        </p:nvSpPr>
        <p:spPr>
          <a:xfrm>
            <a:off x="235806" y="4785927"/>
            <a:ext cx="8110268" cy="395288"/>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rgbClr val="6DB344"/>
                </a:solidFill>
                <a:latin typeface="+mj-lt"/>
                <a:ea typeface="+mn-ea"/>
                <a:cs typeface="+mn-cs"/>
              </a:defRPr>
            </a:lvl2pPr>
            <a:lvl3pPr>
              <a:buFontTx/>
              <a:buNone/>
              <a:defRPr lang="en-US" sz="2000" kern="1200" dirty="0" smtClean="0">
                <a:solidFill>
                  <a:srgbClr val="6DB344"/>
                </a:solidFill>
                <a:latin typeface="+mj-lt"/>
                <a:ea typeface="+mn-ea"/>
                <a:cs typeface="+mn-cs"/>
              </a:defRPr>
            </a:lvl3pPr>
            <a:lvl4pPr>
              <a:buFontTx/>
              <a:buNone/>
              <a:defRPr lang="en-US" sz="2000" kern="1200" dirty="0" smtClean="0">
                <a:solidFill>
                  <a:srgbClr val="6DB344"/>
                </a:solidFill>
                <a:latin typeface="+mj-lt"/>
                <a:ea typeface="+mn-ea"/>
                <a:cs typeface="+mn-cs"/>
              </a:defRPr>
            </a:lvl4pPr>
            <a:lvl5pPr>
              <a:buFontTx/>
              <a:buNone/>
              <a:defRPr lang="en-US" sz="20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5273675"/>
            <a:ext cx="8124560" cy="400050"/>
          </a:xfrm>
        </p:spPr>
        <p:txBody>
          <a:bodyPr/>
          <a:lstStyle>
            <a:lvl1pPr marL="0" indent="0">
              <a:buFontTx/>
              <a:buNone/>
              <a:defRPr lang="en-US" sz="1400" kern="1200" dirty="0" smtClean="0">
                <a:solidFill>
                  <a:schemeClr val="bg1"/>
                </a:solidFill>
                <a:latin typeface="+mj-lt"/>
                <a:ea typeface="+mn-ea"/>
                <a:cs typeface="+mn-cs"/>
              </a:defRPr>
            </a:lvl1pPr>
            <a:lvl2pPr marL="0" indent="0">
              <a:buFontTx/>
              <a:buNone/>
              <a:defRPr lang="en-US" sz="2000" kern="1200" dirty="0" smtClean="0">
                <a:solidFill>
                  <a:srgbClr val="6DB344"/>
                </a:solidFill>
                <a:latin typeface="+mj-lt"/>
                <a:ea typeface="+mn-ea"/>
                <a:cs typeface="+mn-cs"/>
              </a:defRPr>
            </a:lvl2pPr>
            <a:lvl3pPr marL="0" indent="0">
              <a:buFontTx/>
              <a:buNone/>
              <a:defRPr lang="en-US" sz="2000" kern="1200" dirty="0" smtClean="0">
                <a:solidFill>
                  <a:srgbClr val="6DB344"/>
                </a:solidFill>
                <a:latin typeface="+mj-lt"/>
                <a:ea typeface="+mn-ea"/>
                <a:cs typeface="+mn-cs"/>
              </a:defRPr>
            </a:lvl3pPr>
            <a:lvl4pPr marL="0" indent="0">
              <a:buFontTx/>
              <a:buNone/>
              <a:defRPr lang="en-US" sz="2000" kern="1200" dirty="0" smtClean="0">
                <a:solidFill>
                  <a:srgbClr val="6DB344"/>
                </a:solidFill>
                <a:latin typeface="+mj-lt"/>
                <a:ea typeface="+mn-ea"/>
                <a:cs typeface="+mn-cs"/>
              </a:defRPr>
            </a:lvl4pPr>
            <a:lvl5pPr marL="0" indent="0">
              <a:buFontTx/>
              <a:buNone/>
              <a:defRPr lang="en-US" sz="2000" kern="1200" dirty="0" smtClean="0">
                <a:solidFill>
                  <a:srgbClr val="6DB344"/>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Rectangle 22"/>
          <p:cNvSpPr/>
          <p:nvPr/>
        </p:nvSpPr>
        <p:spPr>
          <a:xfrm>
            <a:off x="1891875"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4"/>
            <a:ext cx="4349918" cy="1252227"/>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Picture Placeholder 25"/>
          <p:cNvSpPr>
            <a:spLocks noGrp="1"/>
          </p:cNvSpPr>
          <p:nvPr>
            <p:ph type="pic" sz="quarter" idx="11" hasCustomPrompt="1"/>
          </p:nvPr>
        </p:nvSpPr>
        <p:spPr>
          <a:xfrm>
            <a:off x="3668990"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877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20823" y="311149"/>
            <a:ext cx="330200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6979833" y="311151"/>
            <a:ext cx="1838730"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Picture Placeholder 25"/>
          <p:cNvSpPr>
            <a:spLocks noGrp="1"/>
          </p:cNvSpPr>
          <p:nvPr>
            <p:ph type="pic" sz="quarter" idx="12" hasCustomPrompt="1"/>
          </p:nvPr>
        </p:nvSpPr>
        <p:spPr>
          <a:xfrm>
            <a:off x="6979833" y="311151"/>
            <a:ext cx="1838730"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23161"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Picture Placeholder 25"/>
          <p:cNvSpPr>
            <a:spLocks noGrp="1"/>
          </p:cNvSpPr>
          <p:nvPr>
            <p:ph type="pic" sz="quarter" idx="13" hasCustomPrompt="1"/>
          </p:nvPr>
        </p:nvSpPr>
        <p:spPr>
          <a:xfrm>
            <a:off x="320824" y="3028951"/>
            <a:ext cx="2537420"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6979833" y="1683659"/>
            <a:ext cx="1838730"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Picture Placeholder 25"/>
          <p:cNvSpPr>
            <a:spLocks noGrp="1"/>
          </p:cNvSpPr>
          <p:nvPr>
            <p:ph type="pic" sz="quarter" idx="15" hasCustomPrompt="1"/>
          </p:nvPr>
        </p:nvSpPr>
        <p:spPr>
          <a:xfrm>
            <a:off x="6979833" y="1676400"/>
            <a:ext cx="1838730"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6979833" y="5182962"/>
            <a:ext cx="1838730"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Picture Placeholder 25"/>
          <p:cNvSpPr>
            <a:spLocks noGrp="1"/>
          </p:cNvSpPr>
          <p:nvPr>
            <p:ph type="pic" sz="quarter" idx="16" hasCustomPrompt="1"/>
          </p:nvPr>
        </p:nvSpPr>
        <p:spPr>
          <a:xfrm>
            <a:off x="6979833" y="5182962"/>
            <a:ext cx="1838730"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Picture Placeholder 4"/>
          <p:cNvSpPr>
            <a:spLocks noGrp="1"/>
          </p:cNvSpPr>
          <p:nvPr>
            <p:ph type="pic" sz="quarter" idx="10" hasCustomPrompt="1"/>
          </p:nvPr>
        </p:nvSpPr>
        <p:spPr>
          <a:xfrm>
            <a:off x="333376" y="310898"/>
            <a:ext cx="8474869" cy="6054185"/>
          </a:xfrm>
          <a:ln>
            <a:solidFill>
              <a:srgbClr val="08252E"/>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9" name="Picture 8" descr="segue texture.jpg"/>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a:stretch>
            <a:fillRect/>
          </a:stretch>
        </p:blipFill>
        <p:spPr>
          <a:xfrm>
            <a:off x="333375" y="6381456"/>
            <a:ext cx="8477250" cy="163808"/>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Full bleed photo">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Wide screen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pic>
        <p:nvPicPr>
          <p:cNvPr id="37" name="Picture 36" descr="texture.png"/>
          <p:cNvPicPr>
            <a:picLocks noChangeAspect="1"/>
          </p:cNvPicPr>
          <p:nvPr/>
        </p:nvPicPr>
        <p:blipFill>
          <a:blip r:embed="rId3" cstate="print"/>
          <a:stretch>
            <a:fillRect/>
          </a:stretch>
        </p:blipFill>
        <p:spPr>
          <a:xfrm>
            <a:off x="-12700" y="1786"/>
            <a:ext cx="9156700" cy="6856214"/>
          </a:xfrm>
          <a:prstGeom prst="rect">
            <a:avLst/>
          </a:prstGeom>
        </p:spPr>
      </p:pic>
      <p:sp>
        <p:nvSpPr>
          <p:cNvPr id="40" name="Media Placeholder 39"/>
          <p:cNvSpPr>
            <a:spLocks noGrp="1"/>
          </p:cNvSpPr>
          <p:nvPr>
            <p:ph type="media" sz="quarter" idx="11" hasCustomPrompt="1"/>
          </p:nvPr>
        </p:nvSpPr>
        <p:spPr>
          <a:xfrm>
            <a:off x="2916766" y="777240"/>
            <a:ext cx="5899416"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j-lt"/>
                <a:ea typeface="+mn-ea"/>
                <a:cs typeface="+mn-cs"/>
              </a:defRPr>
            </a:lvl1pPr>
          </a:lstStyle>
          <a:p>
            <a:r>
              <a:rPr lang="en-US" dirty="0" smtClean="0"/>
              <a:t>Click icon to add video</a:t>
            </a:r>
            <a:endParaRPr lang="en-US" dirty="0"/>
          </a:p>
        </p:txBody>
      </p:sp>
      <p:grpSp>
        <p:nvGrpSpPr>
          <p:cNvPr id="20" name="Group 5"/>
          <p:cNvGrpSpPr>
            <a:grpSpLocks/>
          </p:cNvGrpSpPr>
          <p:nvPr/>
        </p:nvGrpSpPr>
        <p:grpSpPr bwMode="auto">
          <a:xfrm>
            <a:off x="341799" y="6096000"/>
            <a:ext cx="631526" cy="447676"/>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4"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5"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6"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7"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8"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9"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0"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1"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2"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3"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4"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5"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6"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pic>
        <p:nvPicPr>
          <p:cNvPr id="55" name="Picture 54" descr="texture.png"/>
          <p:cNvPicPr>
            <a:picLocks noChangeAspect="1"/>
          </p:cNvPicPr>
          <p:nvPr/>
        </p:nvPicPr>
        <p:blipFill>
          <a:blip r:embed="rId3" cstate="print"/>
          <a:stretch>
            <a:fillRect/>
          </a:stretch>
        </p:blipFill>
        <p:spPr>
          <a:xfrm>
            <a:off x="-12700" y="1786"/>
            <a:ext cx="9156700" cy="6856214"/>
          </a:xfrm>
          <a:prstGeom prst="rect">
            <a:avLst/>
          </a:prstGeom>
        </p:spPr>
      </p:pic>
      <p:sp>
        <p:nvSpPr>
          <p:cNvPr id="21" name="Media Placeholder 20"/>
          <p:cNvSpPr>
            <a:spLocks noGrp="1"/>
          </p:cNvSpPr>
          <p:nvPr>
            <p:ph type="media" sz="quarter" idx="10" hasCustomPrompt="1"/>
          </p:nvPr>
        </p:nvSpPr>
        <p:spPr>
          <a:xfrm>
            <a:off x="4391620" y="778669"/>
            <a:ext cx="442456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grpSp>
        <p:nvGrpSpPr>
          <p:cNvPr id="20" name="Group 5"/>
          <p:cNvGrpSpPr>
            <a:grpSpLocks/>
          </p:cNvGrpSpPr>
          <p:nvPr/>
        </p:nvGrpSpPr>
        <p:grpSpPr bwMode="auto">
          <a:xfrm>
            <a:off x="341799" y="6096000"/>
            <a:ext cx="631526" cy="447676"/>
            <a:chOff x="384" y="331"/>
            <a:chExt cx="912" cy="485"/>
          </a:xfrm>
        </p:grpSpPr>
        <p:sp>
          <p:nvSpPr>
            <p:cNvPr id="2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4"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5"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6"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7"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8"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9"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0"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1"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2"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3"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4"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5"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6"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7"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4" name="Rectangle 33"/>
          <p:cNvSpPr>
            <a:spLocks noChangeArrowheads="1"/>
          </p:cNvSpPr>
          <p:nvPr/>
        </p:nvSpPr>
        <p:spPr bwMode="black">
          <a:xfrm>
            <a:off x="4414521" y="5844550"/>
            <a:ext cx="31090"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35" name="Freeform 34"/>
          <p:cNvSpPr>
            <a:spLocks/>
          </p:cNvSpPr>
          <p:nvPr/>
        </p:nvSpPr>
        <p:spPr bwMode="black">
          <a:xfrm>
            <a:off x="4595639" y="5840202"/>
            <a:ext cx="90017"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6" name="Freeform 35"/>
          <p:cNvSpPr>
            <a:spLocks/>
          </p:cNvSpPr>
          <p:nvPr/>
        </p:nvSpPr>
        <p:spPr bwMode="black">
          <a:xfrm>
            <a:off x="4284376" y="5840202"/>
            <a:ext cx="90017"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7" name="Freeform 36"/>
          <p:cNvSpPr>
            <a:spLocks noEditPoints="1"/>
          </p:cNvSpPr>
          <p:nvPr/>
        </p:nvSpPr>
        <p:spPr bwMode="black">
          <a:xfrm>
            <a:off x="4718192" y="5840202"/>
            <a:ext cx="12363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38" name="Freeform 37"/>
          <p:cNvSpPr>
            <a:spLocks/>
          </p:cNvSpPr>
          <p:nvPr/>
        </p:nvSpPr>
        <p:spPr bwMode="black">
          <a:xfrm>
            <a:off x="4485739" y="5840202"/>
            <a:ext cx="80617"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9" name="Freeform 38"/>
          <p:cNvSpPr>
            <a:spLocks/>
          </p:cNvSpPr>
          <p:nvPr/>
        </p:nvSpPr>
        <p:spPr bwMode="black">
          <a:xfrm>
            <a:off x="4222558" y="5654198"/>
            <a:ext cx="29282"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0" name="Freeform 39"/>
          <p:cNvSpPr>
            <a:spLocks/>
          </p:cNvSpPr>
          <p:nvPr/>
        </p:nvSpPr>
        <p:spPr bwMode="black">
          <a:xfrm>
            <a:off x="4304621" y="5600088"/>
            <a:ext cx="2928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1" name="Freeform 40"/>
          <p:cNvSpPr>
            <a:spLocks/>
          </p:cNvSpPr>
          <p:nvPr/>
        </p:nvSpPr>
        <p:spPr bwMode="black">
          <a:xfrm>
            <a:off x="4385239" y="5525688"/>
            <a:ext cx="29282"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2" name="Freeform 41"/>
          <p:cNvSpPr>
            <a:spLocks/>
          </p:cNvSpPr>
          <p:nvPr/>
        </p:nvSpPr>
        <p:spPr bwMode="black">
          <a:xfrm>
            <a:off x="4467302" y="5600088"/>
            <a:ext cx="2928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3" name="Freeform 42"/>
          <p:cNvSpPr>
            <a:spLocks/>
          </p:cNvSpPr>
          <p:nvPr/>
        </p:nvSpPr>
        <p:spPr bwMode="black">
          <a:xfrm>
            <a:off x="4547558" y="5654198"/>
            <a:ext cx="31090"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4" name="Freeform 43"/>
          <p:cNvSpPr>
            <a:spLocks/>
          </p:cNvSpPr>
          <p:nvPr/>
        </p:nvSpPr>
        <p:spPr bwMode="black">
          <a:xfrm>
            <a:off x="4629622" y="5600088"/>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5" name="Freeform 44"/>
          <p:cNvSpPr>
            <a:spLocks/>
          </p:cNvSpPr>
          <p:nvPr/>
        </p:nvSpPr>
        <p:spPr bwMode="black">
          <a:xfrm>
            <a:off x="4711686" y="5525688"/>
            <a:ext cx="29644"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6" name="Freeform 45"/>
          <p:cNvSpPr>
            <a:spLocks/>
          </p:cNvSpPr>
          <p:nvPr/>
        </p:nvSpPr>
        <p:spPr bwMode="black">
          <a:xfrm>
            <a:off x="4792302" y="5600088"/>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7" name="Freeform 46"/>
          <p:cNvSpPr>
            <a:spLocks/>
          </p:cNvSpPr>
          <p:nvPr/>
        </p:nvSpPr>
        <p:spPr bwMode="black">
          <a:xfrm>
            <a:off x="4874366" y="5654198"/>
            <a:ext cx="29644"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00"/>
                                        <p:tgtEl>
                                          <p:spTgt spid="3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00"/>
                                        <p:tgtEl>
                                          <p:spTgt spid="4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700"/>
                                        <p:tgtEl>
                                          <p:spTgt spid="4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700"/>
                                        <p:tgtEl>
                                          <p:spTgt spid="45"/>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700"/>
                                        <p:tgtEl>
                                          <p:spTgt spid="47"/>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700"/>
                                        <p:tgtEl>
                                          <p:spTgt spid="4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700"/>
                                        <p:tgtEl>
                                          <p:spTgt spid="4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700"/>
                                        <p:tgtEl>
                                          <p:spTgt spid="44"/>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700"/>
                                        <p:tgtEl>
                                          <p:spTgt spid="46"/>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39"/>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41"/>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43"/>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5"/>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47"/>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40"/>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42"/>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44"/>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46"/>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700"/>
                                        <p:tgtEl>
                                          <p:spTgt spid="36"/>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700"/>
                                        <p:tgtEl>
                                          <p:spTgt spid="34"/>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700"/>
                                        <p:tgtEl>
                                          <p:spTgt spid="38"/>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700"/>
                                        <p:tgtEl>
                                          <p:spTgt spid="35"/>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_Title Slide-animate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p:nvSpPr>
        <p:spPr>
          <a:xfrm rot="10800000">
            <a:off x="1013792"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32" name="Rounded Rectangle 31"/>
          <p:cNvSpPr/>
          <p:nvPr/>
        </p:nvSpPr>
        <p:spPr>
          <a:xfrm>
            <a:off x="6585484"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p:nvSpPr>
        <p:spPr>
          <a:xfrm>
            <a:off x="8105452"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91"/>
            <a:ext cx="8112125"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70"/>
            <a:ext cx="8112126" cy="384175"/>
          </a:xfrm>
        </p:spPr>
        <p:txBody>
          <a:bodyPr anchor="b" anchorCtr="0">
            <a:noAutofit/>
          </a:bodyPr>
          <a:lstStyle>
            <a:lvl1pPr marL="0" indent="0" algn="l">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grpSp>
        <p:nvGrpSpPr>
          <p:cNvPr id="53" name="Group 5"/>
          <p:cNvGrpSpPr>
            <a:grpSpLocks/>
          </p:cNvGrpSpPr>
          <p:nvPr/>
        </p:nvGrpSpPr>
        <p:grpSpPr bwMode="auto">
          <a:xfrm>
            <a:off x="341799" y="304800"/>
            <a:ext cx="631526"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
        <p:nvSpPr>
          <p:cNvPr id="37" name="Rectangle 4"/>
          <p:cNvSpPr>
            <a:spLocks noChangeArrowheads="1"/>
          </p:cNvSpPr>
          <p:nvPr/>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chemeClr val="bg2"/>
                </a:solidFill>
                <a:latin typeface="+mj-lt"/>
              </a:rPr>
              <a:t>© 2012 Cisco and/or its affiliates. All rights reserved.</a:t>
            </a:r>
            <a:endParaRPr lang="en-US" sz="600" dirty="0">
              <a:solidFill>
                <a:schemeClr val="bg2"/>
              </a:solidFill>
              <a:latin typeface="+mj-lt"/>
            </a:endParaRPr>
          </a:p>
        </p:txBody>
      </p:sp>
      <p:sp>
        <p:nvSpPr>
          <p:cNvPr id="38" name="Rectangle 7"/>
          <p:cNvSpPr>
            <a:spLocks noChangeArrowheads="1"/>
          </p:cNvSpPr>
          <p:nvPr/>
        </p:nvSpPr>
        <p:spPr bwMode="ltGray">
          <a:xfrm>
            <a:off x="8621478" y="6580410"/>
            <a:ext cx="259891"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mj-lt"/>
              </a:rPr>
              <a:pPr algn="r" defTabSz="814388">
                <a:lnSpc>
                  <a:spcPct val="100000"/>
                </a:lnSpc>
              </a:pPr>
              <a:t>‹#›</a:t>
            </a:fld>
            <a:endParaRPr lang="en-US" sz="600" dirty="0">
              <a:solidFill>
                <a:schemeClr val="bg2"/>
              </a:solidFill>
              <a:latin typeface="+mj-lt"/>
            </a:endParaRPr>
          </a:p>
        </p:txBody>
      </p:sp>
      <p:sp>
        <p:nvSpPr>
          <p:cNvPr id="39" name="Text Placeholder 38"/>
          <p:cNvSpPr>
            <a:spLocks noGrp="1"/>
          </p:cNvSpPr>
          <p:nvPr>
            <p:ph type="body" sz="quarter" idx="10" hasCustomPrompt="1"/>
          </p:nvPr>
        </p:nvSpPr>
        <p:spPr>
          <a:xfrm>
            <a:off x="235805" y="4782758"/>
            <a:ext cx="811265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5273252"/>
            <a:ext cx="8112650" cy="384175"/>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4" name="TextBox 33"/>
          <p:cNvSpPr txBox="1"/>
          <p:nvPr/>
        </p:nvSpPr>
        <p:spPr>
          <a:xfrm>
            <a:off x="644691" y="3060490"/>
            <a:ext cx="2468644"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20" name="Rectangle 19"/>
          <p:cNvSpPr>
            <a:spLocks noChangeArrowheads="1"/>
          </p:cNvSpPr>
          <p:nvPr/>
        </p:nvSpPr>
        <p:spPr bwMode="black">
          <a:xfrm>
            <a:off x="6308661" y="3708604"/>
            <a:ext cx="87485" cy="441827"/>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6818309" y="3697606"/>
            <a:ext cx="253297"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5942448" y="3697606"/>
            <a:ext cx="253297"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p:nvSpPr>
        <p:spPr bwMode="black">
          <a:xfrm>
            <a:off x="7163159" y="3697606"/>
            <a:ext cx="347903"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6509060" y="3697606"/>
            <a:ext cx="226849"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5768495" y="3082440"/>
            <a:ext cx="82398"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5999412" y="2930181"/>
            <a:ext cx="82398"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6226264" y="2720823"/>
            <a:ext cx="82398"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6457181" y="2930181"/>
            <a:ext cx="82398"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6683013" y="3082441"/>
            <a:ext cx="87485"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6913932" y="2930181"/>
            <a:ext cx="8341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7144851" y="2720823"/>
            <a:ext cx="83415"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7371698" y="2930181"/>
            <a:ext cx="8341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7602617" y="3082441"/>
            <a:ext cx="83415"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700"/>
                                        <p:tgtEl>
                                          <p:spTgt spid="26"/>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00"/>
                                        <p:tgtEl>
                                          <p:spTgt spid="2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00"/>
                                        <p:tgtEl>
                                          <p:spTgt spid="2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00"/>
                                        <p:tgtEl>
                                          <p:spTgt spid="2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00"/>
                                        <p:tgtEl>
                                          <p:spTgt spid="3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00"/>
                                        <p:tgtEl>
                                          <p:spTgt spid="3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700"/>
                                        <p:tgtEl>
                                          <p:spTgt spid="32"/>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700"/>
                                        <p:tgtEl>
                                          <p:spTgt spid="33"/>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5"/>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7"/>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3"/>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6"/>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8"/>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2"/>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a:stretch>
            <a:fillRect/>
          </a:stretch>
        </p:blipFill>
        <p:spPr>
          <a:xfrm>
            <a:off x="0" y="0"/>
            <a:ext cx="9144000" cy="6858000"/>
          </a:xfrm>
          <a:prstGeom prst="rect">
            <a:avLst/>
          </a:prstGeom>
        </p:spPr>
      </p:pic>
      <p:sp>
        <p:nvSpPr>
          <p:cNvPr id="36" name="Rectangle 35"/>
          <p:cNvSpPr>
            <a:spLocks noChangeArrowheads="1"/>
          </p:cNvSpPr>
          <p:nvPr/>
        </p:nvSpPr>
        <p:spPr bwMode="black">
          <a:xfrm>
            <a:off x="4414521" y="5844550"/>
            <a:ext cx="31090"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37" name="Freeform 36"/>
          <p:cNvSpPr>
            <a:spLocks/>
          </p:cNvSpPr>
          <p:nvPr/>
        </p:nvSpPr>
        <p:spPr bwMode="black">
          <a:xfrm>
            <a:off x="4595639" y="5840202"/>
            <a:ext cx="90017"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8" name="Freeform 37"/>
          <p:cNvSpPr>
            <a:spLocks/>
          </p:cNvSpPr>
          <p:nvPr/>
        </p:nvSpPr>
        <p:spPr bwMode="black">
          <a:xfrm>
            <a:off x="4284376" y="5840202"/>
            <a:ext cx="90017"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9" name="Freeform 38"/>
          <p:cNvSpPr>
            <a:spLocks noEditPoints="1"/>
          </p:cNvSpPr>
          <p:nvPr/>
        </p:nvSpPr>
        <p:spPr bwMode="black">
          <a:xfrm>
            <a:off x="4718192" y="5840202"/>
            <a:ext cx="12363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40" name="Freeform 39"/>
          <p:cNvSpPr>
            <a:spLocks/>
          </p:cNvSpPr>
          <p:nvPr/>
        </p:nvSpPr>
        <p:spPr bwMode="black">
          <a:xfrm>
            <a:off x="4485739" y="5840202"/>
            <a:ext cx="80617"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1" name="Freeform 40"/>
          <p:cNvSpPr>
            <a:spLocks/>
          </p:cNvSpPr>
          <p:nvPr/>
        </p:nvSpPr>
        <p:spPr bwMode="black">
          <a:xfrm>
            <a:off x="4222558" y="5654198"/>
            <a:ext cx="29282"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2" name="Freeform 41"/>
          <p:cNvSpPr>
            <a:spLocks/>
          </p:cNvSpPr>
          <p:nvPr/>
        </p:nvSpPr>
        <p:spPr bwMode="black">
          <a:xfrm>
            <a:off x="4304621" y="5600088"/>
            <a:ext cx="2928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3" name="Freeform 42"/>
          <p:cNvSpPr>
            <a:spLocks/>
          </p:cNvSpPr>
          <p:nvPr/>
        </p:nvSpPr>
        <p:spPr bwMode="black">
          <a:xfrm>
            <a:off x="4385239" y="5525688"/>
            <a:ext cx="29282"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4" name="Freeform 43"/>
          <p:cNvSpPr>
            <a:spLocks/>
          </p:cNvSpPr>
          <p:nvPr/>
        </p:nvSpPr>
        <p:spPr bwMode="black">
          <a:xfrm>
            <a:off x="4467302" y="5600088"/>
            <a:ext cx="29282"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5" name="Freeform 44"/>
          <p:cNvSpPr>
            <a:spLocks/>
          </p:cNvSpPr>
          <p:nvPr/>
        </p:nvSpPr>
        <p:spPr bwMode="black">
          <a:xfrm>
            <a:off x="4547558" y="5654198"/>
            <a:ext cx="31090"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6" name="Freeform 45"/>
          <p:cNvSpPr>
            <a:spLocks/>
          </p:cNvSpPr>
          <p:nvPr/>
        </p:nvSpPr>
        <p:spPr bwMode="black">
          <a:xfrm>
            <a:off x="4629622" y="5600088"/>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7" name="Freeform 46"/>
          <p:cNvSpPr>
            <a:spLocks/>
          </p:cNvSpPr>
          <p:nvPr/>
        </p:nvSpPr>
        <p:spPr bwMode="black">
          <a:xfrm>
            <a:off x="4711686" y="5525688"/>
            <a:ext cx="29644"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8" name="Freeform 47"/>
          <p:cNvSpPr>
            <a:spLocks/>
          </p:cNvSpPr>
          <p:nvPr/>
        </p:nvSpPr>
        <p:spPr bwMode="black">
          <a:xfrm>
            <a:off x="4792302" y="5600088"/>
            <a:ext cx="29644"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9" name="Freeform 48"/>
          <p:cNvSpPr>
            <a:spLocks/>
          </p:cNvSpPr>
          <p:nvPr/>
        </p:nvSpPr>
        <p:spPr bwMode="black">
          <a:xfrm>
            <a:off x="4874366" y="5654198"/>
            <a:ext cx="29644"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700"/>
                                        <p:tgtEl>
                                          <p:spTgt spid="4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700"/>
                                        <p:tgtEl>
                                          <p:spTgt spid="43"/>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00"/>
                                        <p:tgtEl>
                                          <p:spTgt spid="4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700"/>
                                        <p:tgtEl>
                                          <p:spTgt spid="47"/>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700"/>
                                        <p:tgtEl>
                                          <p:spTgt spid="4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700"/>
                                        <p:tgtEl>
                                          <p:spTgt spid="42"/>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700"/>
                                        <p:tgtEl>
                                          <p:spTgt spid="44"/>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700"/>
                                        <p:tgtEl>
                                          <p:spTgt spid="46"/>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700"/>
                                        <p:tgtEl>
                                          <p:spTgt spid="48"/>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41"/>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43"/>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4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49"/>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42"/>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44"/>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4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48"/>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700"/>
                                        <p:tgtEl>
                                          <p:spTgt spid="38"/>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700"/>
                                        <p:tgtEl>
                                          <p:spTgt spid="36"/>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700"/>
                                        <p:tgtEl>
                                          <p:spTgt spid="40"/>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700"/>
                                        <p:tgtEl>
                                          <p:spTgt spid="37"/>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7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a:stretch>
            <a:fillRect/>
          </a:stretch>
        </p:blipFill>
        <p:spPr>
          <a:xfrm>
            <a:off x="0" y="0"/>
            <a:ext cx="9144000" cy="6858000"/>
          </a:xfrm>
          <a:prstGeom prst="rect">
            <a:avLst/>
          </a:prstGeom>
        </p:spPr>
      </p:pic>
      <p:sp>
        <p:nvSpPr>
          <p:cNvPr id="34" name="TextBox 33"/>
          <p:cNvSpPr txBox="1"/>
          <p:nvPr/>
        </p:nvSpPr>
        <p:spPr>
          <a:xfrm>
            <a:off x="644691" y="3060490"/>
            <a:ext cx="2468644"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35" name="Rectangle 34"/>
          <p:cNvSpPr>
            <a:spLocks noChangeArrowheads="1"/>
          </p:cNvSpPr>
          <p:nvPr/>
        </p:nvSpPr>
        <p:spPr bwMode="black">
          <a:xfrm>
            <a:off x="6308661" y="3708604"/>
            <a:ext cx="87485" cy="441827"/>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36" name="Freeform 35"/>
          <p:cNvSpPr>
            <a:spLocks/>
          </p:cNvSpPr>
          <p:nvPr/>
        </p:nvSpPr>
        <p:spPr bwMode="black">
          <a:xfrm>
            <a:off x="6818309" y="3697606"/>
            <a:ext cx="253297"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7" name="Freeform 36"/>
          <p:cNvSpPr>
            <a:spLocks/>
          </p:cNvSpPr>
          <p:nvPr/>
        </p:nvSpPr>
        <p:spPr bwMode="black">
          <a:xfrm>
            <a:off x="5942448" y="3697606"/>
            <a:ext cx="253297"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8" name="Freeform 37"/>
          <p:cNvSpPr>
            <a:spLocks noEditPoints="1"/>
          </p:cNvSpPr>
          <p:nvPr/>
        </p:nvSpPr>
        <p:spPr bwMode="black">
          <a:xfrm>
            <a:off x="7163159" y="3697606"/>
            <a:ext cx="347903"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39" name="Freeform 38"/>
          <p:cNvSpPr>
            <a:spLocks/>
          </p:cNvSpPr>
          <p:nvPr/>
        </p:nvSpPr>
        <p:spPr bwMode="black">
          <a:xfrm>
            <a:off x="6509060" y="3697606"/>
            <a:ext cx="226849"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0" name="Freeform 39"/>
          <p:cNvSpPr>
            <a:spLocks/>
          </p:cNvSpPr>
          <p:nvPr/>
        </p:nvSpPr>
        <p:spPr bwMode="black">
          <a:xfrm>
            <a:off x="5768495" y="3082440"/>
            <a:ext cx="82398"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1" name="Freeform 40"/>
          <p:cNvSpPr>
            <a:spLocks/>
          </p:cNvSpPr>
          <p:nvPr/>
        </p:nvSpPr>
        <p:spPr bwMode="black">
          <a:xfrm>
            <a:off x="5999412" y="2930181"/>
            <a:ext cx="82398"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2" name="Freeform 41"/>
          <p:cNvSpPr>
            <a:spLocks/>
          </p:cNvSpPr>
          <p:nvPr/>
        </p:nvSpPr>
        <p:spPr bwMode="black">
          <a:xfrm>
            <a:off x="6226264" y="2720823"/>
            <a:ext cx="82398"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3" name="Freeform 42"/>
          <p:cNvSpPr>
            <a:spLocks/>
          </p:cNvSpPr>
          <p:nvPr/>
        </p:nvSpPr>
        <p:spPr bwMode="black">
          <a:xfrm>
            <a:off x="6457181" y="2930181"/>
            <a:ext cx="82398"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4" name="Freeform 43"/>
          <p:cNvSpPr>
            <a:spLocks/>
          </p:cNvSpPr>
          <p:nvPr/>
        </p:nvSpPr>
        <p:spPr bwMode="black">
          <a:xfrm>
            <a:off x="6683013" y="3082441"/>
            <a:ext cx="87485"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5" name="Freeform 44"/>
          <p:cNvSpPr>
            <a:spLocks/>
          </p:cNvSpPr>
          <p:nvPr/>
        </p:nvSpPr>
        <p:spPr bwMode="black">
          <a:xfrm>
            <a:off x="6913932" y="2930181"/>
            <a:ext cx="8341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6" name="Freeform 45"/>
          <p:cNvSpPr>
            <a:spLocks/>
          </p:cNvSpPr>
          <p:nvPr/>
        </p:nvSpPr>
        <p:spPr bwMode="black">
          <a:xfrm>
            <a:off x="7144851" y="2720823"/>
            <a:ext cx="83415"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7" name="Freeform 46"/>
          <p:cNvSpPr>
            <a:spLocks/>
          </p:cNvSpPr>
          <p:nvPr/>
        </p:nvSpPr>
        <p:spPr bwMode="black">
          <a:xfrm>
            <a:off x="7371698" y="2930181"/>
            <a:ext cx="8341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50" name="Freeform 49"/>
          <p:cNvSpPr>
            <a:spLocks/>
          </p:cNvSpPr>
          <p:nvPr/>
        </p:nvSpPr>
        <p:spPr bwMode="black">
          <a:xfrm>
            <a:off x="7602617" y="3082441"/>
            <a:ext cx="83415"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700"/>
                                        <p:tgtEl>
                                          <p:spTgt spid="4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700"/>
                                        <p:tgtEl>
                                          <p:spTgt spid="4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700"/>
                                        <p:tgtEl>
                                          <p:spTgt spid="4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700"/>
                                        <p:tgtEl>
                                          <p:spTgt spid="4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700"/>
                                        <p:tgtEl>
                                          <p:spTgt spid="4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700"/>
                                        <p:tgtEl>
                                          <p:spTgt spid="4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700"/>
                                        <p:tgtEl>
                                          <p:spTgt spid="4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700"/>
                                        <p:tgtEl>
                                          <p:spTgt spid="4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7"/>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700"/>
                                        <p:tgtEl>
                                          <p:spTgt spid="37"/>
                                        </p:tgtEl>
                                      </p:cBhvr>
                                    </p:animEffect>
                                  </p:childTnLst>
                                </p:cTn>
                              </p:par>
                              <p:par>
                                <p:cTn id="58" presetID="10" presetClass="entr" presetSubtype="0" fill="hold" nodeType="withEffect">
                                  <p:stCondLst>
                                    <p:cond delay="1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700"/>
                                        <p:tgtEl>
                                          <p:spTgt spid="35"/>
                                        </p:tgtEl>
                                      </p:cBhvr>
                                    </p:animEffect>
                                  </p:childTnLst>
                                </p:cTn>
                              </p:par>
                              <p:par>
                                <p:cTn id="61" presetID="10" presetClass="entr" presetSubtype="0" fill="hold" nodeType="withEffect">
                                  <p:stCondLst>
                                    <p:cond delay="20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700"/>
                                        <p:tgtEl>
                                          <p:spTgt spid="39"/>
                                        </p:tgtEl>
                                      </p:cBhvr>
                                    </p:animEffect>
                                  </p:childTnLst>
                                </p:cTn>
                              </p:par>
                              <p:par>
                                <p:cTn id="64" presetID="10" presetClass="entr" presetSubtype="0" fill="hold" nodeType="withEffect">
                                  <p:stCondLst>
                                    <p:cond delay="30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700"/>
                                        <p:tgtEl>
                                          <p:spTgt spid="36"/>
                                        </p:tgtEl>
                                      </p:cBhvr>
                                    </p:animEffect>
                                  </p:childTnLst>
                                </p:cTn>
                              </p:par>
                              <p:par>
                                <p:cTn id="67" presetID="10" presetClass="entr" presetSubtype="0" fill="hold" nodeType="withEffect">
                                  <p:stCondLst>
                                    <p:cond delay="4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7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50" grpId="0" animBg="1"/>
      <p:bldP spid="50" grpId="1" animBg="1"/>
    </p:bld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lank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14403382"/>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639332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60874364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18"/>
          <p:cNvSpPr>
            <a:spLocks noGrp="1" noChangeArrowheads="1"/>
          </p:cNvSpPr>
          <p:nvPr>
            <p:ph type="sldNum" sz="quarter" idx="10"/>
          </p:nvPr>
        </p:nvSpPr>
        <p:spPr>
          <a:xfrm>
            <a:off x="8610600" y="6492875"/>
            <a:ext cx="533400" cy="365125"/>
          </a:xfrm>
          <a:prstGeom prst="rect">
            <a:avLst/>
          </a:prstGeom>
          <a:ln/>
        </p:spPr>
        <p:txBody>
          <a:bodyPr/>
          <a:lstStyle>
            <a:lvl1pPr>
              <a:defRPr/>
            </a:lvl1pPr>
          </a:lstStyle>
          <a:p>
            <a:fld id="{60980B82-F4E3-6B46-B18F-AD28CDD0A5F7}" type="slidenum">
              <a:rPr lang="en-US"/>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72888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Goes Here</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987949649"/>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Large Photo ">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8763" y="1142999"/>
            <a:ext cx="8631237" cy="5455921"/>
          </a:xfrm>
        </p:spPr>
        <p:txBody>
          <a:bodyPr anchor="ctr" anchorCtr="0"/>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Photo Goes Here</a:t>
            </a:r>
            <a:endParaRPr lang="en-US" dirty="0"/>
          </a:p>
        </p:txBody>
      </p:sp>
      <p:sp>
        <p:nvSpPr>
          <p:cNvPr id="39" name="Title 1"/>
          <p:cNvSpPr>
            <a:spLocks noGrp="1"/>
          </p:cNvSpPr>
          <p:nvPr>
            <p:ph type="title" hasCustomPrompt="1"/>
          </p:nvPr>
        </p:nvSpPr>
        <p:spPr>
          <a:xfrm>
            <a:off x="793751" y="304800"/>
            <a:ext cx="7435849" cy="838200"/>
          </a:xfrm>
        </p:spPr>
        <p:txBody>
          <a:bodyPr/>
          <a:lstStyle>
            <a:lvl1pPr>
              <a:defRPr/>
            </a:lvl1pPr>
          </a:lstStyle>
          <a:p>
            <a:r>
              <a:rPr lang="en-US" dirty="0" smtClean="0"/>
              <a:t>Slide Title Goes Here</a:t>
            </a:r>
            <a:endParaRPr lang="en-US" dirty="0"/>
          </a:p>
        </p:txBody>
      </p:sp>
    </p:spTree>
  </p:cSld>
  <p:clrMapOvr>
    <a:masterClrMapping/>
  </p:clrMapOvr>
  <p:transition>
    <p:wipe dir="r"/>
  </p:transition>
  <p:hf hdr="0" ftr="0" dt="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_Title Slid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grpSp>
        <p:nvGrpSpPr>
          <p:cNvPr id="46" name="Group 45"/>
          <p:cNvGrpSpPr/>
          <p:nvPr/>
        </p:nvGrpSpPr>
        <p:grpSpPr>
          <a:xfrm>
            <a:off x="0" y="-2056029"/>
            <a:ext cx="9835191" cy="19379146"/>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2" name="Title 1"/>
          <p:cNvSpPr>
            <a:spLocks noGrp="1"/>
          </p:cNvSpPr>
          <p:nvPr>
            <p:ph type="ctrTitle" hasCustomPrompt="1"/>
          </p:nvPr>
        </p:nvSpPr>
        <p:spPr>
          <a:xfrm>
            <a:off x="221393" y="1236691"/>
            <a:ext cx="8112125"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70"/>
            <a:ext cx="8112126" cy="384175"/>
          </a:xfrm>
        </p:spPr>
        <p:txBody>
          <a:bodyPr anchor="b" anchorCtr="0">
            <a:noAutofit/>
          </a:bodyPr>
          <a:lstStyle>
            <a:lvl1pPr marL="0" indent="0" algn="l">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grpSp>
        <p:nvGrpSpPr>
          <p:cNvPr id="4" name="Group 5"/>
          <p:cNvGrpSpPr>
            <a:grpSpLocks/>
          </p:cNvGrpSpPr>
          <p:nvPr/>
        </p:nvGrpSpPr>
        <p:grpSpPr bwMode="auto">
          <a:xfrm>
            <a:off x="341799" y="304800"/>
            <a:ext cx="631526"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
        <p:nvSpPr>
          <p:cNvPr id="37" name="Rectangle 4"/>
          <p:cNvSpPr>
            <a:spLocks noChangeArrowheads="1"/>
          </p:cNvSpPr>
          <p:nvPr/>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chemeClr val="bg2"/>
                </a:solidFill>
                <a:latin typeface="+mj-lt"/>
              </a:rPr>
              <a:t>© 2012 Cisco and/or its affiliates. All rights reserved.</a:t>
            </a:r>
            <a:endParaRPr lang="en-US" sz="600" dirty="0">
              <a:solidFill>
                <a:schemeClr val="bg2"/>
              </a:solidFill>
              <a:latin typeface="+mj-lt"/>
            </a:endParaRPr>
          </a:p>
        </p:txBody>
      </p:sp>
      <p:sp>
        <p:nvSpPr>
          <p:cNvPr id="38" name="Rectangle 7"/>
          <p:cNvSpPr>
            <a:spLocks noChangeArrowheads="1"/>
          </p:cNvSpPr>
          <p:nvPr/>
        </p:nvSpPr>
        <p:spPr bwMode="ltGray">
          <a:xfrm>
            <a:off x="8621478" y="6580410"/>
            <a:ext cx="259891"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mj-lt"/>
              </a:rPr>
              <a:pPr algn="r" defTabSz="814388">
                <a:lnSpc>
                  <a:spcPct val="100000"/>
                </a:lnSpc>
              </a:pPr>
              <a:t>‹#›</a:t>
            </a:fld>
            <a:endParaRPr lang="en-US" sz="600" dirty="0">
              <a:solidFill>
                <a:schemeClr val="bg2"/>
              </a:solidFill>
              <a:latin typeface="+mj-lt"/>
            </a:endParaRPr>
          </a:p>
        </p:txBody>
      </p:sp>
      <p:sp>
        <p:nvSpPr>
          <p:cNvPr id="39" name="Text Placeholder 38"/>
          <p:cNvSpPr>
            <a:spLocks noGrp="1"/>
          </p:cNvSpPr>
          <p:nvPr>
            <p:ph type="body" sz="quarter" idx="10" hasCustomPrompt="1"/>
          </p:nvPr>
        </p:nvSpPr>
        <p:spPr>
          <a:xfrm>
            <a:off x="235805" y="4782758"/>
            <a:ext cx="811265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5273252"/>
            <a:ext cx="8112650" cy="384175"/>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gue">
    <p:spTree>
      <p:nvGrpSpPr>
        <p:cNvPr id="1" name=""/>
        <p:cNvGrpSpPr/>
        <p:nvPr/>
      </p:nvGrpSpPr>
      <p:grpSpPr>
        <a:xfrm>
          <a:off x="0" y="0"/>
          <a:ext cx="0" cy="0"/>
          <a:chOff x="0" y="0"/>
          <a:chExt cx="0" cy="0"/>
        </a:xfrm>
      </p:grpSpPr>
      <p:pic>
        <p:nvPicPr>
          <p:cNvPr id="11" name="Picture 10" descr="segue texture.jpg"/>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a:stretch>
            <a:fillRect/>
          </a:stretch>
        </p:blipFill>
        <p:spPr>
          <a:xfrm>
            <a:off x="333375" y="3106740"/>
            <a:ext cx="8477250" cy="3438525"/>
          </a:xfrm>
          <a:prstGeom prst="rect">
            <a:avLst/>
          </a:prstGeom>
        </p:spPr>
      </p:pic>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47" name="Rectangle 3"/>
          <p:cNvSpPr>
            <a:spLocks noChangeArrowheads="1"/>
          </p:cNvSpPr>
          <p:nvPr/>
        </p:nvSpPr>
        <p:spPr bwMode="hidden">
          <a:xfrm>
            <a:off x="0" y="0"/>
            <a:ext cx="9144000" cy="177800"/>
          </a:xfrm>
          <a:prstGeom prst="rect">
            <a:avLst/>
          </a:prstGeom>
          <a:solidFill>
            <a:srgbClr val="08252E"/>
          </a:solidFill>
          <a:ln w="25400" algn="ctr">
            <a:noFill/>
            <a:miter lim="800000"/>
            <a:headEnd/>
            <a:tailEnd/>
          </a:ln>
          <a:effectLst/>
        </p:spPr>
        <p:txBody>
          <a:bodyPr wrap="none" anchor="ctr"/>
          <a:lstStyle/>
          <a:p>
            <a:endParaRPr lang="en-US">
              <a:latin typeface="+mj-lt"/>
            </a:endParaRPr>
          </a:p>
        </p:txBody>
      </p:sp>
      <p:pic>
        <p:nvPicPr>
          <p:cNvPr id="16" name="Picture 15" descr="segue texture.jpg"/>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a:stretch>
            <a:fillRect/>
          </a:stretch>
        </p:blipFill>
        <p:spPr>
          <a:xfrm>
            <a:off x="333375" y="6381456"/>
            <a:ext cx="8477250" cy="163808"/>
          </a:xfrm>
          <a:prstGeom prst="rect">
            <a:avLst/>
          </a:prstGeom>
        </p:spPr>
      </p:pic>
      <p:sp>
        <p:nvSpPr>
          <p:cNvPr id="31" name="Rectangle 30"/>
          <p:cNvSpPr/>
          <p:nvPr/>
        </p:nvSpPr>
        <p:spPr>
          <a:xfrm>
            <a:off x="217358" y="3022901"/>
            <a:ext cx="8694295" cy="3357797"/>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417121"/>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accel="50000" decel="50000" fill="hold" grpId="0" nodeType="withEffect">
                                  <p:stCondLst>
                                    <p:cond delay="0"/>
                                  </p:stCondLst>
                                  <p:childTnLst>
                                    <p:animMotion origin="layout" path="M -1.94444E-6 4.81481E-6 L -1.94444E-6 -0.48102 " pathEditMode="relative" rAng="0" ptsTypes="AA">
                                      <p:cBhvr>
                                        <p:cTn id="9" dur="1600" fill="hold"/>
                                        <p:tgtEl>
                                          <p:spTgt spid="31"/>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Segue">
    <p:spTree>
      <p:nvGrpSpPr>
        <p:cNvPr id="1" name=""/>
        <p:cNvGrpSpPr/>
        <p:nvPr/>
      </p:nvGrpSpPr>
      <p:grpSpPr>
        <a:xfrm>
          <a:off x="0" y="0"/>
          <a:ext cx="0" cy="0"/>
          <a:chOff x="0" y="0"/>
          <a:chExt cx="0" cy="0"/>
        </a:xfrm>
      </p:grpSpPr>
      <p:pic>
        <p:nvPicPr>
          <p:cNvPr id="11" name="Picture 10" descr="segue texture.jpg"/>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a:stretch>
            <a:fillRect/>
          </a:stretch>
        </p:blipFill>
        <p:spPr>
          <a:xfrm>
            <a:off x="333375" y="3106740"/>
            <a:ext cx="8477250" cy="3438525"/>
          </a:xfrm>
          <a:prstGeom prst="rect">
            <a:avLst/>
          </a:prstGeom>
        </p:spPr>
      </p:pic>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47" name="Rectangle 3"/>
          <p:cNvSpPr>
            <a:spLocks noChangeArrowheads="1"/>
          </p:cNvSpPr>
          <p:nvPr/>
        </p:nvSpPr>
        <p:spPr bwMode="hidden">
          <a:xfrm>
            <a:off x="0" y="0"/>
            <a:ext cx="9144000" cy="177800"/>
          </a:xfrm>
          <a:prstGeom prst="rect">
            <a:avLst/>
          </a:prstGeom>
          <a:solidFill>
            <a:srgbClr val="08252E"/>
          </a:solidFill>
          <a:ln w="25400" algn="ctr">
            <a:noFill/>
            <a:miter lim="800000"/>
            <a:headEnd/>
            <a:tailEnd/>
          </a:ln>
          <a:effectLst/>
        </p:spPr>
        <p:txBody>
          <a:bodyPr wrap="none" anchor="ctr"/>
          <a:lstStyle/>
          <a:p>
            <a:endParaRPr lang="en-US">
              <a:latin typeface="+mj-lt"/>
            </a:endParaRPr>
          </a:p>
        </p:txBody>
      </p:sp>
      <p:sp>
        <p:nvSpPr>
          <p:cNvPr id="31" name="Rectangle 30"/>
          <p:cNvSpPr/>
          <p:nvPr/>
        </p:nvSpPr>
        <p:spPr>
          <a:xfrm>
            <a:off x="217358" y="3022900"/>
            <a:ext cx="8694295" cy="1720550"/>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774540"/>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0923"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buClr>
                <a:srgbClr val="96CA4B"/>
              </a:buClr>
              <a:tabLst/>
              <a:defRPr sz="2200">
                <a:solidFill>
                  <a:schemeClr val="bg1"/>
                </a:solidFill>
                <a:latin typeface="+mj-lt"/>
              </a:defRPr>
            </a:lvl1pPr>
            <a:lvl2pPr>
              <a:lnSpc>
                <a:spcPct val="95000"/>
              </a:lnSpc>
              <a:spcBef>
                <a:spcPts val="600"/>
              </a:spcBef>
              <a:tabLst/>
              <a:defRPr>
                <a:solidFill>
                  <a:schemeClr val="bg1"/>
                </a:solidFill>
                <a:latin typeface="+mj-lt"/>
              </a:defRPr>
            </a:lvl2pPr>
            <a:lvl3pPr>
              <a:tabLst/>
              <a:defRPr>
                <a:solidFill>
                  <a:schemeClr val="bg1"/>
                </a:solidFill>
                <a:latin typeface="+mj-lt"/>
              </a:defRPr>
            </a:lvl3pPr>
            <a:lvl4pPr>
              <a:tabLst/>
              <a:defRPr>
                <a:solidFill>
                  <a:schemeClr val="bg1"/>
                </a:solidFill>
                <a:latin typeface="+mj-lt"/>
              </a:defRPr>
            </a:lvl4pPr>
            <a:lvl5pPr>
              <a:tabLst/>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339745"/>
            <a:ext cx="4021116"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339745"/>
            <a:ext cx="4222440"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2" y="432215"/>
            <a:ext cx="8580923"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ullet with pull quote">
    <p:spTree>
      <p:nvGrpSpPr>
        <p:cNvPr id="1" name=""/>
        <p:cNvGrpSpPr/>
        <p:nvPr/>
      </p:nvGrpSpPr>
      <p:grpSpPr>
        <a:xfrm>
          <a:off x="0" y="0"/>
          <a:ext cx="0" cy="0"/>
          <a:chOff x="0" y="0"/>
          <a:chExt cx="0" cy="0"/>
        </a:xfrm>
      </p:grpSpPr>
      <p:sp>
        <p:nvSpPr>
          <p:cNvPr id="2" name="Title 1"/>
          <p:cNvSpPr>
            <a:spLocks noGrp="1"/>
          </p:cNvSpPr>
          <p:nvPr>
            <p:ph type="title"/>
          </p:nvPr>
        </p:nvSpPr>
        <p:spPr>
          <a:xfrm>
            <a:off x="229701" y="432215"/>
            <a:ext cx="8580923"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4011105" cy="4965700"/>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5"/>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9" name="Text Placeholder 18"/>
          <p:cNvSpPr>
            <a:spLocks noGrp="1"/>
          </p:cNvSpPr>
          <p:nvPr>
            <p:ph type="body" sz="quarter" idx="14" hasCustomPrompt="1"/>
          </p:nvPr>
        </p:nvSpPr>
        <p:spPr>
          <a:xfrm>
            <a:off x="5309475" y="4736592"/>
            <a:ext cx="3237819" cy="338328"/>
          </a:xfrm>
        </p:spPr>
        <p:txBody>
          <a:bodyPr>
            <a:noAutofit/>
          </a:bodyPr>
          <a:lstStyle>
            <a:lvl1pPr marL="0" indent="0">
              <a:buFontTx/>
              <a:buNone/>
              <a:defRPr sz="1600">
                <a:solidFill>
                  <a:schemeClr val="bg2">
                    <a:lumMod val="85000"/>
                  </a:schemeClr>
                </a:solidFill>
              </a:defRPr>
            </a:lvl1pPr>
          </a:lstStyle>
          <a:p>
            <a:pPr lvl="0"/>
            <a:r>
              <a:rPr lang="en-US" dirty="0" smtClean="0"/>
              <a:t>Source Name</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 Id="rId4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08252E"/>
        </a:solidFill>
        <a:effectLst/>
      </p:bgPr>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40"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a:stretch>
            <a:fillRect/>
          </a:stretch>
        </p:blipFill>
        <p:spPr>
          <a:xfrm>
            <a:off x="333375" y="6381456"/>
            <a:ext cx="8477250" cy="163808"/>
          </a:xfrm>
          <a:prstGeom prst="rect">
            <a:avLst/>
          </a:prstGeom>
        </p:spPr>
      </p:pic>
      <p:sp>
        <p:nvSpPr>
          <p:cNvPr id="2" name="Title Placeholder 1"/>
          <p:cNvSpPr>
            <a:spLocks noGrp="1"/>
          </p:cNvSpPr>
          <p:nvPr>
            <p:ph type="title"/>
          </p:nvPr>
        </p:nvSpPr>
        <p:spPr>
          <a:xfrm>
            <a:off x="229701" y="432215"/>
            <a:ext cx="8580924"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7"/>
            <a:ext cx="8580924"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66" y="658624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9" name="Rectangle 7"/>
          <p:cNvSpPr>
            <a:spLocks noChangeArrowheads="1"/>
          </p:cNvSpPr>
          <p:nvPr/>
        </p:nvSpPr>
        <p:spPr bwMode="ltGray">
          <a:xfrm>
            <a:off x="8621478" y="6580410"/>
            <a:ext cx="259891"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4" r:id="rId33"/>
    <p:sldLayoutId id="2147483695" r:id="rId34"/>
    <p:sldLayoutId id="2147483696" r:id="rId35"/>
    <p:sldLayoutId id="2147483697" r:id="rId36"/>
    <p:sldLayoutId id="2147483698" r:id="rId37"/>
    <p:sldLayoutId id="2147483699" r:id="rId38"/>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4.png"/><Relationship Id="rId1" Type="http://schemas.openxmlformats.org/officeDocument/2006/relationships/slideLayout" Target="../slideLayouts/slideLayout3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36.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8.jpeg"/><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37.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22.png"/><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22.png"/><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34.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 Id="rId3"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3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5"/>
          <p:cNvGrpSpPr>
            <a:grpSpLocks/>
          </p:cNvGrpSpPr>
          <p:nvPr/>
        </p:nvGrpSpPr>
        <p:grpSpPr bwMode="auto">
          <a:xfrm>
            <a:off x="609600" y="424657"/>
            <a:ext cx="1447800" cy="769937"/>
            <a:chOff x="384" y="331"/>
            <a:chExt cx="912" cy="485"/>
          </a:xfrm>
        </p:grpSpPr>
        <p:sp>
          <p:nvSpPr>
            <p:cNvPr id="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9"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0"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1"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2"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3"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4"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5"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6"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7"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18"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
        <p:nvSpPr>
          <p:cNvPr id="19" name="Subtitle 12"/>
          <p:cNvSpPr txBox="1">
            <a:spLocks/>
          </p:cNvSpPr>
          <p:nvPr/>
        </p:nvSpPr>
        <p:spPr>
          <a:xfrm>
            <a:off x="609600" y="5675312"/>
            <a:ext cx="8112126" cy="742329"/>
          </a:xfrm>
          <a:prstGeom prst="rect">
            <a:avLst/>
          </a:prstGeom>
        </p:spPr>
        <p:txBody>
          <a:bodyPr vert="horz" lIns="91440" tIns="45720" rIns="91440" bIns="45720" rtlCol="0">
            <a:normAutofit fontScale="92500" lnSpcReduction="20000"/>
          </a:bodyPr>
          <a:lstStyle/>
          <a:p>
            <a:pPr marL="0" marR="0" lvl="0" indent="0" algn="l" defTabSz="914400" rtl="0" eaLnBrk="1" fontAlgn="auto" latinLnBrk="0" hangingPunct="1">
              <a:lnSpc>
                <a:spcPct val="95000"/>
              </a:lnSpc>
              <a:spcBef>
                <a:spcPts val="1440"/>
              </a:spcBef>
              <a:spcAft>
                <a:spcPts val="0"/>
              </a:spcAft>
              <a:buClr>
                <a:srgbClr val="FFFFFF"/>
              </a:buClr>
              <a:buSzTx/>
              <a:buFont typeface="Wingdings"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Mark Chandler</a:t>
            </a:r>
          </a:p>
          <a:p>
            <a:pPr marL="0" marR="0" lvl="0" indent="0" algn="l" defTabSz="914400" rtl="0" eaLnBrk="1" fontAlgn="auto" latinLnBrk="0" hangingPunct="1">
              <a:lnSpc>
                <a:spcPct val="95000"/>
              </a:lnSpc>
              <a:spcBef>
                <a:spcPts val="1440"/>
              </a:spcBef>
              <a:spcAft>
                <a:spcPts val="0"/>
              </a:spcAft>
              <a:buClr>
                <a:srgbClr val="FFFFFF"/>
              </a:buClr>
              <a:buSzTx/>
              <a:buFont typeface="Wingdings" pitchFamily="2" charset="2"/>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Senior Vice President, General Counsel and Secretary</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Title 11"/>
          <p:cNvSpPr txBox="1">
            <a:spLocks/>
          </p:cNvSpPr>
          <p:nvPr/>
        </p:nvSpPr>
        <p:spPr>
          <a:xfrm>
            <a:off x="650874" y="4114799"/>
            <a:ext cx="8112125" cy="1368425"/>
          </a:xfrm>
          <a:prstGeom prst="rect">
            <a:avLst/>
          </a:prstGeom>
        </p:spPr>
        <p:txBody>
          <a:bodyPr vert="horz" lIns="82296" tIns="45720" rIns="82296" bIns="45720" rtlCol="0" anchor="b" anchorCtr="0">
            <a:noAutofit/>
          </a:bodyPr>
          <a:lstStyle/>
          <a:p>
            <a:pPr algn="ctr" defTabSz="914400">
              <a:lnSpc>
                <a:spcPct val="90000"/>
              </a:lnSpc>
              <a:spcBef>
                <a:spcPct val="0"/>
              </a:spcBef>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Leveraging Technology for Efficiency</a:t>
            </a:r>
            <a:r>
              <a:rPr kumimoji="0" lang="en-US" sz="3600" b="0" i="0" u="none" strike="noStrike" kern="1200" cap="none" spc="0" normalizeH="0" noProof="0" dirty="0" smtClean="0">
                <a:ln>
                  <a:noFill/>
                </a:ln>
                <a:solidFill>
                  <a:schemeClr val="bg1"/>
                </a:solidFill>
                <a:effectLst/>
                <a:uLnTx/>
                <a:uFillTx/>
                <a:latin typeface="+mj-lt"/>
                <a:ea typeface="+mj-ea"/>
                <a:cs typeface="+mj-cs"/>
              </a:rPr>
              <a:t> and Productivity</a:t>
            </a:r>
            <a:endParaRPr kumimoji="0" lang="en-US" sz="2400" b="0"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21" name="Picture 4"/>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a:stretch>
            <a:fillRect/>
          </a:stretch>
        </p:blipFill>
        <p:spPr bwMode="auto">
          <a:xfrm>
            <a:off x="2317109" y="427832"/>
            <a:ext cx="5749864" cy="3832799"/>
          </a:xfrm>
          <a:prstGeom prst="rect">
            <a:avLst/>
          </a:prstGeom>
          <a:noFill/>
          <a:ln w="9525">
            <a:noFill/>
            <a:miter lim="800000"/>
            <a:headEnd/>
            <a:tailEnd/>
          </a:ln>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60916060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p:txBody>
          <a:bodyPr/>
          <a:lstStyle/>
          <a:p>
            <a:fld id="{AE6721A3-1F13-5A48-9E93-4E0C2F23EB46}" type="slidenum">
              <a:rPr lang="en-US"/>
              <a:pPr/>
              <a:t>10</a:t>
            </a:fld>
            <a:endParaRPr lang="en-US"/>
          </a:p>
        </p:txBody>
      </p:sp>
      <p:sp>
        <p:nvSpPr>
          <p:cNvPr id="39939" name="Rectangle 2"/>
          <p:cNvSpPr>
            <a:spLocks noGrp="1" noChangeArrowheads="1"/>
          </p:cNvSpPr>
          <p:nvPr>
            <p:ph type="title" idx="4294967295"/>
          </p:nvPr>
        </p:nvSpPr>
        <p:spPr/>
        <p:txBody>
          <a:bodyPr lIns="82124" tIns="41061" rIns="82124" bIns="41061" anchor="b"/>
          <a:lstStyle/>
          <a:p>
            <a:pPr eaLnBrk="1" hangingPunct="1"/>
            <a:r>
              <a:rPr lang="en-US" dirty="0"/>
              <a:t>The Job: Prevent Global Chaos</a:t>
            </a:r>
          </a:p>
        </p:txBody>
      </p:sp>
      <p:pic>
        <p:nvPicPr>
          <p:cNvPr id="39940" name="Picture 3" descr="Headshot_map_white"/>
          <p:cNvPicPr>
            <a:picLocks noChangeAspect="1" noChangeArrowheads="1"/>
          </p:cNvPicPr>
          <p:nvPr/>
        </p:nvPicPr>
        <p:blipFill>
          <a:blip r:embed="rId3">
            <a:grayscl/>
          </a:blip>
          <a:srcRect/>
          <a:stretch>
            <a:fillRect/>
          </a:stretch>
        </p:blipFill>
        <p:spPr bwMode="auto">
          <a:xfrm>
            <a:off x="685800" y="1600200"/>
            <a:ext cx="7989888" cy="4800600"/>
          </a:xfrm>
          <a:prstGeom prst="rect">
            <a:avLst/>
          </a:prstGeom>
          <a:noFill/>
          <a:ln w="9525">
            <a:noFill/>
            <a:miter lim="800000"/>
            <a:headEnd/>
            <a:tailEnd/>
          </a:ln>
        </p:spPr>
      </p:pic>
      <p:pic>
        <p:nvPicPr>
          <p:cNvPr id="39941" name="Picture 4"/>
          <p:cNvPicPr>
            <a:picLocks noChangeAspect="1" noChangeArrowheads="1"/>
          </p:cNvPicPr>
          <p:nvPr/>
        </p:nvPicPr>
        <p:blipFill>
          <a:blip r:embed="rId4"/>
          <a:srcRect/>
          <a:stretch>
            <a:fillRect/>
          </a:stretch>
        </p:blipFill>
        <p:spPr bwMode="auto">
          <a:xfrm>
            <a:off x="838200" y="5562600"/>
            <a:ext cx="1047750" cy="695325"/>
          </a:xfrm>
          <a:prstGeom prst="rect">
            <a:avLst/>
          </a:prstGeom>
          <a:noFill/>
          <a:ln w="9525">
            <a:noFill/>
            <a:miter lim="800000"/>
            <a:headEnd/>
            <a:tailEnd/>
          </a:ln>
        </p:spPr>
      </p:pic>
      <p:sp>
        <p:nvSpPr>
          <p:cNvPr id="39942" name="Text Box 24"/>
          <p:cNvSpPr txBox="1">
            <a:spLocks noChangeArrowheads="1"/>
          </p:cNvSpPr>
          <p:nvPr/>
        </p:nvSpPr>
        <p:spPr bwMode="auto">
          <a:xfrm>
            <a:off x="974725" y="2068513"/>
            <a:ext cx="1085850" cy="396875"/>
          </a:xfrm>
          <a:prstGeom prst="rect">
            <a:avLst/>
          </a:prstGeom>
          <a:noFill/>
          <a:ln w="9525">
            <a:noFill/>
            <a:miter lim="800000"/>
            <a:headEnd/>
            <a:tailEnd/>
          </a:ln>
        </p:spPr>
        <p:txBody>
          <a:bodyPr wrap="none">
            <a:prstTxWarp prst="textNoShape">
              <a:avLst/>
            </a:prstTxWarp>
            <a:spAutoFit/>
          </a:bodyPr>
          <a:lstStyle/>
          <a:p>
            <a:r>
              <a:rPr lang="en-US" sz="2000">
                <a:solidFill>
                  <a:srgbClr val="FFFF66"/>
                </a:solidFill>
                <a:latin typeface="Arial" charset="0"/>
              </a:rPr>
              <a:t>Markets</a:t>
            </a:r>
          </a:p>
        </p:txBody>
      </p:sp>
      <p:sp>
        <p:nvSpPr>
          <p:cNvPr id="39943" name="Text Box 25"/>
          <p:cNvSpPr txBox="1">
            <a:spLocks noChangeArrowheads="1"/>
          </p:cNvSpPr>
          <p:nvPr/>
        </p:nvSpPr>
        <p:spPr bwMode="auto">
          <a:xfrm>
            <a:off x="1219200" y="3886200"/>
            <a:ext cx="1327150" cy="396875"/>
          </a:xfrm>
          <a:prstGeom prst="rect">
            <a:avLst/>
          </a:prstGeom>
          <a:noFill/>
          <a:ln w="9525">
            <a:noFill/>
            <a:miter lim="800000"/>
            <a:headEnd/>
            <a:tailEnd/>
          </a:ln>
        </p:spPr>
        <p:txBody>
          <a:bodyPr wrap="none">
            <a:prstTxWarp prst="textNoShape">
              <a:avLst/>
            </a:prstTxWarp>
            <a:spAutoFit/>
          </a:bodyPr>
          <a:lstStyle/>
          <a:p>
            <a:r>
              <a:rPr lang="en-US" sz="2000">
                <a:solidFill>
                  <a:srgbClr val="FFFF66"/>
                </a:solidFill>
                <a:latin typeface="Arial" charset="0"/>
              </a:rPr>
              <a:t>Territories</a:t>
            </a:r>
          </a:p>
        </p:txBody>
      </p:sp>
      <p:sp>
        <p:nvSpPr>
          <p:cNvPr id="39944" name="Text Box 26"/>
          <p:cNvSpPr txBox="1">
            <a:spLocks noChangeArrowheads="1"/>
          </p:cNvSpPr>
          <p:nvPr/>
        </p:nvSpPr>
        <p:spPr bwMode="auto">
          <a:xfrm>
            <a:off x="3657600" y="3124200"/>
            <a:ext cx="777875" cy="396875"/>
          </a:xfrm>
          <a:prstGeom prst="rect">
            <a:avLst/>
          </a:prstGeom>
          <a:noFill/>
          <a:ln w="9525">
            <a:noFill/>
            <a:miter lim="800000"/>
            <a:headEnd/>
            <a:tailEnd/>
          </a:ln>
        </p:spPr>
        <p:txBody>
          <a:bodyPr wrap="none">
            <a:prstTxWarp prst="textNoShape">
              <a:avLst/>
            </a:prstTxWarp>
            <a:spAutoFit/>
          </a:bodyPr>
          <a:lstStyle/>
          <a:p>
            <a:r>
              <a:rPr lang="en-US" sz="2000">
                <a:solidFill>
                  <a:srgbClr val="FFFF66"/>
                </a:solidFill>
                <a:latin typeface="Arial" charset="0"/>
              </a:rPr>
              <a:t>Laws</a:t>
            </a:r>
          </a:p>
        </p:txBody>
      </p:sp>
      <p:sp>
        <p:nvSpPr>
          <p:cNvPr id="39945" name="Text Box 27"/>
          <p:cNvSpPr txBox="1">
            <a:spLocks noChangeArrowheads="1"/>
          </p:cNvSpPr>
          <p:nvPr/>
        </p:nvSpPr>
        <p:spPr bwMode="auto">
          <a:xfrm>
            <a:off x="5410200" y="1752600"/>
            <a:ext cx="1130300" cy="396875"/>
          </a:xfrm>
          <a:prstGeom prst="rect">
            <a:avLst/>
          </a:prstGeom>
          <a:noFill/>
          <a:ln w="9525">
            <a:noFill/>
            <a:miter lim="800000"/>
            <a:headEnd/>
            <a:tailEnd/>
          </a:ln>
        </p:spPr>
        <p:txBody>
          <a:bodyPr wrap="none">
            <a:prstTxWarp prst="textNoShape">
              <a:avLst/>
            </a:prstTxWarp>
            <a:spAutoFit/>
          </a:bodyPr>
          <a:lstStyle/>
          <a:p>
            <a:r>
              <a:rPr lang="en-US" sz="2000">
                <a:solidFill>
                  <a:srgbClr val="FFFF66"/>
                </a:solidFill>
                <a:latin typeface="Arial" charset="0"/>
              </a:rPr>
              <a:t>Cultures</a:t>
            </a:r>
          </a:p>
        </p:txBody>
      </p:sp>
      <p:sp>
        <p:nvSpPr>
          <p:cNvPr id="39946" name="Text Box 28"/>
          <p:cNvSpPr txBox="1">
            <a:spLocks noChangeArrowheads="1"/>
          </p:cNvSpPr>
          <p:nvPr/>
        </p:nvSpPr>
        <p:spPr bwMode="auto">
          <a:xfrm>
            <a:off x="5867400" y="5562600"/>
            <a:ext cx="1085850" cy="396875"/>
          </a:xfrm>
          <a:prstGeom prst="rect">
            <a:avLst/>
          </a:prstGeom>
          <a:noFill/>
          <a:ln w="9525">
            <a:noFill/>
            <a:miter lim="800000"/>
            <a:headEnd/>
            <a:tailEnd/>
          </a:ln>
        </p:spPr>
        <p:txBody>
          <a:bodyPr wrap="none">
            <a:prstTxWarp prst="textNoShape">
              <a:avLst/>
            </a:prstTxWarp>
            <a:spAutoFit/>
          </a:bodyPr>
          <a:lstStyle/>
          <a:p>
            <a:r>
              <a:rPr lang="en-US" sz="2000">
                <a:solidFill>
                  <a:srgbClr val="FFFF66"/>
                </a:solidFill>
                <a:latin typeface="Arial" charset="0"/>
              </a:rPr>
              <a:t>Markets</a:t>
            </a:r>
          </a:p>
        </p:txBody>
      </p:sp>
      <p:sp>
        <p:nvSpPr>
          <p:cNvPr id="39947" name="Text Box 29"/>
          <p:cNvSpPr txBox="1">
            <a:spLocks noChangeArrowheads="1"/>
          </p:cNvSpPr>
          <p:nvPr/>
        </p:nvSpPr>
        <p:spPr bwMode="auto">
          <a:xfrm>
            <a:off x="3657600" y="5638800"/>
            <a:ext cx="1697038" cy="396875"/>
          </a:xfrm>
          <a:prstGeom prst="rect">
            <a:avLst/>
          </a:prstGeom>
          <a:noFill/>
          <a:ln w="9525">
            <a:noFill/>
            <a:miter lim="800000"/>
            <a:headEnd/>
            <a:tailEnd/>
          </a:ln>
        </p:spPr>
        <p:txBody>
          <a:bodyPr wrap="none">
            <a:prstTxWarp prst="textNoShape">
              <a:avLst/>
            </a:prstTxWarp>
            <a:spAutoFit/>
          </a:bodyPr>
          <a:lstStyle/>
          <a:p>
            <a:r>
              <a:rPr lang="en-US" sz="2000">
                <a:solidFill>
                  <a:srgbClr val="FFFF66"/>
                </a:solidFill>
                <a:latin typeface="Arial" charset="0"/>
              </a:rPr>
              <a:t>Technologies</a:t>
            </a:r>
          </a:p>
        </p:txBody>
      </p:sp>
      <p:sp>
        <p:nvSpPr>
          <p:cNvPr id="39948" name="Text Box 30"/>
          <p:cNvSpPr txBox="1">
            <a:spLocks noChangeArrowheads="1"/>
          </p:cNvSpPr>
          <p:nvPr/>
        </p:nvSpPr>
        <p:spPr bwMode="auto">
          <a:xfrm>
            <a:off x="1219200" y="4724400"/>
            <a:ext cx="1216025" cy="396875"/>
          </a:xfrm>
          <a:prstGeom prst="rect">
            <a:avLst/>
          </a:prstGeom>
          <a:noFill/>
          <a:ln w="9525">
            <a:noFill/>
            <a:miter lim="800000"/>
            <a:headEnd/>
            <a:tailEnd/>
          </a:ln>
        </p:spPr>
        <p:txBody>
          <a:bodyPr wrap="none">
            <a:prstTxWarp prst="textNoShape">
              <a:avLst/>
            </a:prstTxWarp>
            <a:spAutoFit/>
          </a:bodyPr>
          <a:lstStyle/>
          <a:p>
            <a:r>
              <a:rPr lang="en-US" sz="2000">
                <a:solidFill>
                  <a:srgbClr val="FFFF66"/>
                </a:solidFill>
                <a:latin typeface="Arial" charset="0"/>
              </a:rPr>
              <a:t>Finances</a:t>
            </a:r>
          </a:p>
        </p:txBody>
      </p:sp>
      <p:sp>
        <p:nvSpPr>
          <p:cNvPr id="39949" name="Text Box 31"/>
          <p:cNvSpPr txBox="1">
            <a:spLocks noChangeArrowheads="1"/>
          </p:cNvSpPr>
          <p:nvPr/>
        </p:nvSpPr>
        <p:spPr bwMode="auto">
          <a:xfrm>
            <a:off x="7315200" y="4114800"/>
            <a:ext cx="1062038" cy="396875"/>
          </a:xfrm>
          <a:prstGeom prst="rect">
            <a:avLst/>
          </a:prstGeom>
          <a:noFill/>
          <a:ln w="9525">
            <a:noFill/>
            <a:miter lim="800000"/>
            <a:headEnd/>
            <a:tailEnd/>
          </a:ln>
        </p:spPr>
        <p:txBody>
          <a:bodyPr wrap="none">
            <a:prstTxWarp prst="textNoShape">
              <a:avLst/>
            </a:prstTxWarp>
            <a:spAutoFit/>
          </a:bodyPr>
          <a:lstStyle/>
          <a:p>
            <a:r>
              <a:rPr lang="en-US" sz="2000">
                <a:solidFill>
                  <a:srgbClr val="FFFF66"/>
                </a:solidFill>
                <a:latin typeface="Arial" charset="0"/>
              </a:rPr>
              <a:t>Policies</a:t>
            </a:r>
          </a:p>
        </p:txBody>
      </p:sp>
      <p:sp>
        <p:nvSpPr>
          <p:cNvPr id="39950" name="Text Box 32"/>
          <p:cNvSpPr txBox="1">
            <a:spLocks noChangeArrowheads="1"/>
          </p:cNvSpPr>
          <p:nvPr/>
        </p:nvSpPr>
        <p:spPr bwMode="auto">
          <a:xfrm>
            <a:off x="5715000" y="4800600"/>
            <a:ext cx="1411288" cy="396875"/>
          </a:xfrm>
          <a:prstGeom prst="rect">
            <a:avLst/>
          </a:prstGeom>
          <a:noFill/>
          <a:ln w="9525">
            <a:noFill/>
            <a:miter lim="800000"/>
            <a:headEnd/>
            <a:tailEnd/>
          </a:ln>
        </p:spPr>
        <p:txBody>
          <a:bodyPr wrap="none">
            <a:prstTxWarp prst="textNoShape">
              <a:avLst/>
            </a:prstTxWarp>
            <a:spAutoFit/>
          </a:bodyPr>
          <a:lstStyle/>
          <a:p>
            <a:r>
              <a:rPr lang="en-US" sz="2000">
                <a:solidFill>
                  <a:srgbClr val="FFFF66"/>
                </a:solidFill>
                <a:latin typeface="Arial" charset="0"/>
              </a:rPr>
              <a:t>Customers</a:t>
            </a:r>
          </a:p>
        </p:txBody>
      </p:sp>
      <p:sp>
        <p:nvSpPr>
          <p:cNvPr id="39951" name="Text Box 33"/>
          <p:cNvSpPr txBox="1">
            <a:spLocks noChangeArrowheads="1"/>
          </p:cNvSpPr>
          <p:nvPr/>
        </p:nvSpPr>
        <p:spPr bwMode="auto">
          <a:xfrm>
            <a:off x="4191000" y="2133600"/>
            <a:ext cx="1441450" cy="396875"/>
          </a:xfrm>
          <a:prstGeom prst="rect">
            <a:avLst/>
          </a:prstGeom>
          <a:noFill/>
          <a:ln w="9525">
            <a:noFill/>
            <a:miter lim="800000"/>
            <a:headEnd/>
            <a:tailEnd/>
          </a:ln>
        </p:spPr>
        <p:txBody>
          <a:bodyPr wrap="none">
            <a:prstTxWarp prst="textNoShape">
              <a:avLst/>
            </a:prstTxWarp>
            <a:spAutoFit/>
          </a:bodyPr>
          <a:lstStyle/>
          <a:p>
            <a:r>
              <a:rPr lang="en-US" sz="2000">
                <a:solidFill>
                  <a:srgbClr val="FFFF66"/>
                </a:solidFill>
                <a:latin typeface="Arial" charset="0"/>
              </a:rPr>
              <a:t>Languages</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280899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93751" y="304800"/>
            <a:ext cx="7435849" cy="459855"/>
          </a:xfrm>
        </p:spPr>
        <p:txBody>
          <a:bodyPr lIns="82124" tIns="41061" rIns="82124" bIns="41061" anchor="b"/>
          <a:lstStyle/>
          <a:p>
            <a:pPr eaLnBrk="1" hangingPunct="1"/>
            <a:r>
              <a:rPr lang="en-US" dirty="0"/>
              <a:t>To put it in perspective</a:t>
            </a:r>
          </a:p>
        </p:txBody>
      </p:sp>
      <p:sp>
        <p:nvSpPr>
          <p:cNvPr id="41987" name="Slide Number Placeholder 1"/>
          <p:cNvSpPr>
            <a:spLocks noGrp="1"/>
          </p:cNvSpPr>
          <p:nvPr>
            <p:ph type="sldNum" sz="quarter" idx="4294967295"/>
          </p:nvPr>
        </p:nvSpPr>
        <p:spPr>
          <a:xfrm>
            <a:off x="8610600" y="6492875"/>
            <a:ext cx="533400" cy="365125"/>
          </a:xfrm>
          <a:prstGeom prst="rect">
            <a:avLst/>
          </a:prstGeom>
        </p:spPr>
        <p:txBody>
          <a:bodyPr/>
          <a:lstStyle/>
          <a:p>
            <a:fld id="{F09564B6-AD51-D443-97DD-162831F05364}" type="slidenum">
              <a:rPr lang="en-US"/>
              <a:pPr/>
              <a:t>11</a:t>
            </a:fld>
            <a:endParaRPr lang="en-US"/>
          </a:p>
        </p:txBody>
      </p:sp>
      <p:pic>
        <p:nvPicPr>
          <p:cNvPr id="41988" name="Picture 3" descr="Headshot_map_white"/>
          <p:cNvPicPr>
            <a:picLocks noChangeAspect="1" noChangeArrowheads="1"/>
          </p:cNvPicPr>
          <p:nvPr/>
        </p:nvPicPr>
        <p:blipFill>
          <a:blip r:embed="rId3"/>
          <a:srcRect/>
          <a:stretch>
            <a:fillRect/>
          </a:stretch>
        </p:blipFill>
        <p:spPr bwMode="auto">
          <a:xfrm>
            <a:off x="685800" y="1600200"/>
            <a:ext cx="7989888" cy="4800600"/>
          </a:xfrm>
          <a:prstGeom prst="rect">
            <a:avLst/>
          </a:prstGeom>
          <a:noFill/>
          <a:ln w="9525">
            <a:noFill/>
            <a:miter lim="800000"/>
            <a:headEnd/>
            <a:tailEnd/>
          </a:ln>
        </p:spPr>
      </p:pic>
      <p:pic>
        <p:nvPicPr>
          <p:cNvPr id="41989" name="Picture 4"/>
          <p:cNvPicPr>
            <a:picLocks noChangeAspect="1" noChangeArrowheads="1"/>
          </p:cNvPicPr>
          <p:nvPr/>
        </p:nvPicPr>
        <p:blipFill>
          <a:blip r:embed="rId4"/>
          <a:srcRect/>
          <a:stretch>
            <a:fillRect/>
          </a:stretch>
        </p:blipFill>
        <p:spPr bwMode="auto">
          <a:xfrm>
            <a:off x="838200" y="5562600"/>
            <a:ext cx="1047750" cy="695325"/>
          </a:xfrm>
          <a:prstGeom prst="rect">
            <a:avLst/>
          </a:prstGeom>
          <a:noFill/>
          <a:ln w="9525">
            <a:noFill/>
            <a:miter lim="800000"/>
            <a:headEnd/>
            <a:tailEnd/>
          </a:ln>
        </p:spPr>
      </p:pic>
      <p:sp>
        <p:nvSpPr>
          <p:cNvPr id="1300492" name="Text Box 12"/>
          <p:cNvSpPr txBox="1">
            <a:spLocks noChangeArrowheads="1"/>
          </p:cNvSpPr>
          <p:nvPr/>
        </p:nvSpPr>
        <p:spPr bwMode="auto">
          <a:xfrm>
            <a:off x="5105400" y="5638800"/>
            <a:ext cx="1306513" cy="284163"/>
          </a:xfrm>
          <a:prstGeom prst="rect">
            <a:avLst/>
          </a:prstGeom>
          <a:solidFill>
            <a:schemeClr val="bg1"/>
          </a:solidFill>
          <a:ln w="9525">
            <a:noFill/>
            <a:miter lim="800000"/>
            <a:headEnd/>
            <a:tailEnd/>
          </a:ln>
        </p:spPr>
        <p:txBody>
          <a:bodyPr wrap="none">
            <a:prstTxWarp prst="textNoShape">
              <a:avLst/>
            </a:prstTxWarp>
            <a:spAutoFit/>
          </a:bodyPr>
          <a:lstStyle/>
          <a:p>
            <a:pPr defTabSz="814388" eaLnBrk="0" hangingPunct="0">
              <a:lnSpc>
                <a:spcPct val="90000"/>
              </a:lnSpc>
            </a:pPr>
            <a:r>
              <a:rPr lang="en-US" sz="1400">
                <a:latin typeface="Arial" charset="0"/>
              </a:rPr>
              <a:t>Johannesburg</a:t>
            </a:r>
          </a:p>
        </p:txBody>
      </p:sp>
      <p:sp>
        <p:nvSpPr>
          <p:cNvPr id="1300487" name="Oval 7"/>
          <p:cNvSpPr>
            <a:spLocks noChangeArrowheads="1"/>
          </p:cNvSpPr>
          <p:nvPr/>
        </p:nvSpPr>
        <p:spPr bwMode="auto">
          <a:xfrm>
            <a:off x="5029200" y="5410200"/>
            <a:ext cx="136525" cy="136525"/>
          </a:xfrm>
          <a:prstGeom prst="ellipse">
            <a:avLst/>
          </a:prstGeom>
          <a:solidFill>
            <a:srgbClr val="CC0000"/>
          </a:solidFill>
          <a:ln w="9525">
            <a:noFill/>
            <a:round/>
            <a:headEnd/>
            <a:tailEnd/>
          </a:ln>
        </p:spPr>
        <p:txBody>
          <a:bodyPr lIns="82124" tIns="41061" rIns="82124" bIns="41061" anchor="ctr">
            <a:prstTxWarp prst="textNoShape">
              <a:avLst/>
            </a:prstTxWarp>
          </a:bodyPr>
          <a:lstStyle/>
          <a:p>
            <a:pPr eaLnBrk="0" hangingPunct="0">
              <a:lnSpc>
                <a:spcPct val="90000"/>
              </a:lnSpc>
            </a:pPr>
            <a:endParaRPr lang="en-US" sz="1400">
              <a:latin typeface="Arial" charset="0"/>
            </a:endParaRPr>
          </a:p>
        </p:txBody>
      </p:sp>
      <p:sp>
        <p:nvSpPr>
          <p:cNvPr id="1300488" name="Line 8"/>
          <p:cNvSpPr>
            <a:spLocks noChangeShapeType="1"/>
          </p:cNvSpPr>
          <p:nvPr/>
        </p:nvSpPr>
        <p:spPr bwMode="auto">
          <a:xfrm flipH="1" flipV="1">
            <a:off x="4267200" y="3886200"/>
            <a:ext cx="838200" cy="1600200"/>
          </a:xfrm>
          <a:prstGeom prst="line">
            <a:avLst/>
          </a:prstGeom>
          <a:noFill/>
          <a:ln w="22225">
            <a:solidFill>
              <a:srgbClr val="CC0000"/>
            </a:solidFill>
            <a:round/>
            <a:headEnd/>
            <a:tailEnd/>
          </a:ln>
        </p:spPr>
        <p:txBody>
          <a:bodyPr lIns="82124" tIns="41061" rIns="82124" bIns="41061" anchor="ctr">
            <a:prstTxWarp prst="textNoShape">
              <a:avLst/>
            </a:prstTxWarp>
            <a:spAutoFit/>
          </a:bodyPr>
          <a:lstStyle/>
          <a:p>
            <a:endParaRPr lang="en-US"/>
          </a:p>
        </p:txBody>
      </p:sp>
      <p:pic>
        <p:nvPicPr>
          <p:cNvPr id="1300486" name="Picture 6"/>
          <p:cNvPicPr>
            <a:picLocks noChangeAspect="1" noChangeArrowheads="1"/>
          </p:cNvPicPr>
          <p:nvPr/>
        </p:nvPicPr>
        <p:blipFill>
          <a:blip r:embed="rId5"/>
          <a:srcRect/>
          <a:stretch>
            <a:fillRect/>
          </a:stretch>
        </p:blipFill>
        <p:spPr bwMode="auto">
          <a:xfrm>
            <a:off x="4038600" y="3657600"/>
            <a:ext cx="374650" cy="276225"/>
          </a:xfrm>
          <a:prstGeom prst="rect">
            <a:avLst/>
          </a:prstGeom>
          <a:noFill/>
          <a:ln w="9525">
            <a:noFill/>
            <a:miter lim="800000"/>
            <a:headEnd/>
            <a:tailEnd/>
          </a:ln>
        </p:spPr>
      </p:pic>
      <p:grpSp>
        <p:nvGrpSpPr>
          <p:cNvPr id="2" name="Group 43"/>
          <p:cNvGrpSpPr>
            <a:grpSpLocks/>
          </p:cNvGrpSpPr>
          <p:nvPr/>
        </p:nvGrpSpPr>
        <p:grpSpPr bwMode="auto">
          <a:xfrm>
            <a:off x="914400" y="1066800"/>
            <a:ext cx="6810375" cy="5026025"/>
            <a:chOff x="575" y="385"/>
            <a:chExt cx="4290" cy="3166"/>
          </a:xfrm>
        </p:grpSpPr>
        <p:pic>
          <p:nvPicPr>
            <p:cNvPr id="41996" name="Picture 9"/>
            <p:cNvPicPr>
              <a:picLocks noChangeAspect="1" noChangeArrowheads="1"/>
            </p:cNvPicPr>
            <p:nvPr/>
          </p:nvPicPr>
          <p:blipFill>
            <a:blip r:embed="rId6"/>
            <a:srcRect/>
            <a:stretch>
              <a:fillRect/>
            </a:stretch>
          </p:blipFill>
          <p:spPr bwMode="auto">
            <a:xfrm>
              <a:off x="575" y="385"/>
              <a:ext cx="4290" cy="3166"/>
            </a:xfrm>
            <a:prstGeom prst="rect">
              <a:avLst/>
            </a:prstGeom>
            <a:noFill/>
            <a:ln w="9525">
              <a:solidFill>
                <a:srgbClr val="F4F6A4"/>
              </a:solidFill>
              <a:miter lim="800000"/>
              <a:headEnd/>
              <a:tailEnd/>
            </a:ln>
          </p:spPr>
        </p:pic>
        <p:sp>
          <p:nvSpPr>
            <p:cNvPr id="41997" name="Rectangle 15"/>
            <p:cNvSpPr>
              <a:spLocks noChangeArrowheads="1"/>
            </p:cNvSpPr>
            <p:nvPr/>
          </p:nvSpPr>
          <p:spPr bwMode="auto">
            <a:xfrm>
              <a:off x="2340" y="1449"/>
              <a:ext cx="2232" cy="554"/>
            </a:xfrm>
            <a:prstGeom prst="rect">
              <a:avLst/>
            </a:prstGeom>
            <a:solidFill>
              <a:srgbClr val="E4E9F0"/>
            </a:solidFill>
            <a:ln w="9525">
              <a:solidFill>
                <a:srgbClr val="D5DCE7"/>
              </a:solidFill>
              <a:miter lim="800000"/>
              <a:headEnd/>
              <a:tailEnd/>
            </a:ln>
          </p:spPr>
          <p:txBody>
            <a:bodyPr wrap="none" anchor="ctr">
              <a:prstTxWarp prst="textNoShape">
                <a:avLst/>
              </a:prstTxWarp>
            </a:bodyPr>
            <a:lstStyle/>
            <a:p>
              <a:pPr algn="ctr" defTabSz="814388" eaLnBrk="0" hangingPunct="0">
                <a:lnSpc>
                  <a:spcPct val="90000"/>
                </a:lnSpc>
              </a:pPr>
              <a:endParaRPr lang="en-US" sz="1400">
                <a:latin typeface="Arial" charset="0"/>
              </a:endParaRPr>
            </a:p>
          </p:txBody>
        </p:sp>
        <p:sp>
          <p:nvSpPr>
            <p:cNvPr id="41998" name="Rectangle 16"/>
            <p:cNvSpPr>
              <a:spLocks noChangeArrowheads="1"/>
            </p:cNvSpPr>
            <p:nvPr/>
          </p:nvSpPr>
          <p:spPr bwMode="auto">
            <a:xfrm>
              <a:off x="2197" y="2631"/>
              <a:ext cx="214" cy="56"/>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eaLnBrk="0" hangingPunct="0">
                <a:lnSpc>
                  <a:spcPct val="90000"/>
                </a:lnSpc>
              </a:pPr>
              <a:endParaRPr lang="en-US" sz="1400">
                <a:latin typeface="Arial" charset="0"/>
              </a:endParaRPr>
            </a:p>
          </p:txBody>
        </p:sp>
        <p:sp>
          <p:nvSpPr>
            <p:cNvPr id="41999" name="Rectangle 23"/>
            <p:cNvSpPr>
              <a:spLocks noChangeArrowheads="1"/>
            </p:cNvSpPr>
            <p:nvPr/>
          </p:nvSpPr>
          <p:spPr bwMode="auto">
            <a:xfrm>
              <a:off x="2197" y="2953"/>
              <a:ext cx="143" cy="56"/>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eaLnBrk="0" hangingPunct="0">
                <a:lnSpc>
                  <a:spcPct val="90000"/>
                </a:lnSpc>
              </a:pPr>
              <a:endParaRPr lang="en-US" sz="1400">
                <a:latin typeface="Arial" charset="0"/>
              </a:endParaRPr>
            </a:p>
          </p:txBody>
        </p:sp>
        <p:sp>
          <p:nvSpPr>
            <p:cNvPr id="42000" name="Rectangle 26"/>
            <p:cNvSpPr>
              <a:spLocks noChangeArrowheads="1"/>
            </p:cNvSpPr>
            <p:nvPr/>
          </p:nvSpPr>
          <p:spPr bwMode="auto">
            <a:xfrm>
              <a:off x="2197" y="2850"/>
              <a:ext cx="214" cy="56"/>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eaLnBrk="0" hangingPunct="0">
                <a:lnSpc>
                  <a:spcPct val="90000"/>
                </a:lnSpc>
              </a:pPr>
              <a:endParaRPr lang="en-US" sz="1400">
                <a:latin typeface="Arial" charset="0"/>
              </a:endParaRPr>
            </a:p>
          </p:txBody>
        </p:sp>
        <p:sp>
          <p:nvSpPr>
            <p:cNvPr id="42001" name="Rectangle 27"/>
            <p:cNvSpPr>
              <a:spLocks noChangeArrowheads="1"/>
            </p:cNvSpPr>
            <p:nvPr/>
          </p:nvSpPr>
          <p:spPr bwMode="auto">
            <a:xfrm>
              <a:off x="2197" y="2736"/>
              <a:ext cx="117" cy="56"/>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eaLnBrk="0" hangingPunct="0">
                <a:lnSpc>
                  <a:spcPct val="90000"/>
                </a:lnSpc>
              </a:pPr>
              <a:endParaRPr lang="en-US" sz="1400">
                <a:latin typeface="Arial" charset="0"/>
              </a:endParaRPr>
            </a:p>
          </p:txBody>
        </p:sp>
        <p:sp>
          <p:nvSpPr>
            <p:cNvPr id="42002" name="Rectangle 28"/>
            <p:cNvSpPr>
              <a:spLocks noChangeArrowheads="1"/>
            </p:cNvSpPr>
            <p:nvPr/>
          </p:nvSpPr>
          <p:spPr bwMode="auto">
            <a:xfrm>
              <a:off x="2197" y="3033"/>
              <a:ext cx="143" cy="7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eaLnBrk="0" hangingPunct="0">
                <a:lnSpc>
                  <a:spcPct val="90000"/>
                </a:lnSpc>
              </a:pPr>
              <a:endParaRPr lang="en-US" sz="1400">
                <a:latin typeface="Arial" charset="0"/>
              </a:endParaRPr>
            </a:p>
          </p:txBody>
        </p:sp>
        <p:sp>
          <p:nvSpPr>
            <p:cNvPr id="42003" name="Rectangle 29"/>
            <p:cNvSpPr>
              <a:spLocks noChangeArrowheads="1"/>
            </p:cNvSpPr>
            <p:nvPr/>
          </p:nvSpPr>
          <p:spPr bwMode="auto">
            <a:xfrm>
              <a:off x="2593" y="2631"/>
              <a:ext cx="501" cy="56"/>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eaLnBrk="0" hangingPunct="0">
                <a:lnSpc>
                  <a:spcPct val="90000"/>
                </a:lnSpc>
              </a:pPr>
              <a:endParaRPr lang="en-US" sz="1400">
                <a:latin typeface="Arial" charset="0"/>
              </a:endParaRPr>
            </a:p>
          </p:txBody>
        </p:sp>
        <p:sp>
          <p:nvSpPr>
            <p:cNvPr id="42004" name="Rectangle 30"/>
            <p:cNvSpPr>
              <a:spLocks noChangeArrowheads="1"/>
            </p:cNvSpPr>
            <p:nvPr/>
          </p:nvSpPr>
          <p:spPr bwMode="auto">
            <a:xfrm>
              <a:off x="2593" y="2736"/>
              <a:ext cx="501" cy="56"/>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eaLnBrk="0" hangingPunct="0">
                <a:lnSpc>
                  <a:spcPct val="90000"/>
                </a:lnSpc>
              </a:pPr>
              <a:endParaRPr lang="en-US" sz="1400">
                <a:latin typeface="Arial" charset="0"/>
              </a:endParaRPr>
            </a:p>
          </p:txBody>
        </p:sp>
        <p:sp>
          <p:nvSpPr>
            <p:cNvPr id="42005" name="Rectangle 32"/>
            <p:cNvSpPr>
              <a:spLocks noChangeArrowheads="1"/>
            </p:cNvSpPr>
            <p:nvPr/>
          </p:nvSpPr>
          <p:spPr bwMode="auto">
            <a:xfrm>
              <a:off x="2593" y="2822"/>
              <a:ext cx="501" cy="84"/>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eaLnBrk="0" hangingPunct="0">
                <a:lnSpc>
                  <a:spcPct val="90000"/>
                </a:lnSpc>
              </a:pPr>
              <a:endParaRPr lang="en-US" sz="1400">
                <a:latin typeface="Arial" charset="0"/>
              </a:endParaRPr>
            </a:p>
          </p:txBody>
        </p:sp>
        <p:sp>
          <p:nvSpPr>
            <p:cNvPr id="42006" name="Rectangle 34"/>
            <p:cNvSpPr>
              <a:spLocks noChangeArrowheads="1"/>
            </p:cNvSpPr>
            <p:nvPr/>
          </p:nvSpPr>
          <p:spPr bwMode="auto">
            <a:xfrm>
              <a:off x="2593" y="2925"/>
              <a:ext cx="501" cy="84"/>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eaLnBrk="0" hangingPunct="0">
                <a:lnSpc>
                  <a:spcPct val="90000"/>
                </a:lnSpc>
              </a:pPr>
              <a:endParaRPr lang="en-US" sz="1400">
                <a:latin typeface="Arial" charset="0"/>
              </a:endParaRPr>
            </a:p>
          </p:txBody>
        </p:sp>
        <p:sp>
          <p:nvSpPr>
            <p:cNvPr id="42007" name="Rectangle 36"/>
            <p:cNvSpPr>
              <a:spLocks noChangeArrowheads="1"/>
            </p:cNvSpPr>
            <p:nvPr/>
          </p:nvSpPr>
          <p:spPr bwMode="auto">
            <a:xfrm>
              <a:off x="2593" y="3033"/>
              <a:ext cx="527" cy="69"/>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eaLnBrk="0" hangingPunct="0">
                <a:lnSpc>
                  <a:spcPct val="90000"/>
                </a:lnSpc>
              </a:pPr>
              <a:endParaRPr lang="en-US" sz="1400">
                <a:latin typeface="Arial" charset="0"/>
              </a:endParaRPr>
            </a:p>
          </p:txBody>
        </p:sp>
        <p:sp>
          <p:nvSpPr>
            <p:cNvPr id="42008" name="Rectangle 38"/>
            <p:cNvSpPr>
              <a:spLocks noChangeArrowheads="1"/>
            </p:cNvSpPr>
            <p:nvPr/>
          </p:nvSpPr>
          <p:spPr bwMode="auto">
            <a:xfrm>
              <a:off x="2197" y="3120"/>
              <a:ext cx="214" cy="84"/>
            </a:xfrm>
            <a:prstGeom prst="rect">
              <a:avLst/>
            </a:prstGeom>
            <a:solidFill>
              <a:srgbClr val="F4F6A4"/>
            </a:solidFill>
            <a:ln w="3175">
              <a:solidFill>
                <a:srgbClr val="F4F6A4"/>
              </a:solidFill>
              <a:miter lim="800000"/>
              <a:headEnd/>
              <a:tailEnd/>
            </a:ln>
          </p:spPr>
          <p:txBody>
            <a:bodyPr wrap="none" anchor="ctr">
              <a:prstTxWarp prst="textNoShape">
                <a:avLst/>
              </a:prstTxWarp>
            </a:bodyPr>
            <a:lstStyle/>
            <a:p>
              <a:pPr eaLnBrk="0" hangingPunct="0">
                <a:lnSpc>
                  <a:spcPct val="90000"/>
                </a:lnSpc>
              </a:pPr>
              <a:endParaRPr lang="en-US" sz="1400">
                <a:latin typeface="Arial" charset="0"/>
              </a:endParaRPr>
            </a:p>
          </p:txBody>
        </p:sp>
        <p:sp>
          <p:nvSpPr>
            <p:cNvPr id="42009" name="Rectangle 40"/>
            <p:cNvSpPr>
              <a:spLocks noChangeArrowheads="1"/>
            </p:cNvSpPr>
            <p:nvPr/>
          </p:nvSpPr>
          <p:spPr bwMode="auto">
            <a:xfrm>
              <a:off x="2593" y="3120"/>
              <a:ext cx="527" cy="69"/>
            </a:xfrm>
            <a:prstGeom prst="rect">
              <a:avLst/>
            </a:prstGeom>
            <a:solidFill>
              <a:srgbClr val="F4F6A4"/>
            </a:solidFill>
            <a:ln w="9525">
              <a:solidFill>
                <a:srgbClr val="F4F6A4"/>
              </a:solidFill>
              <a:miter lim="800000"/>
              <a:headEnd/>
              <a:tailEnd/>
            </a:ln>
          </p:spPr>
          <p:txBody>
            <a:bodyPr wrap="none" anchor="ctr">
              <a:prstTxWarp prst="textNoShape">
                <a:avLst/>
              </a:prstTxWarp>
            </a:bodyPr>
            <a:lstStyle/>
            <a:p>
              <a:pPr eaLnBrk="0" hangingPunct="0">
                <a:lnSpc>
                  <a:spcPct val="90000"/>
                </a:lnSpc>
              </a:pPr>
              <a:endParaRPr lang="en-US" sz="1400">
                <a:latin typeface="Arial" charset="0"/>
              </a:endParaRPr>
            </a:p>
          </p:txBody>
        </p:sp>
      </p:grpSp>
      <p:sp>
        <p:nvSpPr>
          <p:cNvPr id="194584" name="Text Box 24"/>
          <p:cNvSpPr txBox="1">
            <a:spLocks noChangeArrowheads="1"/>
          </p:cNvSpPr>
          <p:nvPr/>
        </p:nvSpPr>
        <p:spPr bwMode="auto">
          <a:xfrm>
            <a:off x="2438400" y="2133600"/>
            <a:ext cx="4038600" cy="650875"/>
          </a:xfrm>
          <a:prstGeom prst="rect">
            <a:avLst/>
          </a:prstGeom>
          <a:solidFill>
            <a:srgbClr val="FFFF99"/>
          </a:solidFill>
          <a:ln w="9525">
            <a:solidFill>
              <a:srgbClr val="FFCC00"/>
            </a:solidFill>
            <a:miter lim="800000"/>
            <a:headEnd/>
            <a:tailEnd/>
          </a:ln>
        </p:spPr>
        <p:txBody>
          <a:bodyPr>
            <a:prstTxWarp prst="textNoShape">
              <a:avLst/>
            </a:prstTxWarp>
            <a:spAutoFit/>
          </a:bodyPr>
          <a:lstStyle/>
          <a:p>
            <a:r>
              <a:rPr lang="en-US" sz="1800">
                <a:solidFill>
                  <a:srgbClr val="1C1C1C"/>
                </a:solidFill>
                <a:latin typeface="Courier New" charset="0"/>
                <a:ea typeface="Arial Unicode MS" charset="0"/>
                <a:cs typeface="Arial Unicode MS" charset="0"/>
              </a:rPr>
              <a:t>Sameer </a:t>
            </a:r>
            <a:r>
              <a:rPr lang="en-US" sz="1800" u="sng">
                <a:solidFill>
                  <a:srgbClr val="1C1C1C"/>
                </a:solidFill>
                <a:latin typeface="Courier New" charset="0"/>
                <a:ea typeface="Arial Unicode MS" charset="0"/>
                <a:cs typeface="Arial Unicode MS" charset="0"/>
              </a:rPr>
              <a:t>is</a:t>
            </a:r>
            <a:r>
              <a:rPr lang="en-US" sz="1800">
                <a:solidFill>
                  <a:srgbClr val="1C1C1C"/>
                </a:solidFill>
                <a:latin typeface="Courier New" charset="0"/>
                <a:ea typeface="Arial Unicode MS" charset="0"/>
                <a:cs typeface="Arial Unicode MS" charset="0"/>
              </a:rPr>
              <a:t> the South Africa </a:t>
            </a:r>
          </a:p>
          <a:p>
            <a:r>
              <a:rPr lang="en-US" sz="1800">
                <a:solidFill>
                  <a:srgbClr val="1C1C1C"/>
                </a:solidFill>
                <a:latin typeface="Courier New" charset="0"/>
                <a:ea typeface="Arial Unicode MS" charset="0"/>
                <a:cs typeface="Arial Unicode MS" charset="0"/>
              </a:rPr>
              <a:t>Cisco Legal Team.</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1651337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492"/>
                                        </p:tgtEl>
                                        <p:attrNameLst>
                                          <p:attrName>style.visibility</p:attrName>
                                        </p:attrNameLst>
                                      </p:cBhvr>
                                      <p:to>
                                        <p:strVal val="visible"/>
                                      </p:to>
                                    </p:set>
                                    <p:animEffect transition="in" filter="fade">
                                      <p:cBhvr>
                                        <p:cTn id="7" dur="1000"/>
                                        <p:tgtEl>
                                          <p:spTgt spid="13004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00487"/>
                                        </p:tgtEl>
                                        <p:attrNameLst>
                                          <p:attrName>style.visibility</p:attrName>
                                        </p:attrNameLst>
                                      </p:cBhvr>
                                      <p:to>
                                        <p:strVal val="visible"/>
                                      </p:to>
                                    </p:set>
                                    <p:animEffect transition="in" filter="fade">
                                      <p:cBhvr>
                                        <p:cTn id="10" dur="1000"/>
                                        <p:tgtEl>
                                          <p:spTgt spid="13004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00488"/>
                                        </p:tgtEl>
                                        <p:attrNameLst>
                                          <p:attrName>style.visibility</p:attrName>
                                        </p:attrNameLst>
                                      </p:cBhvr>
                                      <p:to>
                                        <p:strVal val="visible"/>
                                      </p:to>
                                    </p:set>
                                    <p:animEffect transition="in" filter="fade">
                                      <p:cBhvr>
                                        <p:cTn id="15" dur="1000"/>
                                        <p:tgtEl>
                                          <p:spTgt spid="1300488"/>
                                        </p:tgtEl>
                                      </p:cBhvr>
                                    </p:animEffect>
                                  </p:childTnLst>
                                </p:cTn>
                              </p:par>
                              <p:par>
                                <p:cTn id="16" presetID="10" presetClass="entr" presetSubtype="0" fill="hold" nodeType="withEffect">
                                  <p:stCondLst>
                                    <p:cond delay="0"/>
                                  </p:stCondLst>
                                  <p:childTnLst>
                                    <p:set>
                                      <p:cBhvr>
                                        <p:cTn id="17" dur="1" fill="hold">
                                          <p:stCondLst>
                                            <p:cond delay="0"/>
                                          </p:stCondLst>
                                        </p:cTn>
                                        <p:tgtEl>
                                          <p:spTgt spid="1300486"/>
                                        </p:tgtEl>
                                        <p:attrNameLst>
                                          <p:attrName>style.visibility</p:attrName>
                                        </p:attrNameLst>
                                      </p:cBhvr>
                                      <p:to>
                                        <p:strVal val="visible"/>
                                      </p:to>
                                    </p:set>
                                    <p:animEffect transition="in" filter="fade">
                                      <p:cBhvr>
                                        <p:cTn id="18" dur="1000"/>
                                        <p:tgtEl>
                                          <p:spTgt spid="1300486"/>
                                        </p:tgtEl>
                                      </p:cBhvr>
                                    </p:animEffect>
                                  </p:childTnLst>
                                </p:cTn>
                              </p:par>
                            </p:childTnLst>
                          </p:cTn>
                        </p:par>
                        <p:par>
                          <p:cTn id="19" fill="hold">
                            <p:stCondLst>
                              <p:cond delay="1000"/>
                            </p:stCondLst>
                            <p:childTnLst>
                              <p:par>
                                <p:cTn id="20" presetID="53"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492" grpId="0" animBg="1"/>
      <p:bldP spid="1300487" grpId="0" animBg="1"/>
      <p:bldP spid="1300488" grpId="0" animBg="1"/>
      <p:bldP spid="194584"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What Drives Us</a:t>
            </a:r>
          </a:p>
          <a:p>
            <a:r>
              <a:rPr lang="en-US" dirty="0" smtClean="0"/>
              <a:t>Our Department and our Framework</a:t>
            </a:r>
          </a:p>
          <a:p>
            <a:r>
              <a:rPr lang="en-US" dirty="0" smtClean="0">
                <a:solidFill>
                  <a:srgbClr val="FFFF00"/>
                </a:solidFill>
              </a:rPr>
              <a:t>Contrasting Perspectives</a:t>
            </a:r>
          </a:p>
          <a:p>
            <a:r>
              <a:rPr lang="en-US" dirty="0" smtClean="0"/>
              <a:t>Aligning Vision; Strategy; and Execution</a:t>
            </a:r>
          </a:p>
          <a:p>
            <a:r>
              <a:rPr lang="en-US" dirty="0" smtClean="0"/>
              <a:t>Three-Pronged Solution</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380633725"/>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439" y="871538"/>
            <a:ext cx="8945562" cy="544512"/>
          </a:xfrm>
          <a:ln>
            <a:solidFill>
              <a:schemeClr val="bg2"/>
            </a:solidFill>
          </a:ln>
        </p:spPr>
        <p:txBody>
          <a:bodyPr/>
          <a:lstStyle/>
          <a:p>
            <a:pPr algn="ctr"/>
            <a:r>
              <a:rPr lang="en-US" sz="3200" dirty="0" smtClean="0"/>
              <a:t>Law Firm Normal      v.      Enterprise Normal</a:t>
            </a:r>
          </a:p>
        </p:txBody>
      </p:sp>
      <p:grpSp>
        <p:nvGrpSpPr>
          <p:cNvPr id="2" name="Group 10"/>
          <p:cNvGrpSpPr>
            <a:grpSpLocks/>
          </p:cNvGrpSpPr>
          <p:nvPr/>
        </p:nvGrpSpPr>
        <p:grpSpPr bwMode="auto">
          <a:xfrm>
            <a:off x="198438" y="1819275"/>
            <a:ext cx="3421062" cy="3733800"/>
            <a:chOff x="990600" y="685800"/>
            <a:chExt cx="5562600" cy="5486400"/>
          </a:xfrm>
        </p:grpSpPr>
        <p:sp>
          <p:nvSpPr>
            <p:cNvPr id="5" name="AutoShape 4"/>
            <p:cNvSpPr>
              <a:spLocks noChangeArrowheads="1"/>
            </p:cNvSpPr>
            <p:nvPr/>
          </p:nvSpPr>
          <p:spPr bwMode="auto">
            <a:xfrm>
              <a:off x="2743200" y="25908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b="1" dirty="0">
                  <a:solidFill>
                    <a:schemeClr val="accent1"/>
                  </a:solidFill>
                </a:rPr>
                <a:t>INSIGHT</a:t>
              </a:r>
            </a:p>
          </p:txBody>
        </p:sp>
        <p:sp>
          <p:nvSpPr>
            <p:cNvPr id="6" name="AutoShape 5"/>
            <p:cNvSpPr>
              <a:spLocks noChangeArrowheads="1"/>
            </p:cNvSpPr>
            <p:nvPr/>
          </p:nvSpPr>
          <p:spPr bwMode="auto">
            <a:xfrm>
              <a:off x="2743200" y="44958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dirty="0">
                  <a:solidFill>
                    <a:schemeClr val="accent1"/>
                  </a:solidFill>
                </a:rPr>
                <a:t>Fear: </a:t>
              </a:r>
              <a:endParaRPr lang="en-US" sz="1400" dirty="0" smtClean="0">
                <a:solidFill>
                  <a:schemeClr val="accent1"/>
                </a:solidFill>
              </a:endParaRPr>
            </a:p>
            <a:p>
              <a:pPr algn="ctr">
                <a:defRPr/>
              </a:pPr>
              <a:r>
                <a:rPr lang="en-US" sz="1400" dirty="0" smtClean="0">
                  <a:solidFill>
                    <a:schemeClr val="accent1"/>
                  </a:solidFill>
                </a:rPr>
                <a:t>Cross the</a:t>
              </a:r>
            </a:p>
            <a:p>
              <a:pPr algn="ctr">
                <a:defRPr/>
              </a:pPr>
              <a:r>
                <a:rPr lang="en-US" sz="1400" dirty="0" smtClean="0">
                  <a:solidFill>
                    <a:schemeClr val="accent1"/>
                  </a:solidFill>
                </a:rPr>
                <a:t>line</a:t>
              </a:r>
              <a:endParaRPr lang="en-US" sz="1400" dirty="0">
                <a:solidFill>
                  <a:schemeClr val="accent1"/>
                </a:solidFill>
              </a:endParaRPr>
            </a:p>
          </p:txBody>
        </p:sp>
        <p:sp>
          <p:nvSpPr>
            <p:cNvPr id="7" name="AutoShape 6"/>
            <p:cNvSpPr>
              <a:spLocks noChangeArrowheads="1"/>
            </p:cNvSpPr>
            <p:nvPr/>
          </p:nvSpPr>
          <p:spPr bwMode="auto">
            <a:xfrm>
              <a:off x="990600" y="35814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dirty="0">
                  <a:solidFill>
                    <a:schemeClr val="accent1"/>
                  </a:solidFill>
                </a:rPr>
                <a:t>“How always </a:t>
              </a:r>
            </a:p>
            <a:p>
              <a:pPr algn="ctr">
                <a:defRPr/>
              </a:pPr>
              <a:r>
                <a:rPr lang="en-US" sz="1400" dirty="0">
                  <a:solidFill>
                    <a:schemeClr val="accent1"/>
                  </a:solidFill>
                </a:rPr>
                <a:t>been done”</a:t>
              </a:r>
            </a:p>
          </p:txBody>
        </p:sp>
        <p:sp>
          <p:nvSpPr>
            <p:cNvPr id="8" name="AutoShape 7"/>
            <p:cNvSpPr>
              <a:spLocks noChangeArrowheads="1"/>
            </p:cNvSpPr>
            <p:nvPr/>
          </p:nvSpPr>
          <p:spPr bwMode="auto">
            <a:xfrm>
              <a:off x="990600" y="16764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dirty="0">
                  <a:solidFill>
                    <a:schemeClr val="accent1"/>
                  </a:solidFill>
                </a:rPr>
                <a:t>“If it ain’t </a:t>
              </a:r>
            </a:p>
            <a:p>
              <a:pPr algn="ctr">
                <a:defRPr/>
              </a:pPr>
              <a:r>
                <a:rPr lang="en-US" sz="1400" dirty="0">
                  <a:solidFill>
                    <a:schemeClr val="accent1"/>
                  </a:solidFill>
                </a:rPr>
                <a:t>broke”</a:t>
              </a:r>
            </a:p>
          </p:txBody>
        </p:sp>
        <p:sp>
          <p:nvSpPr>
            <p:cNvPr id="9" name="AutoShape 8"/>
            <p:cNvSpPr>
              <a:spLocks noChangeArrowheads="1"/>
            </p:cNvSpPr>
            <p:nvPr/>
          </p:nvSpPr>
          <p:spPr bwMode="auto">
            <a:xfrm>
              <a:off x="2743200" y="6858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dirty="0">
                  <a:solidFill>
                    <a:schemeClr val="accent1"/>
                  </a:solidFill>
                </a:rPr>
                <a:t>More is </a:t>
              </a:r>
            </a:p>
            <a:p>
              <a:pPr algn="ctr">
                <a:defRPr/>
              </a:pPr>
              <a:r>
                <a:rPr lang="en-US" sz="1400" dirty="0">
                  <a:solidFill>
                    <a:schemeClr val="accent1"/>
                  </a:solidFill>
                </a:rPr>
                <a:t>better</a:t>
              </a:r>
            </a:p>
          </p:txBody>
        </p:sp>
        <p:sp>
          <p:nvSpPr>
            <p:cNvPr id="10" name="AutoShape 9"/>
            <p:cNvSpPr>
              <a:spLocks noChangeArrowheads="1"/>
            </p:cNvSpPr>
            <p:nvPr/>
          </p:nvSpPr>
          <p:spPr bwMode="auto">
            <a:xfrm>
              <a:off x="4495800" y="35814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dirty="0">
                  <a:solidFill>
                    <a:schemeClr val="accent1"/>
                  </a:solidFill>
                </a:rPr>
                <a:t>Can’t </a:t>
              </a:r>
            </a:p>
            <a:p>
              <a:pPr algn="ctr">
                <a:defRPr/>
              </a:pPr>
              <a:r>
                <a:rPr lang="en-US" sz="1400" dirty="0">
                  <a:solidFill>
                    <a:schemeClr val="accent1"/>
                  </a:solidFill>
                </a:rPr>
                <a:t>measure</a:t>
              </a:r>
            </a:p>
          </p:txBody>
        </p:sp>
        <p:sp>
          <p:nvSpPr>
            <p:cNvPr id="11" name="AutoShape 10"/>
            <p:cNvSpPr>
              <a:spLocks noChangeArrowheads="1"/>
            </p:cNvSpPr>
            <p:nvPr/>
          </p:nvSpPr>
          <p:spPr bwMode="auto">
            <a:xfrm>
              <a:off x="4495800" y="16764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dirty="0">
                  <a:solidFill>
                    <a:schemeClr val="accent1"/>
                  </a:solidFill>
                </a:rPr>
                <a:t>Prices go </a:t>
              </a:r>
            </a:p>
            <a:p>
              <a:pPr algn="ctr">
                <a:defRPr/>
              </a:pPr>
              <a:r>
                <a:rPr lang="en-US" sz="1400" dirty="0">
                  <a:solidFill>
                    <a:schemeClr val="accent1"/>
                  </a:solidFill>
                </a:rPr>
                <a:t>up</a:t>
              </a:r>
            </a:p>
          </p:txBody>
        </p:sp>
      </p:grpSp>
      <p:grpSp>
        <p:nvGrpSpPr>
          <p:cNvPr id="3" name="Group 10"/>
          <p:cNvGrpSpPr>
            <a:grpSpLocks/>
          </p:cNvGrpSpPr>
          <p:nvPr/>
        </p:nvGrpSpPr>
        <p:grpSpPr bwMode="auto">
          <a:xfrm>
            <a:off x="5337175" y="1939925"/>
            <a:ext cx="3511550" cy="3660775"/>
            <a:chOff x="990600" y="685800"/>
            <a:chExt cx="5562600" cy="5486400"/>
          </a:xfrm>
        </p:grpSpPr>
        <p:sp>
          <p:nvSpPr>
            <p:cNvPr id="13" name="AutoShape 4"/>
            <p:cNvSpPr>
              <a:spLocks noChangeArrowheads="1"/>
            </p:cNvSpPr>
            <p:nvPr/>
          </p:nvSpPr>
          <p:spPr bwMode="auto">
            <a:xfrm>
              <a:off x="2743199" y="25908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b="1" dirty="0">
                  <a:solidFill>
                    <a:srgbClr val="0183B7"/>
                  </a:solidFill>
                </a:rPr>
                <a:t>INFORM-</a:t>
              </a:r>
            </a:p>
            <a:p>
              <a:pPr algn="ctr">
                <a:defRPr/>
              </a:pPr>
              <a:r>
                <a:rPr lang="en-US" sz="1400" b="1" dirty="0">
                  <a:solidFill>
                    <a:srgbClr val="0183B7"/>
                  </a:solidFill>
                </a:rPr>
                <a:t>ATION</a:t>
              </a:r>
            </a:p>
          </p:txBody>
        </p:sp>
        <p:sp>
          <p:nvSpPr>
            <p:cNvPr id="14" name="AutoShape 5"/>
            <p:cNvSpPr>
              <a:spLocks noChangeArrowheads="1"/>
            </p:cNvSpPr>
            <p:nvPr/>
          </p:nvSpPr>
          <p:spPr bwMode="auto">
            <a:xfrm>
              <a:off x="2743200" y="44958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dirty="0">
                  <a:solidFill>
                    <a:srgbClr val="0183B7"/>
                  </a:solidFill>
                </a:rPr>
                <a:t>Fear: China </a:t>
              </a:r>
            </a:p>
            <a:p>
              <a:pPr algn="ctr">
                <a:defRPr/>
              </a:pPr>
              <a:r>
                <a:rPr lang="en-US" sz="1400" dirty="0">
                  <a:solidFill>
                    <a:srgbClr val="0183B7"/>
                  </a:solidFill>
                </a:rPr>
                <a:t>Competitor</a:t>
              </a:r>
            </a:p>
          </p:txBody>
        </p:sp>
        <p:sp>
          <p:nvSpPr>
            <p:cNvPr id="15" name="AutoShape 6"/>
            <p:cNvSpPr>
              <a:spLocks noChangeArrowheads="1"/>
            </p:cNvSpPr>
            <p:nvPr/>
          </p:nvSpPr>
          <p:spPr bwMode="auto">
            <a:xfrm>
              <a:off x="990600" y="35814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dirty="0">
                  <a:solidFill>
                    <a:srgbClr val="0183B7"/>
                  </a:solidFill>
                </a:rPr>
                <a:t>“How can we </a:t>
              </a:r>
            </a:p>
            <a:p>
              <a:pPr algn="ctr">
                <a:defRPr/>
              </a:pPr>
              <a:r>
                <a:rPr lang="en-US" sz="1400" dirty="0">
                  <a:solidFill>
                    <a:srgbClr val="0183B7"/>
                  </a:solidFill>
                </a:rPr>
                <a:t>do better?”</a:t>
              </a:r>
            </a:p>
          </p:txBody>
        </p:sp>
        <p:sp>
          <p:nvSpPr>
            <p:cNvPr id="16" name="AutoShape 7"/>
            <p:cNvSpPr>
              <a:spLocks noChangeArrowheads="1"/>
            </p:cNvSpPr>
            <p:nvPr/>
          </p:nvSpPr>
          <p:spPr bwMode="auto">
            <a:xfrm>
              <a:off x="990600" y="16764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dirty="0">
                  <a:solidFill>
                    <a:srgbClr val="0183B7"/>
                  </a:solidFill>
                </a:rPr>
                <a:t>“Somewhere </a:t>
              </a:r>
            </a:p>
            <a:p>
              <a:pPr algn="ctr">
                <a:defRPr/>
              </a:pPr>
              <a:r>
                <a:rPr lang="en-US" sz="1400" dirty="0">
                  <a:solidFill>
                    <a:srgbClr val="0183B7"/>
                  </a:solidFill>
                </a:rPr>
                <a:t>a 26-yr old”</a:t>
              </a:r>
            </a:p>
          </p:txBody>
        </p:sp>
        <p:sp>
          <p:nvSpPr>
            <p:cNvPr id="17" name="AutoShape 8"/>
            <p:cNvSpPr>
              <a:spLocks noChangeArrowheads="1"/>
            </p:cNvSpPr>
            <p:nvPr/>
          </p:nvSpPr>
          <p:spPr bwMode="auto">
            <a:xfrm>
              <a:off x="2743200" y="6858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dirty="0">
                  <a:solidFill>
                    <a:srgbClr val="0183B7"/>
                  </a:solidFill>
                </a:rPr>
                <a:t>Better is </a:t>
              </a:r>
            </a:p>
            <a:p>
              <a:pPr algn="ctr">
                <a:defRPr/>
              </a:pPr>
              <a:r>
                <a:rPr lang="en-US" sz="1400" dirty="0">
                  <a:solidFill>
                    <a:srgbClr val="0183B7"/>
                  </a:solidFill>
                </a:rPr>
                <a:t>better</a:t>
              </a:r>
            </a:p>
          </p:txBody>
        </p:sp>
        <p:sp>
          <p:nvSpPr>
            <p:cNvPr id="18" name="AutoShape 9"/>
            <p:cNvSpPr>
              <a:spLocks noChangeArrowheads="1"/>
            </p:cNvSpPr>
            <p:nvPr/>
          </p:nvSpPr>
          <p:spPr bwMode="auto">
            <a:xfrm>
              <a:off x="4495800" y="35814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dirty="0">
                  <a:solidFill>
                    <a:srgbClr val="0183B7"/>
                  </a:solidFill>
                </a:rPr>
                <a:t>Everything</a:t>
              </a:r>
            </a:p>
            <a:p>
              <a:pPr algn="ctr">
                <a:defRPr/>
              </a:pPr>
              <a:r>
                <a:rPr lang="en-US" sz="1400" dirty="0">
                  <a:solidFill>
                    <a:srgbClr val="0183B7"/>
                  </a:solidFill>
                </a:rPr>
                <a:t>measured</a:t>
              </a:r>
            </a:p>
          </p:txBody>
        </p:sp>
        <p:sp>
          <p:nvSpPr>
            <p:cNvPr id="19" name="AutoShape 10"/>
            <p:cNvSpPr>
              <a:spLocks noChangeArrowheads="1"/>
            </p:cNvSpPr>
            <p:nvPr/>
          </p:nvSpPr>
          <p:spPr bwMode="auto">
            <a:xfrm>
              <a:off x="4495800" y="1676400"/>
              <a:ext cx="2057400" cy="1676400"/>
            </a:xfrm>
            <a:prstGeom prst="hexagon">
              <a:avLst>
                <a:gd name="adj" fmla="val 30682"/>
                <a:gd name="vf" fmla="val 115470"/>
              </a:avLst>
            </a:prstGeom>
            <a:solidFill>
              <a:schemeClr val="bg2">
                <a:lumMod val="25000"/>
                <a:lumOff val="75000"/>
              </a:schemeClr>
            </a:solidFill>
            <a:ln w="9525">
              <a:solidFill>
                <a:schemeClr val="tx1"/>
              </a:solidFill>
              <a:miter lim="800000"/>
              <a:headEnd/>
              <a:tailEnd/>
            </a:ln>
            <a:effectLst>
              <a:glow rad="101600">
                <a:schemeClr val="accent4">
                  <a:satMod val="175000"/>
                  <a:alpha val="40000"/>
                </a:schemeClr>
              </a:glow>
            </a:effectLst>
          </p:spPr>
          <p:txBody>
            <a:bodyPr wrap="none" anchor="ctr"/>
            <a:lstStyle/>
            <a:p>
              <a:pPr algn="ctr">
                <a:defRPr/>
              </a:pPr>
              <a:r>
                <a:rPr lang="en-US" sz="1400" dirty="0">
                  <a:solidFill>
                    <a:srgbClr val="0183B7"/>
                  </a:solidFill>
                </a:rPr>
                <a:t>Prices go </a:t>
              </a:r>
            </a:p>
            <a:p>
              <a:pPr algn="ctr">
                <a:defRPr/>
              </a:pPr>
              <a:r>
                <a:rPr lang="en-US" sz="1400" dirty="0">
                  <a:solidFill>
                    <a:srgbClr val="0183B7"/>
                  </a:solidFill>
                </a:rPr>
                <a:t>down</a:t>
              </a:r>
            </a:p>
          </p:txBody>
        </p:sp>
      </p:gr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1865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 0  L 0.25 0  E" pathEditMode="relative" ptsTypes="">
                                      <p:cBhvr>
                                        <p:cTn id="10" dur="2000" fill="hold"/>
                                        <p:tgtEl>
                                          <p:spTgt spid="2"/>
                                        </p:tgtEl>
                                        <p:attrNameLst>
                                          <p:attrName>ppt_x</p:attrName>
                                          <p:attrName>ppt_y</p:attrName>
                                        </p:attrNameLst>
                                      </p:cBhvr>
                                    </p:animMotion>
                                  </p:childTnLst>
                                </p:cTn>
                              </p:par>
                              <p:par>
                                <p:cTn id="11" presetID="35" presetClass="path" presetSubtype="0" accel="50000" decel="50000" fill="hold" nodeType="withEffect">
                                  <p:stCondLst>
                                    <p:cond delay="0"/>
                                  </p:stCondLst>
                                  <p:childTnLst>
                                    <p:animMotion origin="layout" path="M 0 0  L -0.25 0  E" pathEditMode="relative" ptsTypes="">
                                      <p:cBhvr>
                                        <p:cTn id="12"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Number Placeholder 1"/>
          <p:cNvSpPr>
            <a:spLocks noGrp="1"/>
          </p:cNvSpPr>
          <p:nvPr>
            <p:ph type="sldNum" sz="quarter" idx="4294967295"/>
          </p:nvPr>
        </p:nvSpPr>
        <p:spPr>
          <a:xfrm>
            <a:off x="8610600" y="6492875"/>
            <a:ext cx="533400" cy="365125"/>
          </a:xfrm>
          <a:prstGeom prst="rect">
            <a:avLst/>
          </a:prstGeom>
        </p:spPr>
        <p:txBody>
          <a:bodyPr/>
          <a:lstStyle/>
          <a:p>
            <a:fld id="{6C73DB93-3D33-4CDB-8902-A36938FECB31}" type="slidenum">
              <a:rPr lang="en-US"/>
              <a:pPr/>
              <a:t>14</a:t>
            </a:fld>
            <a:endParaRPr lang="en-US"/>
          </a:p>
        </p:txBody>
      </p:sp>
      <p:sp>
        <p:nvSpPr>
          <p:cNvPr id="48131" name="Rectangle 2"/>
          <p:cNvSpPr>
            <a:spLocks noGrp="1" noChangeArrowheads="1"/>
          </p:cNvSpPr>
          <p:nvPr>
            <p:ph type="title" idx="4294967295"/>
          </p:nvPr>
        </p:nvSpPr>
        <p:spPr>
          <a:xfrm>
            <a:off x="781050" y="274638"/>
            <a:ext cx="8362950" cy="1143000"/>
          </a:xfrm>
        </p:spPr>
        <p:txBody>
          <a:bodyPr lIns="82124" tIns="41061" rIns="82124" bIns="41061" anchor="b"/>
          <a:lstStyle/>
          <a:p>
            <a:pPr eaLnBrk="1" hangingPunct="1"/>
            <a:r>
              <a:rPr lang="en-US" sz="3600" smtClean="0">
                <a:solidFill>
                  <a:schemeClr val="tx1"/>
                </a:solidFill>
              </a:rPr>
              <a:t>Medieval Guilds Not Likely To Survive</a:t>
            </a:r>
          </a:p>
        </p:txBody>
      </p:sp>
      <p:pic>
        <p:nvPicPr>
          <p:cNvPr id="48132" name="Picture 3"/>
          <p:cNvPicPr>
            <a:picLocks noChangeAspect="1" noChangeArrowheads="1"/>
          </p:cNvPicPr>
          <p:nvPr/>
        </p:nvPicPr>
        <p:blipFill>
          <a:blip r:embed="rId3" cstate="print"/>
          <a:srcRect/>
          <a:stretch>
            <a:fillRect/>
          </a:stretch>
        </p:blipFill>
        <p:spPr bwMode="auto">
          <a:xfrm>
            <a:off x="304800" y="5638800"/>
            <a:ext cx="1047750" cy="695325"/>
          </a:xfrm>
          <a:prstGeom prst="rect">
            <a:avLst/>
          </a:prstGeom>
          <a:noFill/>
          <a:ln w="9525">
            <a:noFill/>
            <a:miter lim="800000"/>
            <a:headEnd/>
            <a:tailEnd/>
          </a:ln>
        </p:spPr>
      </p:pic>
      <p:sp>
        <p:nvSpPr>
          <p:cNvPr id="48133" name="Rectangle 4"/>
          <p:cNvSpPr>
            <a:spLocks noChangeArrowheads="1"/>
          </p:cNvSpPr>
          <p:nvPr/>
        </p:nvSpPr>
        <p:spPr bwMode="auto">
          <a:xfrm>
            <a:off x="762000" y="1676400"/>
            <a:ext cx="7772400" cy="4648200"/>
          </a:xfrm>
          <a:prstGeom prst="rect">
            <a:avLst/>
          </a:prstGeom>
          <a:noFill/>
          <a:ln w="9525">
            <a:solidFill>
              <a:schemeClr val="bg1"/>
            </a:solidFill>
            <a:miter lim="800000"/>
            <a:headEnd/>
            <a:tailEnd/>
          </a:ln>
        </p:spPr>
        <p:txBody>
          <a:bodyPr wrap="none" anchor="ctr"/>
          <a:lstStyle/>
          <a:p>
            <a:endParaRPr lang="en-US" sz="1800"/>
          </a:p>
        </p:txBody>
      </p:sp>
      <p:pic>
        <p:nvPicPr>
          <p:cNvPr id="48134" name="Picture 5"/>
          <p:cNvPicPr>
            <a:picLocks noChangeAspect="1" noChangeArrowheads="1"/>
          </p:cNvPicPr>
          <p:nvPr/>
        </p:nvPicPr>
        <p:blipFill>
          <a:blip r:embed="rId4" cstate="print"/>
          <a:srcRect/>
          <a:stretch>
            <a:fillRect/>
          </a:stretch>
        </p:blipFill>
        <p:spPr bwMode="auto">
          <a:xfrm>
            <a:off x="1524000" y="1524000"/>
            <a:ext cx="6297613" cy="4110038"/>
          </a:xfrm>
          <a:prstGeom prst="rect">
            <a:avLst/>
          </a:prstGeom>
          <a:noFill/>
          <a:ln w="9525">
            <a:noFill/>
            <a:miter lim="800000"/>
            <a:headEnd/>
            <a:tailEnd/>
          </a:ln>
        </p:spPr>
      </p:pic>
      <p:sp>
        <p:nvSpPr>
          <p:cNvPr id="48135" name="Rectangle 6"/>
          <p:cNvSpPr>
            <a:spLocks noChangeArrowheads="1"/>
          </p:cNvSpPr>
          <p:nvPr/>
        </p:nvSpPr>
        <p:spPr bwMode="auto">
          <a:xfrm>
            <a:off x="1219200" y="5486400"/>
            <a:ext cx="152400" cy="152400"/>
          </a:xfrm>
          <a:prstGeom prst="rect">
            <a:avLst/>
          </a:prstGeom>
          <a:solidFill>
            <a:schemeClr val="bg1"/>
          </a:solidFill>
          <a:ln w="9525">
            <a:solidFill>
              <a:schemeClr val="bg1"/>
            </a:solidFill>
            <a:miter lim="800000"/>
            <a:headEnd/>
            <a:tailEnd/>
          </a:ln>
        </p:spPr>
        <p:txBody>
          <a:bodyPr wrap="none" anchor="ctr"/>
          <a:lstStyle/>
          <a:p>
            <a:endParaRPr lang="en-US" sz="18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What Drives Us</a:t>
            </a:r>
          </a:p>
          <a:p>
            <a:r>
              <a:rPr lang="en-US" dirty="0" smtClean="0"/>
              <a:t>Our Department and our Framework</a:t>
            </a:r>
          </a:p>
          <a:p>
            <a:r>
              <a:rPr lang="en-US" dirty="0" smtClean="0"/>
              <a:t>Contrasting Perspectives</a:t>
            </a:r>
          </a:p>
          <a:p>
            <a:r>
              <a:rPr lang="en-US" dirty="0" smtClean="0">
                <a:solidFill>
                  <a:srgbClr val="FFFF00"/>
                </a:solidFill>
              </a:rPr>
              <a:t>Aligning Vision; Strategy; and Execution</a:t>
            </a:r>
          </a:p>
          <a:p>
            <a:r>
              <a:rPr lang="en-US" dirty="0" smtClean="0"/>
              <a:t>Three-Pronged Solution</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38063372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ChangeArrowheads="1"/>
          </p:cNvSpPr>
          <p:nvPr/>
        </p:nvSpPr>
        <p:spPr bwMode="gray">
          <a:xfrm>
            <a:off x="0" y="0"/>
            <a:ext cx="9144000" cy="838200"/>
          </a:xfrm>
          <a:prstGeom prst="rect">
            <a:avLst/>
          </a:prstGeom>
          <a:solidFill>
            <a:schemeClr val="bg1"/>
          </a:solidFill>
          <a:ln w="9525">
            <a:noFill/>
            <a:miter lim="800000"/>
            <a:headEnd/>
            <a:tailEnd/>
          </a:ln>
        </p:spPr>
        <p:txBody>
          <a:bodyPr wrap="none" lIns="82124" tIns="41061" rIns="82124" bIns="41061" anchor="ctr">
            <a:prstTxWarp prst="textNoShape">
              <a:avLst/>
            </a:prstTxWarp>
            <a:spAutoFit/>
          </a:bodyPr>
          <a:lstStyle/>
          <a:p>
            <a:endParaRPr lang="en-US">
              <a:solidFill>
                <a:srgbClr val="FFFFFF"/>
              </a:solidFill>
              <a:latin typeface="Arial" charset="0"/>
            </a:endParaRPr>
          </a:p>
        </p:txBody>
      </p:sp>
      <p:sp>
        <p:nvSpPr>
          <p:cNvPr id="8195" name="Rectangle 3"/>
          <p:cNvSpPr>
            <a:spLocks noChangeArrowheads="1"/>
          </p:cNvSpPr>
          <p:nvPr/>
        </p:nvSpPr>
        <p:spPr bwMode="auto">
          <a:xfrm>
            <a:off x="3194050" y="0"/>
            <a:ext cx="5949950" cy="3673475"/>
          </a:xfrm>
          <a:prstGeom prst="rect">
            <a:avLst/>
          </a:prstGeom>
          <a:gradFill rotWithShape="1">
            <a:gsLst>
              <a:gs pos="0">
                <a:srgbClr val="8A44AA"/>
              </a:gs>
              <a:gs pos="100000">
                <a:srgbClr val="5C2D71"/>
              </a:gs>
            </a:gsLst>
            <a:lin ang="18900000" scaled="1"/>
          </a:gradFill>
          <a:ln w="9525">
            <a:noFill/>
            <a:miter lim="800000"/>
            <a:headEnd/>
            <a:tailEnd/>
          </a:ln>
        </p:spPr>
        <p:txBody>
          <a:bodyPr wrap="none" lIns="73025" tIns="36511" rIns="73025" bIns="36511" anchor="ctr">
            <a:prstTxWarp prst="textNoShape">
              <a:avLst/>
            </a:prstTxWarp>
          </a:bodyPr>
          <a:lstStyle/>
          <a:p>
            <a:endParaRPr lang="en-US">
              <a:solidFill>
                <a:srgbClr val="FFFFFF"/>
              </a:solidFill>
              <a:latin typeface="Arial" charset="0"/>
            </a:endParaRPr>
          </a:p>
        </p:txBody>
      </p:sp>
      <p:sp>
        <p:nvSpPr>
          <p:cNvPr id="8196" name="Rectangle 4"/>
          <p:cNvSpPr>
            <a:spLocks noChangeArrowheads="1"/>
          </p:cNvSpPr>
          <p:nvPr/>
        </p:nvSpPr>
        <p:spPr bwMode="auto">
          <a:xfrm>
            <a:off x="3194050" y="3673475"/>
            <a:ext cx="5949950" cy="3209925"/>
          </a:xfrm>
          <a:prstGeom prst="rect">
            <a:avLst/>
          </a:prstGeom>
          <a:gradFill rotWithShape="1">
            <a:gsLst>
              <a:gs pos="0">
                <a:srgbClr val="576817"/>
              </a:gs>
              <a:gs pos="100000">
                <a:srgbClr val="A0C02A"/>
              </a:gs>
            </a:gsLst>
            <a:lin ang="18900000" scaled="1"/>
          </a:gradFill>
          <a:ln w="9525">
            <a:noFill/>
            <a:miter lim="800000"/>
            <a:headEnd/>
            <a:tailEnd/>
          </a:ln>
        </p:spPr>
        <p:txBody>
          <a:bodyPr wrap="none" lIns="73025" tIns="36511" rIns="73025" bIns="36511" anchor="ctr">
            <a:prstTxWarp prst="textNoShape">
              <a:avLst/>
            </a:prstTxWarp>
          </a:bodyPr>
          <a:lstStyle/>
          <a:p>
            <a:endParaRPr lang="en-US">
              <a:solidFill>
                <a:srgbClr val="FFFFFF"/>
              </a:solidFill>
              <a:latin typeface="Arial" charset="0"/>
            </a:endParaRPr>
          </a:p>
        </p:txBody>
      </p:sp>
      <p:sp>
        <p:nvSpPr>
          <p:cNvPr id="8197" name="Rectangle 6"/>
          <p:cNvSpPr>
            <a:spLocks noChangeArrowheads="1"/>
          </p:cNvSpPr>
          <p:nvPr/>
        </p:nvSpPr>
        <p:spPr bwMode="auto">
          <a:xfrm>
            <a:off x="3273425" y="6146800"/>
            <a:ext cx="3276600" cy="658813"/>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4200">
                <a:solidFill>
                  <a:srgbClr val="A0C02A"/>
                </a:solidFill>
                <a:latin typeface="Arial" charset="0"/>
              </a:rPr>
              <a:t>EXECUTION</a:t>
            </a:r>
          </a:p>
        </p:txBody>
      </p:sp>
      <p:sp>
        <p:nvSpPr>
          <p:cNvPr id="8198" name="Rectangle 10"/>
          <p:cNvSpPr>
            <a:spLocks noChangeArrowheads="1"/>
          </p:cNvSpPr>
          <p:nvPr/>
        </p:nvSpPr>
        <p:spPr bwMode="auto">
          <a:xfrm>
            <a:off x="5995988" y="187325"/>
            <a:ext cx="3038475" cy="658813"/>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4200">
                <a:solidFill>
                  <a:srgbClr val="AA78C6"/>
                </a:solidFill>
                <a:latin typeface="Arial" charset="0"/>
              </a:rPr>
              <a:t>STRATEGY</a:t>
            </a:r>
          </a:p>
        </p:txBody>
      </p:sp>
      <p:pic>
        <p:nvPicPr>
          <p:cNvPr id="8199" name="Picture 11" descr="V,S,E_CSCAP"/>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b="-138"/>
          <a:stretch>
            <a:fillRect/>
          </a:stretch>
        </p:blipFill>
        <p:spPr bwMode="auto">
          <a:xfrm>
            <a:off x="7454900" y="4392613"/>
            <a:ext cx="1727200" cy="2228850"/>
          </a:xfrm>
          <a:prstGeom prst="rect">
            <a:avLst/>
          </a:prstGeom>
          <a:noFill/>
          <a:ln w="9525">
            <a:noFill/>
            <a:miter lim="800000"/>
            <a:headEnd/>
            <a:tailEnd/>
          </a:ln>
        </p:spPr>
      </p:pic>
      <p:pic>
        <p:nvPicPr>
          <p:cNvPr id="8201" name="Picture 13" descr="V,S,E_CSCAP"/>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a:stretch>
            <a:fillRect/>
          </a:stretch>
        </p:blipFill>
        <p:spPr bwMode="auto">
          <a:xfrm>
            <a:off x="7088188" y="0"/>
            <a:ext cx="1976437" cy="2293938"/>
          </a:xfrm>
          <a:prstGeom prst="rect">
            <a:avLst/>
          </a:prstGeom>
          <a:noFill/>
          <a:ln w="9525">
            <a:noFill/>
            <a:miter lim="800000"/>
            <a:headEnd/>
            <a:tailEnd/>
          </a:ln>
        </p:spPr>
      </p:pic>
      <p:sp>
        <p:nvSpPr>
          <p:cNvPr id="8202" name="Rectangle 16"/>
          <p:cNvSpPr>
            <a:spLocks noChangeArrowheads="1"/>
          </p:cNvSpPr>
          <p:nvPr/>
        </p:nvSpPr>
        <p:spPr bwMode="auto">
          <a:xfrm>
            <a:off x="3521075" y="2849563"/>
            <a:ext cx="5126038" cy="865187"/>
          </a:xfrm>
          <a:prstGeom prst="rect">
            <a:avLst/>
          </a:prstGeom>
          <a:noFill/>
          <a:ln w="9525">
            <a:noFill/>
            <a:miter lim="800000"/>
            <a:headEnd/>
            <a:tailEnd/>
          </a:ln>
        </p:spPr>
        <p:txBody>
          <a:bodyPr wrap="none" lIns="82124" tIns="41061" rIns="82124" bIns="41061" anchor="ctr">
            <a:prstTxWarp prst="textNoShape">
              <a:avLst/>
            </a:prstTxWarp>
          </a:bodyPr>
          <a:lstStyle/>
          <a:p>
            <a:pPr defTabSz="814388">
              <a:spcBef>
                <a:spcPct val="50000"/>
              </a:spcBef>
            </a:pPr>
            <a:endParaRPr lang="en-US" sz="2400">
              <a:solidFill>
                <a:srgbClr val="FFC000"/>
              </a:solidFill>
              <a:latin typeface="Arial" charset="0"/>
            </a:endParaRPr>
          </a:p>
        </p:txBody>
      </p:sp>
      <p:sp>
        <p:nvSpPr>
          <p:cNvPr id="8204" name="TextBox 22"/>
          <p:cNvSpPr txBox="1">
            <a:spLocks noChangeArrowheads="1"/>
          </p:cNvSpPr>
          <p:nvPr/>
        </p:nvSpPr>
        <p:spPr bwMode="auto">
          <a:xfrm>
            <a:off x="7867650" y="3142245"/>
            <a:ext cx="1198563" cy="369888"/>
          </a:xfrm>
          <a:prstGeom prst="rect">
            <a:avLst/>
          </a:prstGeom>
          <a:noFill/>
          <a:ln w="9525">
            <a:noFill/>
            <a:miter lim="800000"/>
            <a:headEnd/>
            <a:tailEnd/>
          </a:ln>
        </p:spPr>
        <p:txBody>
          <a:bodyPr wrap="none">
            <a:prstTxWarp prst="textNoShape">
              <a:avLst/>
            </a:prstTxWarp>
            <a:spAutoFit/>
          </a:bodyPr>
          <a:lstStyle/>
          <a:p>
            <a:r>
              <a:rPr lang="en-US" i="1" dirty="0">
                <a:solidFill>
                  <a:srgbClr val="FFFFFF"/>
                </a:solidFill>
                <a:latin typeface="Arial" charset="0"/>
              </a:rPr>
              <a:t>2-4 Years</a:t>
            </a:r>
          </a:p>
        </p:txBody>
      </p:sp>
      <p:sp>
        <p:nvSpPr>
          <p:cNvPr id="8205" name="TextBox 23"/>
          <p:cNvSpPr txBox="1">
            <a:spLocks noChangeArrowheads="1"/>
          </p:cNvSpPr>
          <p:nvPr/>
        </p:nvSpPr>
        <p:spPr bwMode="auto">
          <a:xfrm>
            <a:off x="7519988" y="6454775"/>
            <a:ext cx="1658937" cy="368300"/>
          </a:xfrm>
          <a:prstGeom prst="rect">
            <a:avLst/>
          </a:prstGeom>
          <a:noFill/>
          <a:ln w="9525">
            <a:noFill/>
            <a:miter lim="800000"/>
            <a:headEnd/>
            <a:tailEnd/>
          </a:ln>
        </p:spPr>
        <p:txBody>
          <a:bodyPr wrap="none">
            <a:prstTxWarp prst="textNoShape">
              <a:avLst/>
            </a:prstTxWarp>
            <a:spAutoFit/>
          </a:bodyPr>
          <a:lstStyle/>
          <a:p>
            <a:r>
              <a:rPr lang="en-US" i="1">
                <a:solidFill>
                  <a:srgbClr val="FFFFFF"/>
                </a:solidFill>
                <a:latin typeface="Arial" charset="0"/>
              </a:rPr>
              <a:t>12-18 Months</a:t>
            </a:r>
          </a:p>
        </p:txBody>
      </p:sp>
      <p:grpSp>
        <p:nvGrpSpPr>
          <p:cNvPr id="2" name="Group 19"/>
          <p:cNvGrpSpPr/>
          <p:nvPr/>
        </p:nvGrpSpPr>
        <p:grpSpPr>
          <a:xfrm>
            <a:off x="9525" y="-69850"/>
            <a:ext cx="3184525" cy="6927850"/>
            <a:chOff x="9525" y="-69850"/>
            <a:chExt cx="3184525" cy="6927850"/>
          </a:xfrm>
        </p:grpSpPr>
        <p:sp>
          <p:nvSpPr>
            <p:cNvPr id="8209" name="Rectangle 5"/>
            <p:cNvSpPr>
              <a:spLocks noChangeArrowheads="1"/>
            </p:cNvSpPr>
            <p:nvPr/>
          </p:nvSpPr>
          <p:spPr bwMode="auto">
            <a:xfrm>
              <a:off x="9525" y="0"/>
              <a:ext cx="3184525" cy="6858000"/>
            </a:xfrm>
            <a:prstGeom prst="rect">
              <a:avLst/>
            </a:prstGeom>
            <a:solidFill>
              <a:srgbClr val="0183B7">
                <a:alpha val="78822"/>
              </a:srgbClr>
            </a:solidFill>
            <a:ln w="9525">
              <a:noFill/>
              <a:miter lim="800000"/>
              <a:headEnd/>
              <a:tailEnd/>
            </a:ln>
          </p:spPr>
          <p:txBody>
            <a:bodyPr wrap="none" lIns="73025" tIns="36511" rIns="73025" bIns="36511" anchor="ctr">
              <a:prstTxWarp prst="textNoShape">
                <a:avLst/>
              </a:prstTxWarp>
            </a:bodyPr>
            <a:lstStyle/>
            <a:p>
              <a:endParaRPr lang="en-US">
                <a:solidFill>
                  <a:srgbClr val="FFFFFF"/>
                </a:solidFill>
                <a:latin typeface="Arial" charset="0"/>
              </a:endParaRPr>
            </a:p>
          </p:txBody>
        </p:sp>
        <p:sp>
          <p:nvSpPr>
            <p:cNvPr id="8210" name="Rectangle 9"/>
            <p:cNvSpPr>
              <a:spLocks noChangeArrowheads="1"/>
            </p:cNvSpPr>
            <p:nvPr/>
          </p:nvSpPr>
          <p:spPr bwMode="auto">
            <a:xfrm>
              <a:off x="188913" y="1054100"/>
              <a:ext cx="1971675" cy="658813"/>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4200">
                  <a:solidFill>
                    <a:srgbClr val="6DD6FB"/>
                  </a:solidFill>
                  <a:latin typeface="Arial" charset="0"/>
                </a:rPr>
                <a:t>VISION</a:t>
              </a:r>
            </a:p>
          </p:txBody>
        </p:sp>
        <p:pic>
          <p:nvPicPr>
            <p:cNvPr id="8211" name="Picture 12" descr="V,S,E_CSCAP"/>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a:stretch>
              <a:fillRect/>
            </a:stretch>
          </p:blipFill>
          <p:spPr bwMode="auto">
            <a:xfrm>
              <a:off x="868363" y="-69850"/>
              <a:ext cx="2209800" cy="2216150"/>
            </a:xfrm>
            <a:prstGeom prst="rect">
              <a:avLst/>
            </a:prstGeom>
            <a:noFill/>
            <a:ln w="9525">
              <a:noFill/>
              <a:miter lim="800000"/>
              <a:headEnd/>
              <a:tailEnd/>
            </a:ln>
          </p:spPr>
        </p:pic>
        <p:sp>
          <p:nvSpPr>
            <p:cNvPr id="8203" name="TextBox 21"/>
            <p:cNvSpPr txBox="1">
              <a:spLocks noChangeArrowheads="1"/>
            </p:cNvSpPr>
            <p:nvPr/>
          </p:nvSpPr>
          <p:spPr bwMode="auto">
            <a:xfrm>
              <a:off x="1624013" y="6454775"/>
              <a:ext cx="1127125" cy="368300"/>
            </a:xfrm>
            <a:prstGeom prst="rect">
              <a:avLst/>
            </a:prstGeom>
            <a:noFill/>
            <a:ln w="9525">
              <a:noFill/>
              <a:miter lim="800000"/>
              <a:headEnd/>
              <a:tailEnd/>
            </a:ln>
          </p:spPr>
          <p:txBody>
            <a:bodyPr wrap="none">
              <a:prstTxWarp prst="textNoShape">
                <a:avLst/>
              </a:prstTxWarp>
              <a:spAutoFit/>
            </a:bodyPr>
            <a:lstStyle/>
            <a:p>
              <a:r>
                <a:rPr lang="en-US" i="1">
                  <a:solidFill>
                    <a:srgbClr val="FFFFFF"/>
                  </a:solidFill>
                  <a:latin typeface="Arial" charset="0"/>
                </a:rPr>
                <a:t>5+ Years</a:t>
              </a:r>
            </a:p>
          </p:txBody>
        </p:sp>
        <p:sp>
          <p:nvSpPr>
            <p:cNvPr id="20494" name="Text Box 17" descr="13344_02_2007_SLO Common slide"/>
            <p:cNvSpPr txBox="1">
              <a:spLocks noChangeArrowheads="1"/>
            </p:cNvSpPr>
            <p:nvPr/>
          </p:nvSpPr>
          <p:spPr bwMode="auto">
            <a:xfrm>
              <a:off x="9526" y="1712913"/>
              <a:ext cx="3148012" cy="3413066"/>
            </a:xfrm>
            <a:prstGeom prst="rect">
              <a:avLst/>
            </a:prstGeom>
            <a:noFill/>
            <a:ln w="9525" algn="ctr">
              <a:noFill/>
              <a:miter lim="800000"/>
              <a:headEnd/>
              <a:tailEnd/>
            </a:ln>
          </p:spPr>
          <p:txBody>
            <a:bodyPr wrap="square" lIns="82124" tIns="41061" rIns="82124" bIns="41061">
              <a:prstTxWarp prst="textNoShape">
                <a:avLst/>
              </a:prstTxWarp>
              <a:spAutoFit/>
            </a:bodyPr>
            <a:lstStyle/>
            <a:p>
              <a:pPr defTabSz="814388" eaLnBrk="0" hangingPunct="0">
                <a:lnSpc>
                  <a:spcPct val="90000"/>
                </a:lnSpc>
              </a:pPr>
              <a:r>
                <a:rPr lang="en-US" sz="2400" dirty="0">
                  <a:solidFill>
                    <a:srgbClr val="FFFF00"/>
                  </a:solidFill>
                </a:rPr>
                <a:t>Enable the</a:t>
              </a:r>
              <a:r>
                <a:rPr lang="en-US" sz="2400" dirty="0" smtClean="0">
                  <a:solidFill>
                    <a:srgbClr val="FFFF00"/>
                  </a:solidFill>
                </a:rPr>
                <a:t> business with productivity-enhancing tools, processes, and operating models that maximize attorney efficiency, client-side self-service, and responsiveness to sales operations</a:t>
              </a:r>
              <a:endParaRPr lang="en-US" sz="2400" dirty="0">
                <a:solidFill>
                  <a:srgbClr val="FFFF00"/>
                </a:solidFill>
              </a:endParaRPr>
            </a:p>
          </p:txBody>
        </p:sp>
      </p:grpSp>
      <p:sp>
        <p:nvSpPr>
          <p:cNvPr id="8207" name="Text Box 18" descr="13344_02_2007_SLO Common slide"/>
          <p:cNvSpPr txBox="1">
            <a:spLocks noChangeArrowheads="1"/>
          </p:cNvSpPr>
          <p:nvPr/>
        </p:nvSpPr>
        <p:spPr bwMode="auto">
          <a:xfrm>
            <a:off x="3532187" y="3714750"/>
            <a:ext cx="5532438" cy="2581044"/>
          </a:xfrm>
          <a:prstGeom prst="rect">
            <a:avLst/>
          </a:prstGeom>
          <a:noFill/>
          <a:ln w="9525">
            <a:noFill/>
            <a:miter lim="800000"/>
            <a:headEnd/>
            <a:tailEnd/>
          </a:ln>
        </p:spPr>
        <p:txBody>
          <a:bodyPr lIns="82124" tIns="41061" rIns="82124" bIns="41061">
            <a:prstTxWarp prst="textNoShape">
              <a:avLst/>
            </a:prstTxWarp>
            <a:spAutoFit/>
          </a:bodyPr>
          <a:lstStyle/>
          <a:p>
            <a:pPr defTabSz="814388" eaLnBrk="0" hangingPunct="0">
              <a:lnSpc>
                <a:spcPct val="90000"/>
              </a:lnSpc>
            </a:pPr>
            <a:r>
              <a:rPr lang="en-US" sz="2000" b="1" dirty="0" smtClean="0">
                <a:solidFill>
                  <a:srgbClr val="FFFF00"/>
                </a:solidFill>
                <a:latin typeface="Arial" charset="0"/>
              </a:rPr>
              <a:t>Extend Core </a:t>
            </a:r>
            <a:r>
              <a:rPr lang="en-US" sz="2000" b="1" dirty="0" err="1">
                <a:solidFill>
                  <a:srgbClr val="FFFF00"/>
                </a:solidFill>
                <a:latin typeface="Arial" charset="0"/>
              </a:rPr>
              <a:t>v</a:t>
            </a:r>
            <a:r>
              <a:rPr lang="en-US" sz="2000" b="1" dirty="0">
                <a:solidFill>
                  <a:srgbClr val="FFFF00"/>
                </a:solidFill>
                <a:latin typeface="Arial" charset="0"/>
              </a:rPr>
              <a:t>. </a:t>
            </a:r>
            <a:r>
              <a:rPr lang="en-US" sz="2000" b="1" dirty="0" smtClean="0">
                <a:solidFill>
                  <a:srgbClr val="FFFF00"/>
                </a:solidFill>
                <a:latin typeface="Arial" charset="0"/>
              </a:rPr>
              <a:t>Context to application layer</a:t>
            </a:r>
          </a:p>
          <a:p>
            <a:pPr defTabSz="814388" eaLnBrk="0" hangingPunct="0">
              <a:lnSpc>
                <a:spcPct val="90000"/>
              </a:lnSpc>
            </a:pPr>
            <a:endParaRPr lang="en-US" sz="2000" b="1" dirty="0" smtClean="0">
              <a:solidFill>
                <a:srgbClr val="FFFF00"/>
              </a:solidFill>
              <a:latin typeface="Arial" charset="0"/>
            </a:endParaRPr>
          </a:p>
          <a:p>
            <a:pPr defTabSz="814388" eaLnBrk="0" hangingPunct="0">
              <a:lnSpc>
                <a:spcPct val="90000"/>
              </a:lnSpc>
            </a:pPr>
            <a:r>
              <a:rPr lang="en-US" sz="2000" b="1" dirty="0" smtClean="0">
                <a:solidFill>
                  <a:srgbClr val="FFFF00"/>
                </a:solidFill>
                <a:latin typeface="Arial" charset="0"/>
              </a:rPr>
              <a:t>Build when necessary; favor configuration and deployment</a:t>
            </a:r>
          </a:p>
          <a:p>
            <a:pPr defTabSz="814388" eaLnBrk="0" hangingPunct="0">
              <a:lnSpc>
                <a:spcPct val="90000"/>
              </a:lnSpc>
            </a:pPr>
            <a:endParaRPr lang="en-US" sz="2000" b="1" dirty="0" smtClean="0">
              <a:solidFill>
                <a:srgbClr val="FFFF00"/>
              </a:solidFill>
              <a:latin typeface="Arial" charset="0"/>
            </a:endParaRPr>
          </a:p>
          <a:p>
            <a:pPr defTabSz="814388" eaLnBrk="0" hangingPunct="0">
              <a:lnSpc>
                <a:spcPct val="90000"/>
              </a:lnSpc>
            </a:pPr>
            <a:r>
              <a:rPr lang="en-US" sz="2000" b="1" dirty="0" smtClean="0">
                <a:solidFill>
                  <a:srgbClr val="FFFF00"/>
                </a:solidFill>
                <a:latin typeface="Arial" charset="0"/>
              </a:rPr>
              <a:t>Cross-functional data hub</a:t>
            </a:r>
          </a:p>
          <a:p>
            <a:pPr defTabSz="814388" eaLnBrk="0" hangingPunct="0">
              <a:lnSpc>
                <a:spcPct val="90000"/>
              </a:lnSpc>
            </a:pPr>
            <a:endParaRPr lang="en-US" sz="2000" b="1" dirty="0" smtClean="0">
              <a:solidFill>
                <a:srgbClr val="FFFF00"/>
              </a:solidFill>
              <a:latin typeface="Arial" charset="0"/>
            </a:endParaRPr>
          </a:p>
          <a:p>
            <a:pPr defTabSz="814388" eaLnBrk="0" hangingPunct="0">
              <a:lnSpc>
                <a:spcPct val="90000"/>
              </a:lnSpc>
            </a:pPr>
            <a:r>
              <a:rPr lang="en-US" sz="2000" b="1" dirty="0" smtClean="0">
                <a:solidFill>
                  <a:srgbClr val="FFFF00"/>
                </a:solidFill>
                <a:latin typeface="Arial" charset="0"/>
              </a:rPr>
              <a:t>Under-promise and over-deliver; keep program commitments</a:t>
            </a:r>
            <a:endParaRPr lang="en-US" sz="2000" b="1" dirty="0">
              <a:solidFill>
                <a:srgbClr val="FFFF00"/>
              </a:solidFill>
              <a:latin typeface="Arial" charset="0"/>
            </a:endParaRPr>
          </a:p>
        </p:txBody>
      </p:sp>
      <p:sp>
        <p:nvSpPr>
          <p:cNvPr id="8208" name="Text Box 19" descr="13344_02_2007_SLO Common slide"/>
          <p:cNvSpPr txBox="1">
            <a:spLocks noChangeArrowheads="1"/>
          </p:cNvSpPr>
          <p:nvPr/>
        </p:nvSpPr>
        <p:spPr bwMode="auto">
          <a:xfrm>
            <a:off x="3429000" y="838200"/>
            <a:ext cx="5319713" cy="2304045"/>
          </a:xfrm>
          <a:prstGeom prst="rect">
            <a:avLst/>
          </a:prstGeom>
          <a:noFill/>
          <a:ln w="9525">
            <a:noFill/>
            <a:miter lim="800000"/>
            <a:headEnd/>
            <a:tailEnd/>
          </a:ln>
        </p:spPr>
        <p:txBody>
          <a:bodyPr wrap="square" lIns="82124" tIns="41061" rIns="82124" bIns="41061">
            <a:prstTxWarp prst="textNoShape">
              <a:avLst/>
            </a:prstTxWarp>
            <a:spAutoFit/>
          </a:bodyPr>
          <a:lstStyle/>
          <a:p>
            <a:pPr defTabSz="814388" eaLnBrk="0" hangingPunct="0">
              <a:lnSpc>
                <a:spcPct val="90000"/>
              </a:lnSpc>
            </a:pPr>
            <a:r>
              <a:rPr lang="en-US" sz="2000" b="1" dirty="0" smtClean="0">
                <a:solidFill>
                  <a:srgbClr val="FFFF00"/>
                </a:solidFill>
                <a:latin typeface="Arial" charset="0"/>
              </a:rPr>
              <a:t>Extensible platforms to maximize agility</a:t>
            </a:r>
          </a:p>
          <a:p>
            <a:pPr defTabSz="814388" eaLnBrk="0" hangingPunct="0">
              <a:lnSpc>
                <a:spcPct val="90000"/>
              </a:lnSpc>
            </a:pPr>
            <a:endParaRPr lang="en-US" sz="2000" b="1" dirty="0" smtClean="0">
              <a:solidFill>
                <a:srgbClr val="FFFF00"/>
              </a:solidFill>
              <a:latin typeface="Arial" charset="0"/>
            </a:endParaRPr>
          </a:p>
          <a:p>
            <a:pPr defTabSz="814388" eaLnBrk="0" hangingPunct="0">
              <a:lnSpc>
                <a:spcPct val="90000"/>
              </a:lnSpc>
            </a:pPr>
            <a:r>
              <a:rPr lang="en-US" sz="2000" b="1" dirty="0" smtClean="0">
                <a:solidFill>
                  <a:srgbClr val="FFFF00"/>
                </a:solidFill>
                <a:latin typeface="Arial" charset="0"/>
              </a:rPr>
              <a:t>One-to-many knowledge dissemination</a:t>
            </a:r>
          </a:p>
          <a:p>
            <a:pPr defTabSz="814388" eaLnBrk="0" hangingPunct="0">
              <a:lnSpc>
                <a:spcPct val="90000"/>
              </a:lnSpc>
            </a:pPr>
            <a:endParaRPr lang="en-US" sz="2000" b="1" dirty="0" smtClean="0">
              <a:solidFill>
                <a:srgbClr val="FFFF00"/>
              </a:solidFill>
              <a:latin typeface="Arial" charset="0"/>
            </a:endParaRPr>
          </a:p>
          <a:p>
            <a:pPr defTabSz="814388" eaLnBrk="0" hangingPunct="0">
              <a:lnSpc>
                <a:spcPct val="90000"/>
              </a:lnSpc>
            </a:pPr>
            <a:r>
              <a:rPr lang="en-US" sz="2000" b="1" dirty="0" smtClean="0">
                <a:solidFill>
                  <a:srgbClr val="FFFF00"/>
                </a:solidFill>
                <a:latin typeface="Arial" charset="0"/>
              </a:rPr>
              <a:t>“Service org to a service org” mindset</a:t>
            </a:r>
          </a:p>
          <a:p>
            <a:pPr defTabSz="814388" eaLnBrk="0" hangingPunct="0">
              <a:lnSpc>
                <a:spcPct val="90000"/>
              </a:lnSpc>
            </a:pPr>
            <a:endParaRPr lang="en-US" sz="2000" b="1" dirty="0" smtClean="0">
              <a:solidFill>
                <a:srgbClr val="FFFF00"/>
              </a:solidFill>
              <a:latin typeface="Arial" charset="0"/>
            </a:endParaRPr>
          </a:p>
          <a:p>
            <a:pPr defTabSz="814388" eaLnBrk="0" hangingPunct="0">
              <a:lnSpc>
                <a:spcPct val="90000"/>
              </a:lnSpc>
            </a:pPr>
            <a:r>
              <a:rPr lang="en-US" sz="2000" b="1" dirty="0" smtClean="0">
                <a:solidFill>
                  <a:srgbClr val="FFFF00"/>
                </a:solidFill>
                <a:latin typeface="Arial" charset="0"/>
              </a:rPr>
              <a:t>Evolve core competency from “utility makers” to “internal consultants”</a:t>
            </a:r>
            <a:endParaRPr lang="en-US" sz="2000" b="1" dirty="0">
              <a:solidFill>
                <a:srgbClr val="FFFF00"/>
              </a:solidFill>
              <a:latin typeface="Arial"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0885192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229701" y="100069"/>
            <a:ext cx="8580924" cy="838200"/>
          </a:xfrm>
        </p:spPr>
        <p:txBody>
          <a:bodyPr/>
          <a:lstStyle/>
          <a:p>
            <a:r>
              <a:rPr lang="en-IE" dirty="0" smtClean="0"/>
              <a:t>Agility: ability to respond to...</a:t>
            </a:r>
            <a:endParaRPr lang="en-IE" dirty="0"/>
          </a:p>
        </p:txBody>
      </p:sp>
      <p:sp>
        <p:nvSpPr>
          <p:cNvPr id="4" name="Content Placeholder 3"/>
          <p:cNvSpPr>
            <a:spLocks noGrp="1"/>
          </p:cNvSpPr>
          <p:nvPr>
            <p:ph idx="1"/>
          </p:nvPr>
        </p:nvSpPr>
        <p:spPr>
          <a:xfrm>
            <a:off x="5051778" y="1600200"/>
            <a:ext cx="3177822" cy="4525963"/>
          </a:xfrm>
        </p:spPr>
        <p:txBody>
          <a:bodyPr>
            <a:normAutofit/>
          </a:bodyPr>
          <a:lstStyle/>
          <a:p>
            <a:r>
              <a:rPr lang="en-IE" dirty="0" smtClean="0"/>
              <a:t>Market adjacencies</a:t>
            </a:r>
          </a:p>
          <a:p>
            <a:r>
              <a:rPr lang="en-IE" dirty="0" smtClean="0"/>
              <a:t>Acquisitions</a:t>
            </a:r>
          </a:p>
          <a:p>
            <a:r>
              <a:rPr lang="en-IE" dirty="0" smtClean="0"/>
              <a:t>Anti-corruption/due diligence</a:t>
            </a:r>
          </a:p>
          <a:p>
            <a:r>
              <a:rPr lang="en-IE" dirty="0" smtClean="0"/>
              <a:t>Controls</a:t>
            </a:r>
          </a:p>
          <a:p>
            <a:r>
              <a:rPr lang="en-IE" dirty="0" smtClean="0"/>
              <a:t>Localization</a:t>
            </a:r>
          </a:p>
          <a:p>
            <a:r>
              <a:rPr lang="en-IE" dirty="0" smtClean="0"/>
              <a:t>New Cisco entities</a:t>
            </a:r>
          </a:p>
          <a:p>
            <a:r>
              <a:rPr lang="en-IE" dirty="0" smtClean="0"/>
              <a:t>Globalization</a:t>
            </a:r>
          </a:p>
          <a:p>
            <a:r>
              <a:rPr lang="en-IE" dirty="0" smtClean="0">
                <a:solidFill>
                  <a:schemeClr val="accent3"/>
                </a:solidFill>
              </a:rPr>
              <a:t>Complexity</a:t>
            </a:r>
          </a:p>
          <a:p>
            <a:r>
              <a:rPr lang="en-IE" dirty="0" smtClean="0">
                <a:solidFill>
                  <a:schemeClr val="accent3"/>
                </a:solidFill>
              </a:rPr>
              <a:t>Unknowns … </a:t>
            </a:r>
          </a:p>
          <a:p>
            <a:pPr>
              <a:buNone/>
            </a:pPr>
            <a:endParaRPr lang="en-IE" dirty="0"/>
          </a:p>
        </p:txBody>
      </p:sp>
      <p:sp>
        <p:nvSpPr>
          <p:cNvPr id="12" name="Rectangle 3"/>
          <p:cNvSpPr>
            <a:spLocks noChangeArrowheads="1"/>
          </p:cNvSpPr>
          <p:nvPr/>
        </p:nvSpPr>
        <p:spPr bwMode="auto">
          <a:xfrm>
            <a:off x="46038" y="1143000"/>
            <a:ext cx="4351337" cy="3673475"/>
          </a:xfrm>
          <a:prstGeom prst="rect">
            <a:avLst/>
          </a:prstGeom>
          <a:gradFill rotWithShape="1">
            <a:gsLst>
              <a:gs pos="0">
                <a:srgbClr val="8A44AA"/>
              </a:gs>
              <a:gs pos="100000">
                <a:srgbClr val="5C2D71"/>
              </a:gs>
            </a:gsLst>
            <a:lin ang="18900000" scaled="1"/>
          </a:gradFill>
          <a:ln w="9525">
            <a:noFill/>
            <a:miter lim="800000"/>
            <a:headEnd/>
            <a:tailEnd/>
          </a:ln>
        </p:spPr>
        <p:txBody>
          <a:bodyPr wrap="none" lIns="73025" tIns="36511" rIns="73025" bIns="36511" anchor="ctr">
            <a:prstTxWarp prst="textNoShape">
              <a:avLst/>
            </a:prstTxWarp>
          </a:bodyPr>
          <a:lstStyle/>
          <a:p>
            <a:endParaRPr lang="en-US">
              <a:solidFill>
                <a:srgbClr val="FFFFFF"/>
              </a:solidFill>
              <a:latin typeface="Arial" charset="0"/>
            </a:endParaRPr>
          </a:p>
        </p:txBody>
      </p:sp>
      <p:sp>
        <p:nvSpPr>
          <p:cNvPr id="13" name="Rectangle 10"/>
          <p:cNvSpPr>
            <a:spLocks noChangeArrowheads="1"/>
          </p:cNvSpPr>
          <p:nvPr/>
        </p:nvSpPr>
        <p:spPr bwMode="auto">
          <a:xfrm>
            <a:off x="1328738" y="1270793"/>
            <a:ext cx="3038475" cy="658813"/>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4200">
                <a:solidFill>
                  <a:srgbClr val="AA78C6"/>
                </a:solidFill>
                <a:latin typeface="Arial" charset="0"/>
              </a:rPr>
              <a:t>STRATEGY</a:t>
            </a:r>
          </a:p>
        </p:txBody>
      </p:sp>
      <p:pic>
        <p:nvPicPr>
          <p:cNvPr id="14" name="Picture 13" descr="V,S,E_CSCAP"/>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a:stretch>
            <a:fillRect/>
          </a:stretch>
        </p:blipFill>
        <p:spPr bwMode="auto">
          <a:xfrm>
            <a:off x="2420938" y="1083468"/>
            <a:ext cx="1976437" cy="2293938"/>
          </a:xfrm>
          <a:prstGeom prst="rect">
            <a:avLst/>
          </a:prstGeom>
          <a:noFill/>
          <a:ln w="9525">
            <a:noFill/>
            <a:miter lim="800000"/>
            <a:headEnd/>
            <a:tailEnd/>
          </a:ln>
        </p:spPr>
      </p:pic>
      <p:sp>
        <p:nvSpPr>
          <p:cNvPr id="16" name="TextBox 22"/>
          <p:cNvSpPr txBox="1">
            <a:spLocks noChangeArrowheads="1"/>
          </p:cNvSpPr>
          <p:nvPr/>
        </p:nvSpPr>
        <p:spPr bwMode="auto">
          <a:xfrm>
            <a:off x="2420938" y="4100301"/>
            <a:ext cx="1198563" cy="369888"/>
          </a:xfrm>
          <a:prstGeom prst="rect">
            <a:avLst/>
          </a:prstGeom>
          <a:noFill/>
          <a:ln w="9525">
            <a:noFill/>
            <a:miter lim="800000"/>
            <a:headEnd/>
            <a:tailEnd/>
          </a:ln>
        </p:spPr>
        <p:txBody>
          <a:bodyPr wrap="none">
            <a:prstTxWarp prst="textNoShape">
              <a:avLst/>
            </a:prstTxWarp>
            <a:spAutoFit/>
          </a:bodyPr>
          <a:lstStyle/>
          <a:p>
            <a:r>
              <a:rPr lang="en-US" i="1" dirty="0">
                <a:solidFill>
                  <a:srgbClr val="FFFFFF"/>
                </a:solidFill>
                <a:latin typeface="Arial" charset="0"/>
              </a:rPr>
              <a:t>2-4 Years</a:t>
            </a:r>
          </a:p>
        </p:txBody>
      </p:sp>
      <p:sp>
        <p:nvSpPr>
          <p:cNvPr id="17" name="Text Box 19" descr="13344_02_2007_SLO Common slide"/>
          <p:cNvSpPr txBox="1">
            <a:spLocks noChangeArrowheads="1"/>
          </p:cNvSpPr>
          <p:nvPr/>
        </p:nvSpPr>
        <p:spPr bwMode="auto">
          <a:xfrm>
            <a:off x="280988" y="3181251"/>
            <a:ext cx="4116387" cy="642051"/>
          </a:xfrm>
          <a:prstGeom prst="rect">
            <a:avLst/>
          </a:prstGeom>
          <a:noFill/>
          <a:ln w="9525">
            <a:noFill/>
            <a:miter lim="800000"/>
            <a:headEnd/>
            <a:tailEnd/>
          </a:ln>
        </p:spPr>
        <p:txBody>
          <a:bodyPr wrap="square" lIns="82124" tIns="41061" rIns="82124" bIns="41061">
            <a:prstTxWarp prst="textNoShape">
              <a:avLst/>
            </a:prstTxWarp>
            <a:spAutoFit/>
          </a:bodyPr>
          <a:lstStyle/>
          <a:p>
            <a:pPr defTabSz="814388" eaLnBrk="0" hangingPunct="0">
              <a:lnSpc>
                <a:spcPct val="90000"/>
              </a:lnSpc>
            </a:pPr>
            <a:r>
              <a:rPr lang="en-US" sz="2000" b="1" dirty="0" smtClean="0">
                <a:solidFill>
                  <a:srgbClr val="FFFF00"/>
                </a:solidFill>
                <a:latin typeface="Arial" charset="0"/>
              </a:rPr>
              <a:t>Extensible platforms to maximize agility</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06319832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not agility!</a:t>
            </a:r>
            <a:endParaRPr lang="en-US" dirty="0"/>
          </a:p>
        </p:txBody>
      </p:sp>
      <p:pic>
        <p:nvPicPr>
          <p:cNvPr id="4" name="Content Placeholder 3" descr="Swiss Army Knife.jpg"/>
          <p:cNvPicPr>
            <a:picLocks noGrp="1" noChangeAspect="1"/>
          </p:cNvPicPr>
          <p:nvPr>
            <p:ph idx="1"/>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l="-12040" r="-12040"/>
          <a:stretch>
            <a:fillRect/>
          </a:stretch>
        </p:blipFill>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58398924"/>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descr="fail_square_wheel_tricycle.jpg"/>
          <p:cNvPicPr>
            <a:picLocks noGrp="1" noChangeAspect="1"/>
          </p:cNvPicPr>
          <p:nvPr>
            <p:ph type="pic" idx="1"/>
          </p:nvPr>
        </p:nvPicPr>
        <p:blipFill>
          <a:blip r:embed="rId2"/>
          <a:srcRect l="-36545" r="-36545"/>
          <a:stretch>
            <a:fillRect/>
          </a:stretch>
        </p:blipFill>
        <p:spPr/>
      </p:pic>
      <p:sp>
        <p:nvSpPr>
          <p:cNvPr id="3" name="Title 2"/>
          <p:cNvSpPr>
            <a:spLocks noGrp="1"/>
          </p:cNvSpPr>
          <p:nvPr>
            <p:ph type="title"/>
          </p:nvPr>
        </p:nvSpPr>
        <p:spPr/>
        <p:txBody>
          <a:bodyPr/>
          <a:lstStyle/>
          <a:p>
            <a:r>
              <a:rPr lang="en-US" dirty="0" smtClean="0"/>
              <a:t>Trying harder is not the solution</a:t>
            </a:r>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lIns="82124" tIns="41061" rIns="82124" bIns="41061" anchor="b"/>
          <a:lstStyle/>
          <a:p>
            <a:pPr eaLnBrk="1" hangingPunct="1"/>
            <a:r>
              <a:rPr lang="en-US" dirty="0">
                <a:solidFill>
                  <a:schemeClr val="bg1"/>
                </a:solidFill>
              </a:rPr>
              <a:t>The Best Job in the World</a:t>
            </a:r>
          </a:p>
        </p:txBody>
      </p:sp>
      <p:sp>
        <p:nvSpPr>
          <p:cNvPr id="28676" name="Rectangle 8"/>
          <p:cNvSpPr>
            <a:spLocks noGrp="1" noChangeArrowheads="1"/>
          </p:cNvSpPr>
          <p:nvPr>
            <p:ph idx="1"/>
          </p:nvPr>
        </p:nvSpPr>
        <p:spPr/>
        <p:txBody>
          <a:bodyPr/>
          <a:lstStyle/>
          <a:p>
            <a:pPr eaLnBrk="1" hangingPunct="1"/>
            <a:r>
              <a:rPr lang="en-US" dirty="0" smtClean="0"/>
              <a:t>Visionary Leadership</a:t>
            </a:r>
          </a:p>
          <a:p>
            <a:pPr eaLnBrk="1" hangingPunct="1"/>
            <a:r>
              <a:rPr lang="en-US" dirty="0" smtClean="0"/>
              <a:t>Cool toys</a:t>
            </a:r>
          </a:p>
          <a:p>
            <a:pPr eaLnBrk="1" hangingPunct="1"/>
            <a:r>
              <a:rPr lang="en-US" dirty="0" smtClean="0"/>
              <a:t>Smart customers</a:t>
            </a:r>
          </a:p>
          <a:p>
            <a:pPr eaLnBrk="1" hangingPunct="1"/>
            <a:r>
              <a:rPr lang="en-US" dirty="0" smtClean="0"/>
              <a:t>Whole new world</a:t>
            </a:r>
          </a:p>
        </p:txBody>
      </p:sp>
      <p:pic>
        <p:nvPicPr>
          <p:cNvPr id="28680" name="Picture 9"/>
          <p:cNvPicPr>
            <a:picLocks noChangeAspect="1" noChangeArrowheads="1"/>
          </p:cNvPicPr>
          <p:nvPr/>
        </p:nvPicPr>
        <p:blipFill>
          <a:blip r:embed="rId3"/>
          <a:srcRect/>
          <a:stretch>
            <a:fillRect/>
          </a:stretch>
        </p:blipFill>
        <p:spPr bwMode="auto">
          <a:xfrm>
            <a:off x="4637087" y="1978544"/>
            <a:ext cx="4244925" cy="4316205"/>
          </a:xfrm>
          <a:prstGeom prst="rect">
            <a:avLst/>
          </a:prstGeom>
          <a:noFill/>
          <a:ln w="9525">
            <a:noFill/>
            <a:miter lim="800000"/>
            <a:headEnd/>
            <a:tailEnd/>
          </a:ln>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93913806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What Drives Us</a:t>
            </a:r>
          </a:p>
          <a:p>
            <a:r>
              <a:rPr lang="en-US" dirty="0" smtClean="0"/>
              <a:t>Our Department and our Framework</a:t>
            </a:r>
          </a:p>
          <a:p>
            <a:r>
              <a:rPr lang="en-US" dirty="0" smtClean="0"/>
              <a:t>Contrasting Perspectives</a:t>
            </a:r>
          </a:p>
          <a:p>
            <a:r>
              <a:rPr lang="en-US" dirty="0" smtClean="0"/>
              <a:t>Aligning Vision; Strategy; and Execution</a:t>
            </a:r>
          </a:p>
          <a:p>
            <a:r>
              <a:rPr lang="en-US" dirty="0" smtClean="0">
                <a:solidFill>
                  <a:srgbClr val="FFFF00"/>
                </a:solidFill>
              </a:rPr>
              <a:t>Three-Pronged Solution</a:t>
            </a:r>
            <a:endParaRPr lang="en-US" dirty="0">
              <a:solidFill>
                <a:srgbClr val="FFFF00"/>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380633725"/>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522" name="Rectangle 62"/>
          <p:cNvSpPr>
            <a:spLocks noChangeArrowheads="1"/>
          </p:cNvSpPr>
          <p:nvPr/>
        </p:nvSpPr>
        <p:spPr bwMode="auto">
          <a:xfrm>
            <a:off x="0" y="3352800"/>
            <a:ext cx="9144000" cy="3505200"/>
          </a:xfrm>
          <a:prstGeom prst="rect">
            <a:avLst/>
          </a:prstGeom>
          <a:gradFill rotWithShape="0">
            <a:gsLst>
              <a:gs pos="0">
                <a:schemeClr val="tx1">
                  <a:alpha val="0"/>
                </a:schemeClr>
              </a:gs>
              <a:gs pos="100000">
                <a:schemeClr val="tx1">
                  <a:gamma/>
                  <a:tint val="0"/>
                  <a:invGamma/>
                  <a:alpha val="20000"/>
                </a:schemeClr>
              </a:gs>
            </a:gsLst>
            <a:lin ang="5400000" scaled="1"/>
          </a:gradFill>
          <a:ln w="9525">
            <a:noFill/>
            <a:round/>
            <a:headEnd/>
            <a:tailEnd/>
          </a:ln>
          <a:effectLst/>
        </p:spPr>
        <p:txBody>
          <a:bodyPr wrap="none" lIns="82124" tIns="41061" rIns="82124" bIns="41061" anchor="ctr">
            <a:prstTxWarp prst="textNoShape">
              <a:avLst/>
            </a:prstTxWarp>
          </a:bodyPr>
          <a:lstStyle/>
          <a:p>
            <a:endParaRPr lang="en-US" sz="1800"/>
          </a:p>
        </p:txBody>
      </p:sp>
      <p:sp>
        <p:nvSpPr>
          <p:cNvPr id="59395" name="Rectangle 3"/>
          <p:cNvSpPr>
            <a:spLocks noGrp="1" noChangeArrowheads="1"/>
          </p:cNvSpPr>
          <p:nvPr>
            <p:ph type="title"/>
          </p:nvPr>
        </p:nvSpPr>
        <p:spPr/>
        <p:txBody>
          <a:bodyPr/>
          <a:lstStyle/>
          <a:p>
            <a:pPr eaLnBrk="1" hangingPunct="1"/>
            <a:r>
              <a:rPr lang="en-US" dirty="0"/>
              <a:t> </a:t>
            </a:r>
            <a:br>
              <a:rPr lang="en-US" dirty="0"/>
            </a:br>
            <a:r>
              <a:rPr lang="en-US" dirty="0" smtClean="0"/>
              <a:t>From strategy to execution</a:t>
            </a:r>
            <a:endParaRPr lang="en-US" dirty="0"/>
          </a:p>
        </p:txBody>
      </p:sp>
      <p:sp>
        <p:nvSpPr>
          <p:cNvPr id="59396" name="Text Box 4"/>
          <p:cNvSpPr txBox="1">
            <a:spLocks noChangeArrowheads="1"/>
          </p:cNvSpPr>
          <p:nvPr/>
        </p:nvSpPr>
        <p:spPr bwMode="auto">
          <a:xfrm>
            <a:off x="19051" y="440030"/>
            <a:ext cx="8616950" cy="411163"/>
          </a:xfrm>
          <a:prstGeom prst="rect">
            <a:avLst/>
          </a:prstGeom>
          <a:noFill/>
          <a:ln w="9525">
            <a:noFill/>
            <a:miter lim="800000"/>
            <a:headEnd/>
            <a:tailEnd/>
          </a:ln>
        </p:spPr>
        <p:txBody>
          <a:bodyPr wrap="square" lIns="82124" tIns="41061" rIns="82124" bIns="41061">
            <a:prstTxWarp prst="textNoShape">
              <a:avLst/>
            </a:prstTxWarp>
            <a:spAutoFit/>
          </a:bodyPr>
          <a:lstStyle/>
          <a:p>
            <a:pPr defTabSz="814388">
              <a:spcBef>
                <a:spcPct val="50000"/>
              </a:spcBef>
            </a:pPr>
            <a:endParaRPr lang="en-US" sz="1800"/>
          </a:p>
        </p:txBody>
      </p:sp>
      <p:sp>
        <p:nvSpPr>
          <p:cNvPr id="59398" name="Rectangle 19"/>
          <p:cNvSpPr>
            <a:spLocks noChangeArrowheads="1"/>
          </p:cNvSpPr>
          <p:nvPr/>
        </p:nvSpPr>
        <p:spPr bwMode="auto">
          <a:xfrm>
            <a:off x="3817938" y="3502025"/>
            <a:ext cx="1598613" cy="523875"/>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2900">
                <a:solidFill>
                  <a:srgbClr val="0099FF"/>
                </a:solidFill>
              </a:rPr>
              <a:t>Process</a:t>
            </a:r>
          </a:p>
        </p:txBody>
      </p:sp>
      <p:sp>
        <p:nvSpPr>
          <p:cNvPr id="59399" name="Text Box 20"/>
          <p:cNvSpPr txBox="1">
            <a:spLocks noChangeArrowheads="1"/>
          </p:cNvSpPr>
          <p:nvPr/>
        </p:nvSpPr>
        <p:spPr bwMode="auto">
          <a:xfrm>
            <a:off x="6046788" y="3492500"/>
            <a:ext cx="2743200" cy="533400"/>
          </a:xfrm>
          <a:prstGeom prst="rect">
            <a:avLst/>
          </a:prstGeom>
          <a:noFill/>
          <a:ln w="9525">
            <a:noFill/>
            <a:miter lim="800000"/>
            <a:headEnd/>
            <a:tailEnd/>
          </a:ln>
        </p:spPr>
        <p:txBody>
          <a:bodyPr lIns="91321" tIns="45663" rIns="91321" bIns="45663">
            <a:prstTxWarp prst="textNoShape">
              <a:avLst/>
            </a:prstTxWarp>
            <a:spAutoFit/>
          </a:bodyPr>
          <a:lstStyle/>
          <a:p>
            <a:pPr algn="ctr" defTabSz="1016000"/>
            <a:r>
              <a:rPr lang="en-US" sz="2900" dirty="0" smtClean="0">
                <a:solidFill>
                  <a:srgbClr val="FF6600"/>
                </a:solidFill>
              </a:rPr>
              <a:t>Culture</a:t>
            </a:r>
            <a:endParaRPr lang="en-US" sz="2900" dirty="0">
              <a:solidFill>
                <a:srgbClr val="FF6600"/>
              </a:solidFill>
            </a:endParaRPr>
          </a:p>
        </p:txBody>
      </p:sp>
      <p:pic>
        <p:nvPicPr>
          <p:cNvPr id="59400" name="Picture 21" descr="shad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l="15933" r="48933" b="58978"/>
          <a:stretch>
            <a:fillRect/>
          </a:stretch>
        </p:blipFill>
        <p:spPr bwMode="auto">
          <a:xfrm>
            <a:off x="3470275" y="1757363"/>
            <a:ext cx="2362200" cy="2070100"/>
          </a:xfrm>
          <a:prstGeom prst="rect">
            <a:avLst/>
          </a:prstGeom>
          <a:noFill/>
          <a:ln w="9525">
            <a:noFill/>
            <a:miter lim="800000"/>
            <a:headEnd/>
            <a:tailEnd/>
          </a:ln>
        </p:spPr>
      </p:pic>
      <p:pic>
        <p:nvPicPr>
          <p:cNvPr id="59401" name="Picture 22" descr="shad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l="15933" r="48933" b="58978"/>
          <a:stretch>
            <a:fillRect/>
          </a:stretch>
        </p:blipFill>
        <p:spPr bwMode="auto">
          <a:xfrm>
            <a:off x="6254750" y="1757363"/>
            <a:ext cx="2362200" cy="2070100"/>
          </a:xfrm>
          <a:prstGeom prst="rect">
            <a:avLst/>
          </a:prstGeom>
          <a:noFill/>
          <a:ln w="9525">
            <a:noFill/>
            <a:miter lim="800000"/>
            <a:headEnd/>
            <a:tailEnd/>
          </a:ln>
        </p:spPr>
      </p:pic>
      <p:sp>
        <p:nvSpPr>
          <p:cNvPr id="59402" name="Text Box 23"/>
          <p:cNvSpPr txBox="1">
            <a:spLocks noChangeArrowheads="1"/>
          </p:cNvSpPr>
          <p:nvPr/>
        </p:nvSpPr>
        <p:spPr bwMode="auto">
          <a:xfrm>
            <a:off x="314325" y="3506788"/>
            <a:ext cx="3048000" cy="519112"/>
          </a:xfrm>
          <a:prstGeom prst="rect">
            <a:avLst/>
          </a:prstGeom>
          <a:noFill/>
          <a:ln w="9525">
            <a:noFill/>
            <a:miter lim="800000"/>
            <a:headEnd/>
            <a:tailEnd/>
          </a:ln>
        </p:spPr>
        <p:txBody>
          <a:bodyPr lIns="91321" tIns="45663" rIns="91321" bIns="45663">
            <a:prstTxWarp prst="textNoShape">
              <a:avLst/>
            </a:prstTxWarp>
            <a:spAutoFit/>
          </a:bodyPr>
          <a:lstStyle/>
          <a:p>
            <a:pPr algn="ctr" defTabSz="1016000"/>
            <a:r>
              <a:rPr lang="en-US" sz="2800" dirty="0" smtClean="0">
                <a:solidFill>
                  <a:srgbClr val="99FF33"/>
                </a:solidFill>
              </a:rPr>
              <a:t>Tools</a:t>
            </a:r>
            <a:endParaRPr lang="en-US" sz="2800" dirty="0">
              <a:solidFill>
                <a:srgbClr val="99FF33"/>
              </a:solidFill>
            </a:endParaRPr>
          </a:p>
        </p:txBody>
      </p:sp>
      <p:pic>
        <p:nvPicPr>
          <p:cNvPr id="59467" name="Picture 25" descr="shad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l="15933" r="48933" b="58978"/>
          <a:stretch>
            <a:fillRect/>
          </a:stretch>
        </p:blipFill>
        <p:spPr bwMode="auto">
          <a:xfrm>
            <a:off x="687388" y="1757363"/>
            <a:ext cx="2362200" cy="2070100"/>
          </a:xfrm>
          <a:prstGeom prst="rect">
            <a:avLst/>
          </a:prstGeom>
          <a:noFill/>
          <a:ln w="9525">
            <a:noFill/>
            <a:miter lim="800000"/>
            <a:headEnd/>
            <a:tailEnd/>
          </a:ln>
        </p:spPr>
      </p:pic>
      <p:sp>
        <p:nvSpPr>
          <p:cNvPr id="363546" name="Oval 26"/>
          <p:cNvSpPr>
            <a:spLocks noChangeArrowheads="1"/>
          </p:cNvSpPr>
          <p:nvPr/>
        </p:nvSpPr>
        <p:spPr bwMode="auto">
          <a:xfrm flipH="1" flipV="1">
            <a:off x="1155701" y="1793876"/>
            <a:ext cx="1409700" cy="1409700"/>
          </a:xfrm>
          <a:prstGeom prst="ellipse">
            <a:avLst/>
          </a:prstGeom>
          <a:gradFill rotWithShape="1">
            <a:gsLst>
              <a:gs pos="0">
                <a:schemeClr val="bg1">
                  <a:alpha val="50999"/>
                </a:schemeClr>
              </a:gs>
              <a:gs pos="100000">
                <a:schemeClr val="bg1">
                  <a:gamma/>
                  <a:shade val="72549"/>
                  <a:invGamma/>
                  <a:alpha val="0"/>
                </a:schemeClr>
              </a:gs>
            </a:gsLst>
            <a:lin ang="5400000" scaled="1"/>
          </a:gradFill>
          <a:ln w="28575">
            <a:noFill/>
            <a:round/>
            <a:headEnd/>
            <a:tailEnd/>
          </a:ln>
          <a:effectLst/>
        </p:spPr>
        <p:txBody>
          <a:bodyPr lIns="82124" tIns="41061" rIns="82124" bIns="41061" anchor="ctr">
            <a:prstTxWarp prst="textNoShape">
              <a:avLst/>
            </a:prstTxWarp>
            <a:spAutoFit/>
          </a:bodyPr>
          <a:lstStyle/>
          <a:p>
            <a:endParaRPr lang="en-US" sz="1800"/>
          </a:p>
        </p:txBody>
      </p:sp>
      <p:sp>
        <p:nvSpPr>
          <p:cNvPr id="363547" name="Oval 27"/>
          <p:cNvSpPr>
            <a:spLocks noChangeArrowheads="1"/>
          </p:cNvSpPr>
          <p:nvPr/>
        </p:nvSpPr>
        <p:spPr bwMode="auto">
          <a:xfrm>
            <a:off x="1312863" y="1838326"/>
            <a:ext cx="1076325" cy="701675"/>
          </a:xfrm>
          <a:prstGeom prst="ellipse">
            <a:avLst/>
          </a:prstGeom>
          <a:gradFill rotWithShape="1">
            <a:gsLst>
              <a:gs pos="0">
                <a:schemeClr val="bg1">
                  <a:alpha val="16000"/>
                </a:schemeClr>
              </a:gs>
              <a:gs pos="100000">
                <a:schemeClr val="bg1">
                  <a:gamma/>
                  <a:shade val="89020"/>
                  <a:invGamma/>
                  <a:alpha val="0"/>
                </a:schemeClr>
              </a:gs>
            </a:gsLst>
            <a:lin ang="5400000" scaled="1"/>
          </a:gradFill>
          <a:ln w="9525">
            <a:noFill/>
            <a:round/>
            <a:headEnd/>
            <a:tailEnd/>
          </a:ln>
          <a:effectLst/>
        </p:spPr>
        <p:txBody>
          <a:bodyPr wrap="none" lIns="73025" tIns="36511" rIns="73025" bIns="36511" anchor="ctr">
            <a:prstTxWarp prst="textNoShape">
              <a:avLst/>
            </a:prstTxWarp>
          </a:bodyPr>
          <a:lstStyle/>
          <a:p>
            <a:endParaRPr lang="en-US" sz="1800"/>
          </a:p>
        </p:txBody>
      </p:sp>
      <p:grpSp>
        <p:nvGrpSpPr>
          <p:cNvPr id="4" name="Group 28"/>
          <p:cNvGrpSpPr>
            <a:grpSpLocks/>
          </p:cNvGrpSpPr>
          <p:nvPr/>
        </p:nvGrpSpPr>
        <p:grpSpPr bwMode="auto">
          <a:xfrm>
            <a:off x="1325563" y="1998663"/>
            <a:ext cx="1019175" cy="1052512"/>
            <a:chOff x="804" y="1291"/>
            <a:chExt cx="642" cy="663"/>
          </a:xfrm>
        </p:grpSpPr>
        <p:sp>
          <p:nvSpPr>
            <p:cNvPr id="59441" name="Oval 29"/>
            <p:cNvSpPr>
              <a:spLocks noChangeArrowheads="1"/>
            </p:cNvSpPr>
            <p:nvPr/>
          </p:nvSpPr>
          <p:spPr bwMode="auto">
            <a:xfrm>
              <a:off x="1118" y="1291"/>
              <a:ext cx="36" cy="36"/>
            </a:xfrm>
            <a:prstGeom prst="ellipse">
              <a:avLst/>
            </a:prstGeom>
            <a:solidFill>
              <a:srgbClr val="99FF33"/>
            </a:solidFill>
            <a:ln w="9525">
              <a:noFill/>
              <a:round/>
              <a:headEnd/>
              <a:tailEnd/>
            </a:ln>
          </p:spPr>
          <p:txBody>
            <a:bodyPr>
              <a:prstTxWarp prst="textNoShape">
                <a:avLst/>
              </a:prstTxWarp>
            </a:bodyPr>
            <a:lstStyle/>
            <a:p>
              <a:endParaRPr lang="en-US" sz="1800"/>
            </a:p>
          </p:txBody>
        </p:sp>
        <p:sp>
          <p:nvSpPr>
            <p:cNvPr id="59442" name="Oval 30"/>
            <p:cNvSpPr>
              <a:spLocks noChangeArrowheads="1"/>
            </p:cNvSpPr>
            <p:nvPr/>
          </p:nvSpPr>
          <p:spPr bwMode="auto">
            <a:xfrm>
              <a:off x="1109" y="1350"/>
              <a:ext cx="52" cy="53"/>
            </a:xfrm>
            <a:prstGeom prst="ellipse">
              <a:avLst/>
            </a:prstGeom>
            <a:solidFill>
              <a:srgbClr val="99FF33"/>
            </a:solidFill>
            <a:ln w="9525">
              <a:noFill/>
              <a:round/>
              <a:headEnd/>
              <a:tailEnd/>
            </a:ln>
          </p:spPr>
          <p:txBody>
            <a:bodyPr>
              <a:prstTxWarp prst="textNoShape">
                <a:avLst/>
              </a:prstTxWarp>
            </a:bodyPr>
            <a:lstStyle/>
            <a:p>
              <a:endParaRPr lang="en-US" sz="1800"/>
            </a:p>
          </p:txBody>
        </p:sp>
        <p:sp>
          <p:nvSpPr>
            <p:cNvPr id="59443" name="Freeform 31"/>
            <p:cNvSpPr>
              <a:spLocks/>
            </p:cNvSpPr>
            <p:nvPr/>
          </p:nvSpPr>
          <p:spPr bwMode="auto">
            <a:xfrm>
              <a:off x="1323" y="1377"/>
              <a:ext cx="38" cy="39"/>
            </a:xfrm>
            <a:custGeom>
              <a:avLst/>
              <a:gdLst>
                <a:gd name="T0" fmla="*/ 17 w 20"/>
                <a:gd name="T1" fmla="*/ 17 h 21"/>
                <a:gd name="T2" fmla="*/ 3 w 20"/>
                <a:gd name="T3" fmla="*/ 17 h 21"/>
                <a:gd name="T4" fmla="*/ 4 w 20"/>
                <a:gd name="T5" fmla="*/ 4 h 21"/>
                <a:gd name="T6" fmla="*/ 17 w 20"/>
                <a:gd name="T7" fmla="*/ 4 h 21"/>
                <a:gd name="T8" fmla="*/ 17 w 20"/>
                <a:gd name="T9" fmla="*/ 17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17" y="17"/>
                  </a:moveTo>
                  <a:cubicBezTo>
                    <a:pt x="13" y="21"/>
                    <a:pt x="7" y="21"/>
                    <a:pt x="3" y="17"/>
                  </a:cubicBezTo>
                  <a:cubicBezTo>
                    <a:pt x="0" y="13"/>
                    <a:pt x="0" y="7"/>
                    <a:pt x="4" y="4"/>
                  </a:cubicBezTo>
                  <a:cubicBezTo>
                    <a:pt x="7" y="0"/>
                    <a:pt x="13" y="0"/>
                    <a:pt x="17" y="4"/>
                  </a:cubicBezTo>
                  <a:cubicBezTo>
                    <a:pt x="20" y="7"/>
                    <a:pt x="20" y="13"/>
                    <a:pt x="17" y="17"/>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44" name="Freeform 32"/>
            <p:cNvSpPr>
              <a:spLocks/>
            </p:cNvSpPr>
            <p:nvPr/>
          </p:nvSpPr>
          <p:spPr bwMode="auto">
            <a:xfrm>
              <a:off x="1266" y="1416"/>
              <a:ext cx="56" cy="58"/>
            </a:xfrm>
            <a:custGeom>
              <a:avLst/>
              <a:gdLst>
                <a:gd name="T0" fmla="*/ 25 w 30"/>
                <a:gd name="T1" fmla="*/ 25 h 31"/>
                <a:gd name="T2" fmla="*/ 5 w 30"/>
                <a:gd name="T3" fmla="*/ 25 h 31"/>
                <a:gd name="T4" fmla="*/ 5 w 30"/>
                <a:gd name="T5" fmla="*/ 6 h 31"/>
                <a:gd name="T6" fmla="*/ 25 w 30"/>
                <a:gd name="T7" fmla="*/ 6 h 31"/>
                <a:gd name="T8" fmla="*/ 25 w 30"/>
                <a:gd name="T9" fmla="*/ 25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25" y="25"/>
                  </a:moveTo>
                  <a:cubicBezTo>
                    <a:pt x="19" y="31"/>
                    <a:pt x="10" y="31"/>
                    <a:pt x="5" y="25"/>
                  </a:cubicBezTo>
                  <a:cubicBezTo>
                    <a:pt x="0" y="20"/>
                    <a:pt x="0" y="11"/>
                    <a:pt x="5" y="6"/>
                  </a:cubicBezTo>
                  <a:cubicBezTo>
                    <a:pt x="10" y="0"/>
                    <a:pt x="19" y="0"/>
                    <a:pt x="25" y="6"/>
                  </a:cubicBezTo>
                  <a:cubicBezTo>
                    <a:pt x="30" y="11"/>
                    <a:pt x="30" y="20"/>
                    <a:pt x="25" y="2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45" name="Oval 33"/>
            <p:cNvSpPr>
              <a:spLocks noChangeArrowheads="1"/>
            </p:cNvSpPr>
            <p:nvPr/>
          </p:nvSpPr>
          <p:spPr bwMode="auto">
            <a:xfrm>
              <a:off x="1112" y="1918"/>
              <a:ext cx="36" cy="36"/>
            </a:xfrm>
            <a:prstGeom prst="ellipse">
              <a:avLst/>
            </a:prstGeom>
            <a:solidFill>
              <a:srgbClr val="99FF33"/>
            </a:solidFill>
            <a:ln w="9525">
              <a:noFill/>
              <a:round/>
              <a:headEnd/>
              <a:tailEnd/>
            </a:ln>
          </p:spPr>
          <p:txBody>
            <a:bodyPr>
              <a:prstTxWarp prst="textNoShape">
                <a:avLst/>
              </a:prstTxWarp>
            </a:bodyPr>
            <a:lstStyle/>
            <a:p>
              <a:endParaRPr lang="en-US" sz="1800"/>
            </a:p>
          </p:txBody>
        </p:sp>
        <p:sp>
          <p:nvSpPr>
            <p:cNvPr id="59446" name="Oval 34"/>
            <p:cNvSpPr>
              <a:spLocks noChangeArrowheads="1"/>
            </p:cNvSpPr>
            <p:nvPr/>
          </p:nvSpPr>
          <p:spPr bwMode="auto">
            <a:xfrm>
              <a:off x="1105" y="1840"/>
              <a:ext cx="50" cy="52"/>
            </a:xfrm>
            <a:prstGeom prst="ellipse">
              <a:avLst/>
            </a:prstGeom>
            <a:solidFill>
              <a:srgbClr val="99FF33"/>
            </a:solidFill>
            <a:ln w="9525">
              <a:noFill/>
              <a:round/>
              <a:headEnd/>
              <a:tailEnd/>
            </a:ln>
          </p:spPr>
          <p:txBody>
            <a:bodyPr>
              <a:prstTxWarp prst="textNoShape">
                <a:avLst/>
              </a:prstTxWarp>
            </a:bodyPr>
            <a:lstStyle/>
            <a:p>
              <a:endParaRPr lang="en-US" sz="1800"/>
            </a:p>
          </p:txBody>
        </p:sp>
        <p:sp>
          <p:nvSpPr>
            <p:cNvPr id="59447" name="Freeform 35"/>
            <p:cNvSpPr>
              <a:spLocks/>
            </p:cNvSpPr>
            <p:nvPr/>
          </p:nvSpPr>
          <p:spPr bwMode="auto">
            <a:xfrm>
              <a:off x="904" y="1829"/>
              <a:ext cx="39" cy="37"/>
            </a:xfrm>
            <a:custGeom>
              <a:avLst/>
              <a:gdLst>
                <a:gd name="T0" fmla="*/ 4 w 21"/>
                <a:gd name="T1" fmla="*/ 4 h 20"/>
                <a:gd name="T2" fmla="*/ 17 w 21"/>
                <a:gd name="T3" fmla="*/ 4 h 20"/>
                <a:gd name="T4" fmla="*/ 17 w 21"/>
                <a:gd name="T5" fmla="*/ 17 h 20"/>
                <a:gd name="T6" fmla="*/ 4 w 21"/>
                <a:gd name="T7" fmla="*/ 17 h 20"/>
                <a:gd name="T8" fmla="*/ 4 w 21"/>
                <a:gd name="T9" fmla="*/ 4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4" y="4"/>
                  </a:moveTo>
                  <a:cubicBezTo>
                    <a:pt x="8" y="0"/>
                    <a:pt x="14" y="0"/>
                    <a:pt x="17" y="4"/>
                  </a:cubicBezTo>
                  <a:cubicBezTo>
                    <a:pt x="21" y="7"/>
                    <a:pt x="21" y="13"/>
                    <a:pt x="17" y="17"/>
                  </a:cubicBezTo>
                  <a:cubicBezTo>
                    <a:pt x="14" y="20"/>
                    <a:pt x="8" y="20"/>
                    <a:pt x="4" y="17"/>
                  </a:cubicBezTo>
                  <a:cubicBezTo>
                    <a:pt x="0" y="13"/>
                    <a:pt x="0" y="7"/>
                    <a:pt x="4" y="4"/>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48" name="Freeform 36"/>
            <p:cNvSpPr>
              <a:spLocks/>
            </p:cNvSpPr>
            <p:nvPr/>
          </p:nvSpPr>
          <p:spPr bwMode="auto">
            <a:xfrm>
              <a:off x="944" y="1771"/>
              <a:ext cx="56" cy="56"/>
            </a:xfrm>
            <a:custGeom>
              <a:avLst/>
              <a:gdLst>
                <a:gd name="T0" fmla="*/ 5 w 30"/>
                <a:gd name="T1" fmla="*/ 5 h 30"/>
                <a:gd name="T2" fmla="*/ 25 w 30"/>
                <a:gd name="T3" fmla="*/ 5 h 30"/>
                <a:gd name="T4" fmla="*/ 25 w 30"/>
                <a:gd name="T5" fmla="*/ 25 h 30"/>
                <a:gd name="T6" fmla="*/ 5 w 30"/>
                <a:gd name="T7" fmla="*/ 25 h 30"/>
                <a:gd name="T8" fmla="*/ 5 w 30"/>
                <a:gd name="T9" fmla="*/ 5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5" y="5"/>
                  </a:moveTo>
                  <a:cubicBezTo>
                    <a:pt x="10" y="0"/>
                    <a:pt x="19" y="0"/>
                    <a:pt x="25" y="5"/>
                  </a:cubicBezTo>
                  <a:cubicBezTo>
                    <a:pt x="30" y="11"/>
                    <a:pt x="30" y="19"/>
                    <a:pt x="25" y="25"/>
                  </a:cubicBezTo>
                  <a:cubicBezTo>
                    <a:pt x="19" y="30"/>
                    <a:pt x="10" y="30"/>
                    <a:pt x="5" y="25"/>
                  </a:cubicBezTo>
                  <a:cubicBezTo>
                    <a:pt x="0" y="19"/>
                    <a:pt x="0" y="11"/>
                    <a:pt x="5" y="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49" name="Freeform 37"/>
            <p:cNvSpPr>
              <a:spLocks/>
            </p:cNvSpPr>
            <p:nvPr/>
          </p:nvSpPr>
          <p:spPr bwMode="auto">
            <a:xfrm>
              <a:off x="876" y="1341"/>
              <a:ext cx="24" cy="25"/>
            </a:xfrm>
            <a:custGeom>
              <a:avLst/>
              <a:gdLst>
                <a:gd name="T0" fmla="*/ 10 w 13"/>
                <a:gd name="T1" fmla="*/ 2 h 13"/>
                <a:gd name="T2" fmla="*/ 10 w 13"/>
                <a:gd name="T3" fmla="*/ 10 h 13"/>
                <a:gd name="T4" fmla="*/ 2 w 13"/>
                <a:gd name="T5" fmla="*/ 10 h 13"/>
                <a:gd name="T6" fmla="*/ 2 w 13"/>
                <a:gd name="T7" fmla="*/ 2 h 13"/>
                <a:gd name="T8" fmla="*/ 10 w 13"/>
                <a:gd name="T9" fmla="*/ 2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10" y="2"/>
                  </a:moveTo>
                  <a:cubicBezTo>
                    <a:pt x="13" y="5"/>
                    <a:pt x="13" y="8"/>
                    <a:pt x="10" y="10"/>
                  </a:cubicBezTo>
                  <a:cubicBezTo>
                    <a:pt x="8" y="13"/>
                    <a:pt x="5" y="13"/>
                    <a:pt x="2" y="10"/>
                  </a:cubicBezTo>
                  <a:cubicBezTo>
                    <a:pt x="0" y="8"/>
                    <a:pt x="0" y="5"/>
                    <a:pt x="2" y="2"/>
                  </a:cubicBezTo>
                  <a:cubicBezTo>
                    <a:pt x="5" y="0"/>
                    <a:pt x="8" y="0"/>
                    <a:pt x="10" y="2"/>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0" name="Freeform 38"/>
            <p:cNvSpPr>
              <a:spLocks/>
            </p:cNvSpPr>
            <p:nvPr/>
          </p:nvSpPr>
          <p:spPr bwMode="auto">
            <a:xfrm>
              <a:off x="907" y="1373"/>
              <a:ext cx="39" cy="39"/>
            </a:xfrm>
            <a:custGeom>
              <a:avLst/>
              <a:gdLst>
                <a:gd name="T0" fmla="*/ 17 w 21"/>
                <a:gd name="T1" fmla="*/ 4 h 21"/>
                <a:gd name="T2" fmla="*/ 17 w 21"/>
                <a:gd name="T3" fmla="*/ 17 h 21"/>
                <a:gd name="T4" fmla="*/ 4 w 21"/>
                <a:gd name="T5" fmla="*/ 17 h 21"/>
                <a:gd name="T6" fmla="*/ 4 w 21"/>
                <a:gd name="T7" fmla="*/ 4 h 21"/>
                <a:gd name="T8" fmla="*/ 17 w 21"/>
                <a:gd name="T9" fmla="*/ 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4"/>
                  </a:moveTo>
                  <a:cubicBezTo>
                    <a:pt x="21" y="7"/>
                    <a:pt x="21" y="13"/>
                    <a:pt x="17" y="17"/>
                  </a:cubicBezTo>
                  <a:cubicBezTo>
                    <a:pt x="13" y="21"/>
                    <a:pt x="7" y="21"/>
                    <a:pt x="4" y="17"/>
                  </a:cubicBezTo>
                  <a:cubicBezTo>
                    <a:pt x="0" y="13"/>
                    <a:pt x="0" y="8"/>
                    <a:pt x="4" y="4"/>
                  </a:cubicBezTo>
                  <a:cubicBezTo>
                    <a:pt x="7" y="0"/>
                    <a:pt x="13" y="0"/>
                    <a:pt x="17" y="4"/>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1" name="Freeform 39"/>
            <p:cNvSpPr>
              <a:spLocks/>
            </p:cNvSpPr>
            <p:nvPr/>
          </p:nvSpPr>
          <p:spPr bwMode="auto">
            <a:xfrm>
              <a:off x="946" y="1412"/>
              <a:ext cx="58" cy="58"/>
            </a:xfrm>
            <a:custGeom>
              <a:avLst/>
              <a:gdLst>
                <a:gd name="T0" fmla="*/ 26 w 31"/>
                <a:gd name="T1" fmla="*/ 6 h 31"/>
                <a:gd name="T2" fmla="*/ 26 w 31"/>
                <a:gd name="T3" fmla="*/ 26 h 31"/>
                <a:gd name="T4" fmla="*/ 6 w 31"/>
                <a:gd name="T5" fmla="*/ 26 h 31"/>
                <a:gd name="T6" fmla="*/ 6 w 31"/>
                <a:gd name="T7" fmla="*/ 6 h 31"/>
                <a:gd name="T8" fmla="*/ 26 w 31"/>
                <a:gd name="T9" fmla="*/ 6 h 31"/>
                <a:gd name="T10" fmla="*/ 0 60000 65536"/>
                <a:gd name="T11" fmla="*/ 0 60000 65536"/>
                <a:gd name="T12" fmla="*/ 0 60000 65536"/>
                <a:gd name="T13" fmla="*/ 0 60000 65536"/>
                <a:gd name="T14" fmla="*/ 0 60000 65536"/>
                <a:gd name="T15" fmla="*/ 0 w 31"/>
                <a:gd name="T16" fmla="*/ 0 h 31"/>
                <a:gd name="T17" fmla="*/ 31 w 31"/>
                <a:gd name="T18" fmla="*/ 31 h 31"/>
              </a:gdLst>
              <a:ahLst/>
              <a:cxnLst>
                <a:cxn ang="T10">
                  <a:pos x="T0" y="T1"/>
                </a:cxn>
                <a:cxn ang="T11">
                  <a:pos x="T2" y="T3"/>
                </a:cxn>
                <a:cxn ang="T12">
                  <a:pos x="T4" y="T5"/>
                </a:cxn>
                <a:cxn ang="T13">
                  <a:pos x="T6" y="T7"/>
                </a:cxn>
                <a:cxn ang="T14">
                  <a:pos x="T8" y="T9"/>
                </a:cxn>
              </a:cxnLst>
              <a:rect l="T15" t="T16" r="T17" b="T18"/>
              <a:pathLst>
                <a:path w="31" h="31">
                  <a:moveTo>
                    <a:pt x="26" y="6"/>
                  </a:moveTo>
                  <a:cubicBezTo>
                    <a:pt x="31" y="11"/>
                    <a:pt x="31" y="20"/>
                    <a:pt x="26" y="26"/>
                  </a:cubicBezTo>
                  <a:cubicBezTo>
                    <a:pt x="20" y="31"/>
                    <a:pt x="11" y="31"/>
                    <a:pt x="6" y="26"/>
                  </a:cubicBezTo>
                  <a:cubicBezTo>
                    <a:pt x="0" y="20"/>
                    <a:pt x="0" y="11"/>
                    <a:pt x="6" y="6"/>
                  </a:cubicBezTo>
                  <a:cubicBezTo>
                    <a:pt x="11" y="0"/>
                    <a:pt x="20" y="0"/>
                    <a:pt x="26" y="6"/>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2" name="Oval 40"/>
            <p:cNvSpPr>
              <a:spLocks noChangeArrowheads="1"/>
            </p:cNvSpPr>
            <p:nvPr/>
          </p:nvSpPr>
          <p:spPr bwMode="auto">
            <a:xfrm>
              <a:off x="1098" y="1426"/>
              <a:ext cx="71" cy="72"/>
            </a:xfrm>
            <a:prstGeom prst="ellipse">
              <a:avLst/>
            </a:prstGeom>
            <a:solidFill>
              <a:srgbClr val="99FF33"/>
            </a:solidFill>
            <a:ln w="9525">
              <a:noFill/>
              <a:round/>
              <a:headEnd/>
              <a:tailEnd/>
            </a:ln>
          </p:spPr>
          <p:txBody>
            <a:bodyPr>
              <a:prstTxWarp prst="textNoShape">
                <a:avLst/>
              </a:prstTxWarp>
            </a:bodyPr>
            <a:lstStyle/>
            <a:p>
              <a:endParaRPr lang="en-US" sz="1800"/>
            </a:p>
          </p:txBody>
        </p:sp>
        <p:sp>
          <p:nvSpPr>
            <p:cNvPr id="59453" name="Freeform 41"/>
            <p:cNvSpPr>
              <a:spLocks/>
            </p:cNvSpPr>
            <p:nvPr/>
          </p:nvSpPr>
          <p:spPr bwMode="auto">
            <a:xfrm>
              <a:off x="1194" y="1466"/>
              <a:ext cx="80" cy="79"/>
            </a:xfrm>
            <a:custGeom>
              <a:avLst/>
              <a:gdLst>
                <a:gd name="T0" fmla="*/ 35 w 43"/>
                <a:gd name="T1" fmla="*/ 35 h 42"/>
                <a:gd name="T2" fmla="*/ 8 w 43"/>
                <a:gd name="T3" fmla="*/ 35 h 42"/>
                <a:gd name="T4" fmla="*/ 8 w 43"/>
                <a:gd name="T5" fmla="*/ 7 h 42"/>
                <a:gd name="T6" fmla="*/ 35 w 43"/>
                <a:gd name="T7" fmla="*/ 7 h 42"/>
                <a:gd name="T8" fmla="*/ 35 w 43"/>
                <a:gd name="T9" fmla="*/ 35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35" y="35"/>
                  </a:moveTo>
                  <a:cubicBezTo>
                    <a:pt x="28" y="42"/>
                    <a:pt x="15" y="42"/>
                    <a:pt x="8" y="35"/>
                  </a:cubicBezTo>
                  <a:cubicBezTo>
                    <a:pt x="0" y="27"/>
                    <a:pt x="0" y="15"/>
                    <a:pt x="8" y="7"/>
                  </a:cubicBezTo>
                  <a:cubicBezTo>
                    <a:pt x="15" y="0"/>
                    <a:pt x="28" y="0"/>
                    <a:pt x="35" y="7"/>
                  </a:cubicBezTo>
                  <a:cubicBezTo>
                    <a:pt x="43" y="15"/>
                    <a:pt x="43" y="27"/>
                    <a:pt x="35" y="3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4" name="Freeform 42"/>
            <p:cNvSpPr>
              <a:spLocks/>
            </p:cNvSpPr>
            <p:nvPr/>
          </p:nvSpPr>
          <p:spPr bwMode="auto">
            <a:xfrm>
              <a:off x="1320" y="1832"/>
              <a:ext cx="39" cy="38"/>
            </a:xfrm>
            <a:custGeom>
              <a:avLst/>
              <a:gdLst>
                <a:gd name="T0" fmla="*/ 4 w 21"/>
                <a:gd name="T1" fmla="*/ 17 h 20"/>
                <a:gd name="T2" fmla="*/ 4 w 21"/>
                <a:gd name="T3" fmla="*/ 3 h 20"/>
                <a:gd name="T4" fmla="*/ 17 w 21"/>
                <a:gd name="T5" fmla="*/ 3 h 20"/>
                <a:gd name="T6" fmla="*/ 17 w 21"/>
                <a:gd name="T7" fmla="*/ 17 h 20"/>
                <a:gd name="T8" fmla="*/ 4 w 21"/>
                <a:gd name="T9" fmla="*/ 17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4" y="17"/>
                  </a:moveTo>
                  <a:cubicBezTo>
                    <a:pt x="0" y="13"/>
                    <a:pt x="0" y="7"/>
                    <a:pt x="4" y="3"/>
                  </a:cubicBezTo>
                  <a:cubicBezTo>
                    <a:pt x="7" y="0"/>
                    <a:pt x="13" y="0"/>
                    <a:pt x="17" y="3"/>
                  </a:cubicBezTo>
                  <a:cubicBezTo>
                    <a:pt x="21" y="7"/>
                    <a:pt x="21" y="13"/>
                    <a:pt x="17" y="17"/>
                  </a:cubicBezTo>
                  <a:cubicBezTo>
                    <a:pt x="13" y="20"/>
                    <a:pt x="7" y="20"/>
                    <a:pt x="4" y="17"/>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5" name="Freeform 43"/>
            <p:cNvSpPr>
              <a:spLocks/>
            </p:cNvSpPr>
            <p:nvPr/>
          </p:nvSpPr>
          <p:spPr bwMode="auto">
            <a:xfrm>
              <a:off x="1262" y="1775"/>
              <a:ext cx="56" cy="56"/>
            </a:xfrm>
            <a:custGeom>
              <a:avLst/>
              <a:gdLst>
                <a:gd name="T0" fmla="*/ 5 w 30"/>
                <a:gd name="T1" fmla="*/ 25 h 30"/>
                <a:gd name="T2" fmla="*/ 5 w 30"/>
                <a:gd name="T3" fmla="*/ 5 h 30"/>
                <a:gd name="T4" fmla="*/ 25 w 30"/>
                <a:gd name="T5" fmla="*/ 5 h 30"/>
                <a:gd name="T6" fmla="*/ 25 w 30"/>
                <a:gd name="T7" fmla="*/ 25 h 30"/>
                <a:gd name="T8" fmla="*/ 5 w 30"/>
                <a:gd name="T9" fmla="*/ 25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5" y="25"/>
                  </a:moveTo>
                  <a:cubicBezTo>
                    <a:pt x="0" y="19"/>
                    <a:pt x="0" y="10"/>
                    <a:pt x="5" y="5"/>
                  </a:cubicBezTo>
                  <a:cubicBezTo>
                    <a:pt x="11" y="0"/>
                    <a:pt x="19" y="0"/>
                    <a:pt x="25" y="5"/>
                  </a:cubicBezTo>
                  <a:cubicBezTo>
                    <a:pt x="30" y="10"/>
                    <a:pt x="30" y="19"/>
                    <a:pt x="25" y="25"/>
                  </a:cubicBezTo>
                  <a:cubicBezTo>
                    <a:pt x="19" y="30"/>
                    <a:pt x="11" y="30"/>
                    <a:pt x="5" y="2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6" name="Freeform 44"/>
            <p:cNvSpPr>
              <a:spLocks/>
            </p:cNvSpPr>
            <p:nvPr/>
          </p:nvSpPr>
          <p:spPr bwMode="auto">
            <a:xfrm>
              <a:off x="1192" y="1705"/>
              <a:ext cx="78" cy="81"/>
            </a:xfrm>
            <a:custGeom>
              <a:avLst/>
              <a:gdLst>
                <a:gd name="T0" fmla="*/ 7 w 42"/>
                <a:gd name="T1" fmla="*/ 35 h 43"/>
                <a:gd name="T2" fmla="*/ 7 w 42"/>
                <a:gd name="T3" fmla="*/ 8 h 43"/>
                <a:gd name="T4" fmla="*/ 34 w 42"/>
                <a:gd name="T5" fmla="*/ 8 h 43"/>
                <a:gd name="T6" fmla="*/ 34 w 42"/>
                <a:gd name="T7" fmla="*/ 35 h 43"/>
                <a:gd name="T8" fmla="*/ 7 w 42"/>
                <a:gd name="T9" fmla="*/ 3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7" y="35"/>
                  </a:moveTo>
                  <a:cubicBezTo>
                    <a:pt x="0" y="28"/>
                    <a:pt x="0" y="15"/>
                    <a:pt x="7" y="8"/>
                  </a:cubicBezTo>
                  <a:cubicBezTo>
                    <a:pt x="15" y="0"/>
                    <a:pt x="27" y="0"/>
                    <a:pt x="34" y="8"/>
                  </a:cubicBezTo>
                  <a:cubicBezTo>
                    <a:pt x="42" y="15"/>
                    <a:pt x="42" y="28"/>
                    <a:pt x="34" y="35"/>
                  </a:cubicBezTo>
                  <a:cubicBezTo>
                    <a:pt x="27" y="43"/>
                    <a:pt x="15" y="43"/>
                    <a:pt x="7" y="3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7" name="Oval 45"/>
            <p:cNvSpPr>
              <a:spLocks noChangeArrowheads="1"/>
            </p:cNvSpPr>
            <p:nvPr/>
          </p:nvSpPr>
          <p:spPr bwMode="auto">
            <a:xfrm>
              <a:off x="1093" y="1750"/>
              <a:ext cx="72" cy="71"/>
            </a:xfrm>
            <a:prstGeom prst="ellipse">
              <a:avLst/>
            </a:prstGeom>
            <a:solidFill>
              <a:srgbClr val="99FF33"/>
            </a:solidFill>
            <a:ln w="9525">
              <a:noFill/>
              <a:round/>
              <a:headEnd/>
              <a:tailEnd/>
            </a:ln>
          </p:spPr>
          <p:txBody>
            <a:bodyPr>
              <a:prstTxWarp prst="textNoShape">
                <a:avLst/>
              </a:prstTxWarp>
            </a:bodyPr>
            <a:lstStyle/>
            <a:p>
              <a:endParaRPr lang="en-US" sz="1800"/>
            </a:p>
          </p:txBody>
        </p:sp>
        <p:sp>
          <p:nvSpPr>
            <p:cNvPr id="59458" name="Freeform 46"/>
            <p:cNvSpPr>
              <a:spLocks/>
            </p:cNvSpPr>
            <p:nvPr/>
          </p:nvSpPr>
          <p:spPr bwMode="auto">
            <a:xfrm>
              <a:off x="990" y="1701"/>
              <a:ext cx="78" cy="81"/>
            </a:xfrm>
            <a:custGeom>
              <a:avLst/>
              <a:gdLst>
                <a:gd name="T0" fmla="*/ 8 w 42"/>
                <a:gd name="T1" fmla="*/ 8 h 43"/>
                <a:gd name="T2" fmla="*/ 35 w 42"/>
                <a:gd name="T3" fmla="*/ 8 h 43"/>
                <a:gd name="T4" fmla="*/ 35 w 42"/>
                <a:gd name="T5" fmla="*/ 35 h 43"/>
                <a:gd name="T6" fmla="*/ 8 w 42"/>
                <a:gd name="T7" fmla="*/ 35 h 43"/>
                <a:gd name="T8" fmla="*/ 8 w 42"/>
                <a:gd name="T9" fmla="*/ 8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8" y="8"/>
                  </a:moveTo>
                  <a:cubicBezTo>
                    <a:pt x="15" y="0"/>
                    <a:pt x="27" y="0"/>
                    <a:pt x="35" y="8"/>
                  </a:cubicBezTo>
                  <a:cubicBezTo>
                    <a:pt x="42" y="15"/>
                    <a:pt x="42" y="28"/>
                    <a:pt x="35" y="35"/>
                  </a:cubicBezTo>
                  <a:cubicBezTo>
                    <a:pt x="27" y="43"/>
                    <a:pt x="15" y="43"/>
                    <a:pt x="8" y="35"/>
                  </a:cubicBezTo>
                  <a:cubicBezTo>
                    <a:pt x="0" y="28"/>
                    <a:pt x="0" y="16"/>
                    <a:pt x="8" y="8"/>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9" name="Freeform 47"/>
            <p:cNvSpPr>
              <a:spLocks/>
            </p:cNvSpPr>
            <p:nvPr/>
          </p:nvSpPr>
          <p:spPr bwMode="auto">
            <a:xfrm>
              <a:off x="994" y="1463"/>
              <a:ext cx="78" cy="78"/>
            </a:xfrm>
            <a:custGeom>
              <a:avLst/>
              <a:gdLst>
                <a:gd name="T0" fmla="*/ 35 w 42"/>
                <a:gd name="T1" fmla="*/ 7 h 42"/>
                <a:gd name="T2" fmla="*/ 35 w 42"/>
                <a:gd name="T3" fmla="*/ 35 h 42"/>
                <a:gd name="T4" fmla="*/ 7 w 42"/>
                <a:gd name="T5" fmla="*/ 35 h 42"/>
                <a:gd name="T6" fmla="*/ 7 w 42"/>
                <a:gd name="T7" fmla="*/ 7 h 42"/>
                <a:gd name="T8" fmla="*/ 35 w 42"/>
                <a:gd name="T9" fmla="*/ 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5" y="7"/>
                  </a:moveTo>
                  <a:cubicBezTo>
                    <a:pt x="42" y="15"/>
                    <a:pt x="42" y="27"/>
                    <a:pt x="35" y="35"/>
                  </a:cubicBezTo>
                  <a:cubicBezTo>
                    <a:pt x="27" y="42"/>
                    <a:pt x="15" y="42"/>
                    <a:pt x="7" y="35"/>
                  </a:cubicBezTo>
                  <a:cubicBezTo>
                    <a:pt x="0" y="27"/>
                    <a:pt x="0" y="15"/>
                    <a:pt x="7" y="7"/>
                  </a:cubicBezTo>
                  <a:cubicBezTo>
                    <a:pt x="15" y="0"/>
                    <a:pt x="27" y="0"/>
                    <a:pt x="35" y="7"/>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60" name="Oval 48"/>
            <p:cNvSpPr>
              <a:spLocks noChangeArrowheads="1"/>
            </p:cNvSpPr>
            <p:nvPr/>
          </p:nvSpPr>
          <p:spPr bwMode="auto">
            <a:xfrm>
              <a:off x="1030" y="1527"/>
              <a:ext cx="190" cy="190"/>
            </a:xfrm>
            <a:prstGeom prst="ellipse">
              <a:avLst/>
            </a:prstGeom>
            <a:solidFill>
              <a:srgbClr val="99FF33"/>
            </a:solidFill>
            <a:ln w="9525">
              <a:noFill/>
              <a:round/>
              <a:headEnd/>
              <a:tailEnd/>
            </a:ln>
          </p:spPr>
          <p:txBody>
            <a:bodyPr lIns="82124" tIns="41061" rIns="82124" bIns="41061" anchor="ctr">
              <a:prstTxWarp prst="textNoShape">
                <a:avLst/>
              </a:prstTxWarp>
              <a:spAutoFit/>
            </a:bodyPr>
            <a:lstStyle/>
            <a:p>
              <a:endParaRPr lang="en-US" sz="1800"/>
            </a:p>
          </p:txBody>
        </p:sp>
        <p:sp>
          <p:nvSpPr>
            <p:cNvPr id="59461" name="Freeform 49"/>
            <p:cNvSpPr>
              <a:spLocks/>
            </p:cNvSpPr>
            <p:nvPr/>
          </p:nvSpPr>
          <p:spPr bwMode="auto">
            <a:xfrm rot="-2423622">
              <a:off x="1407" y="1610"/>
              <a:ext cx="39" cy="38"/>
            </a:xfrm>
            <a:custGeom>
              <a:avLst/>
              <a:gdLst>
                <a:gd name="T0" fmla="*/ 4 w 21"/>
                <a:gd name="T1" fmla="*/ 17 h 20"/>
                <a:gd name="T2" fmla="*/ 4 w 21"/>
                <a:gd name="T3" fmla="*/ 3 h 20"/>
                <a:gd name="T4" fmla="*/ 17 w 21"/>
                <a:gd name="T5" fmla="*/ 3 h 20"/>
                <a:gd name="T6" fmla="*/ 17 w 21"/>
                <a:gd name="T7" fmla="*/ 17 h 20"/>
                <a:gd name="T8" fmla="*/ 4 w 21"/>
                <a:gd name="T9" fmla="*/ 17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4" y="17"/>
                  </a:moveTo>
                  <a:cubicBezTo>
                    <a:pt x="0" y="13"/>
                    <a:pt x="0" y="7"/>
                    <a:pt x="4" y="3"/>
                  </a:cubicBezTo>
                  <a:cubicBezTo>
                    <a:pt x="7" y="0"/>
                    <a:pt x="13" y="0"/>
                    <a:pt x="17" y="3"/>
                  </a:cubicBezTo>
                  <a:cubicBezTo>
                    <a:pt x="21" y="7"/>
                    <a:pt x="21" y="13"/>
                    <a:pt x="17" y="17"/>
                  </a:cubicBezTo>
                  <a:cubicBezTo>
                    <a:pt x="13" y="20"/>
                    <a:pt x="7" y="20"/>
                    <a:pt x="4" y="17"/>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62" name="Freeform 50"/>
            <p:cNvSpPr>
              <a:spLocks/>
            </p:cNvSpPr>
            <p:nvPr/>
          </p:nvSpPr>
          <p:spPr bwMode="auto">
            <a:xfrm rot="-2423622">
              <a:off x="1329" y="1596"/>
              <a:ext cx="56" cy="57"/>
            </a:xfrm>
            <a:custGeom>
              <a:avLst/>
              <a:gdLst>
                <a:gd name="T0" fmla="*/ 5 w 30"/>
                <a:gd name="T1" fmla="*/ 25 h 30"/>
                <a:gd name="T2" fmla="*/ 5 w 30"/>
                <a:gd name="T3" fmla="*/ 5 h 30"/>
                <a:gd name="T4" fmla="*/ 25 w 30"/>
                <a:gd name="T5" fmla="*/ 5 h 30"/>
                <a:gd name="T6" fmla="*/ 25 w 30"/>
                <a:gd name="T7" fmla="*/ 25 h 30"/>
                <a:gd name="T8" fmla="*/ 5 w 30"/>
                <a:gd name="T9" fmla="*/ 25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5" y="25"/>
                  </a:moveTo>
                  <a:cubicBezTo>
                    <a:pt x="0" y="19"/>
                    <a:pt x="0" y="10"/>
                    <a:pt x="5" y="5"/>
                  </a:cubicBezTo>
                  <a:cubicBezTo>
                    <a:pt x="11" y="0"/>
                    <a:pt x="19" y="0"/>
                    <a:pt x="25" y="5"/>
                  </a:cubicBezTo>
                  <a:cubicBezTo>
                    <a:pt x="30" y="10"/>
                    <a:pt x="30" y="19"/>
                    <a:pt x="25" y="25"/>
                  </a:cubicBezTo>
                  <a:cubicBezTo>
                    <a:pt x="19" y="30"/>
                    <a:pt x="11" y="30"/>
                    <a:pt x="5" y="2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63" name="Freeform 51"/>
            <p:cNvSpPr>
              <a:spLocks/>
            </p:cNvSpPr>
            <p:nvPr/>
          </p:nvSpPr>
          <p:spPr bwMode="auto">
            <a:xfrm rot="-2423622">
              <a:off x="1236" y="1579"/>
              <a:ext cx="79" cy="81"/>
            </a:xfrm>
            <a:custGeom>
              <a:avLst/>
              <a:gdLst>
                <a:gd name="T0" fmla="*/ 7 w 42"/>
                <a:gd name="T1" fmla="*/ 35 h 43"/>
                <a:gd name="T2" fmla="*/ 7 w 42"/>
                <a:gd name="T3" fmla="*/ 8 h 43"/>
                <a:gd name="T4" fmla="*/ 34 w 42"/>
                <a:gd name="T5" fmla="*/ 8 h 43"/>
                <a:gd name="T6" fmla="*/ 34 w 42"/>
                <a:gd name="T7" fmla="*/ 35 h 43"/>
                <a:gd name="T8" fmla="*/ 7 w 42"/>
                <a:gd name="T9" fmla="*/ 3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7" y="35"/>
                  </a:moveTo>
                  <a:cubicBezTo>
                    <a:pt x="0" y="28"/>
                    <a:pt x="0" y="15"/>
                    <a:pt x="7" y="8"/>
                  </a:cubicBezTo>
                  <a:cubicBezTo>
                    <a:pt x="15" y="0"/>
                    <a:pt x="27" y="0"/>
                    <a:pt x="34" y="8"/>
                  </a:cubicBezTo>
                  <a:cubicBezTo>
                    <a:pt x="42" y="15"/>
                    <a:pt x="42" y="28"/>
                    <a:pt x="34" y="35"/>
                  </a:cubicBezTo>
                  <a:cubicBezTo>
                    <a:pt x="27" y="43"/>
                    <a:pt x="15" y="43"/>
                    <a:pt x="7" y="3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64" name="Freeform 52"/>
            <p:cNvSpPr>
              <a:spLocks/>
            </p:cNvSpPr>
            <p:nvPr/>
          </p:nvSpPr>
          <p:spPr bwMode="auto">
            <a:xfrm rot="8353150">
              <a:off x="804" y="1590"/>
              <a:ext cx="39" cy="37"/>
            </a:xfrm>
            <a:custGeom>
              <a:avLst/>
              <a:gdLst>
                <a:gd name="T0" fmla="*/ 4 w 21"/>
                <a:gd name="T1" fmla="*/ 17 h 20"/>
                <a:gd name="T2" fmla="*/ 4 w 21"/>
                <a:gd name="T3" fmla="*/ 3 h 20"/>
                <a:gd name="T4" fmla="*/ 17 w 21"/>
                <a:gd name="T5" fmla="*/ 3 h 20"/>
                <a:gd name="T6" fmla="*/ 17 w 21"/>
                <a:gd name="T7" fmla="*/ 17 h 20"/>
                <a:gd name="T8" fmla="*/ 4 w 21"/>
                <a:gd name="T9" fmla="*/ 17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4" y="17"/>
                  </a:moveTo>
                  <a:cubicBezTo>
                    <a:pt x="0" y="13"/>
                    <a:pt x="0" y="7"/>
                    <a:pt x="4" y="3"/>
                  </a:cubicBezTo>
                  <a:cubicBezTo>
                    <a:pt x="7" y="0"/>
                    <a:pt x="13" y="0"/>
                    <a:pt x="17" y="3"/>
                  </a:cubicBezTo>
                  <a:cubicBezTo>
                    <a:pt x="21" y="7"/>
                    <a:pt x="21" y="13"/>
                    <a:pt x="17" y="17"/>
                  </a:cubicBezTo>
                  <a:cubicBezTo>
                    <a:pt x="13" y="20"/>
                    <a:pt x="7" y="20"/>
                    <a:pt x="4" y="17"/>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65" name="Freeform 53"/>
            <p:cNvSpPr>
              <a:spLocks/>
            </p:cNvSpPr>
            <p:nvPr/>
          </p:nvSpPr>
          <p:spPr bwMode="auto">
            <a:xfrm rot="8353150">
              <a:off x="865" y="1585"/>
              <a:ext cx="56" cy="56"/>
            </a:xfrm>
            <a:custGeom>
              <a:avLst/>
              <a:gdLst>
                <a:gd name="T0" fmla="*/ 5 w 30"/>
                <a:gd name="T1" fmla="*/ 25 h 30"/>
                <a:gd name="T2" fmla="*/ 5 w 30"/>
                <a:gd name="T3" fmla="*/ 5 h 30"/>
                <a:gd name="T4" fmla="*/ 25 w 30"/>
                <a:gd name="T5" fmla="*/ 5 h 30"/>
                <a:gd name="T6" fmla="*/ 25 w 30"/>
                <a:gd name="T7" fmla="*/ 25 h 30"/>
                <a:gd name="T8" fmla="*/ 5 w 30"/>
                <a:gd name="T9" fmla="*/ 25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5" y="25"/>
                  </a:moveTo>
                  <a:cubicBezTo>
                    <a:pt x="0" y="19"/>
                    <a:pt x="0" y="10"/>
                    <a:pt x="5" y="5"/>
                  </a:cubicBezTo>
                  <a:cubicBezTo>
                    <a:pt x="11" y="0"/>
                    <a:pt x="19" y="0"/>
                    <a:pt x="25" y="5"/>
                  </a:cubicBezTo>
                  <a:cubicBezTo>
                    <a:pt x="30" y="10"/>
                    <a:pt x="30" y="19"/>
                    <a:pt x="25" y="25"/>
                  </a:cubicBezTo>
                  <a:cubicBezTo>
                    <a:pt x="19" y="30"/>
                    <a:pt x="11" y="30"/>
                    <a:pt x="5" y="2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66" name="Freeform 54"/>
            <p:cNvSpPr>
              <a:spLocks/>
            </p:cNvSpPr>
            <p:nvPr/>
          </p:nvSpPr>
          <p:spPr bwMode="auto">
            <a:xfrm rot="8353150">
              <a:off x="935" y="1577"/>
              <a:ext cx="79" cy="80"/>
            </a:xfrm>
            <a:custGeom>
              <a:avLst/>
              <a:gdLst>
                <a:gd name="T0" fmla="*/ 7 w 42"/>
                <a:gd name="T1" fmla="*/ 35 h 43"/>
                <a:gd name="T2" fmla="*/ 7 w 42"/>
                <a:gd name="T3" fmla="*/ 8 h 43"/>
                <a:gd name="T4" fmla="*/ 34 w 42"/>
                <a:gd name="T5" fmla="*/ 8 h 43"/>
                <a:gd name="T6" fmla="*/ 34 w 42"/>
                <a:gd name="T7" fmla="*/ 35 h 43"/>
                <a:gd name="T8" fmla="*/ 7 w 42"/>
                <a:gd name="T9" fmla="*/ 3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7" y="35"/>
                  </a:moveTo>
                  <a:cubicBezTo>
                    <a:pt x="0" y="28"/>
                    <a:pt x="0" y="15"/>
                    <a:pt x="7" y="8"/>
                  </a:cubicBezTo>
                  <a:cubicBezTo>
                    <a:pt x="15" y="0"/>
                    <a:pt x="27" y="0"/>
                    <a:pt x="34" y="8"/>
                  </a:cubicBezTo>
                  <a:cubicBezTo>
                    <a:pt x="42" y="15"/>
                    <a:pt x="42" y="28"/>
                    <a:pt x="34" y="35"/>
                  </a:cubicBezTo>
                  <a:cubicBezTo>
                    <a:pt x="27" y="43"/>
                    <a:pt x="15" y="43"/>
                    <a:pt x="7" y="35"/>
                  </a:cubicBezTo>
                  <a:close/>
                </a:path>
              </a:pathLst>
            </a:custGeom>
            <a:solidFill>
              <a:srgbClr val="99FF33"/>
            </a:solidFill>
            <a:ln w="9525">
              <a:noFill/>
              <a:round/>
              <a:headEnd/>
              <a:tailEnd/>
            </a:ln>
          </p:spPr>
          <p:txBody>
            <a:bodyPr>
              <a:prstTxWarp prst="textNoShape">
                <a:avLst/>
              </a:prstTxWarp>
            </a:bodyPr>
            <a:lstStyle/>
            <a:p>
              <a:endParaRPr lang="en-US" sz="1800"/>
            </a:p>
          </p:txBody>
        </p:sp>
      </p:grpSp>
      <p:grpSp>
        <p:nvGrpSpPr>
          <p:cNvPr id="5" name="Group 55"/>
          <p:cNvGrpSpPr>
            <a:grpSpLocks/>
          </p:cNvGrpSpPr>
          <p:nvPr/>
        </p:nvGrpSpPr>
        <p:grpSpPr bwMode="auto">
          <a:xfrm>
            <a:off x="3938588" y="1793875"/>
            <a:ext cx="1409700" cy="1409700"/>
            <a:chOff x="2445" y="1193"/>
            <a:chExt cx="888" cy="888"/>
          </a:xfrm>
        </p:grpSpPr>
        <p:sp>
          <p:nvSpPr>
            <p:cNvPr id="363576" name="Oval 56"/>
            <p:cNvSpPr>
              <a:spLocks noChangeArrowheads="1"/>
            </p:cNvSpPr>
            <p:nvPr/>
          </p:nvSpPr>
          <p:spPr bwMode="auto">
            <a:xfrm flipH="1" flipV="1">
              <a:off x="2445" y="1193"/>
              <a:ext cx="888" cy="888"/>
            </a:xfrm>
            <a:prstGeom prst="ellipse">
              <a:avLst/>
            </a:prstGeom>
            <a:gradFill rotWithShape="1">
              <a:gsLst>
                <a:gs pos="0">
                  <a:schemeClr val="bg1">
                    <a:alpha val="50999"/>
                  </a:schemeClr>
                </a:gs>
                <a:gs pos="100000">
                  <a:schemeClr val="bg1">
                    <a:gamma/>
                    <a:shade val="72549"/>
                    <a:invGamma/>
                    <a:alpha val="0"/>
                  </a:schemeClr>
                </a:gs>
              </a:gsLst>
              <a:lin ang="5400000" scaled="1"/>
            </a:gradFill>
            <a:ln w="28575">
              <a:noFill/>
              <a:round/>
              <a:headEnd/>
              <a:tailEnd/>
            </a:ln>
            <a:effectLst/>
          </p:spPr>
          <p:txBody>
            <a:bodyPr lIns="82124" tIns="41061" rIns="82124" bIns="41061" anchor="ctr">
              <a:prstTxWarp prst="textNoShape">
                <a:avLst/>
              </a:prstTxWarp>
              <a:spAutoFit/>
            </a:bodyPr>
            <a:lstStyle/>
            <a:p>
              <a:endParaRPr lang="en-US" sz="1800"/>
            </a:p>
          </p:txBody>
        </p:sp>
        <p:sp>
          <p:nvSpPr>
            <p:cNvPr id="363577" name="Oval 57"/>
            <p:cNvSpPr>
              <a:spLocks noChangeArrowheads="1"/>
            </p:cNvSpPr>
            <p:nvPr/>
          </p:nvSpPr>
          <p:spPr bwMode="auto">
            <a:xfrm>
              <a:off x="2544" y="1221"/>
              <a:ext cx="678" cy="442"/>
            </a:xfrm>
            <a:prstGeom prst="ellipse">
              <a:avLst/>
            </a:prstGeom>
            <a:gradFill rotWithShape="1">
              <a:gsLst>
                <a:gs pos="0">
                  <a:schemeClr val="bg1">
                    <a:alpha val="16000"/>
                  </a:schemeClr>
                </a:gs>
                <a:gs pos="100000">
                  <a:schemeClr val="bg1">
                    <a:gamma/>
                    <a:shade val="89020"/>
                    <a:invGamma/>
                    <a:alpha val="0"/>
                  </a:schemeClr>
                </a:gs>
              </a:gsLst>
              <a:lin ang="5400000" scaled="1"/>
            </a:gradFill>
            <a:ln w="9525">
              <a:noFill/>
              <a:round/>
              <a:headEnd/>
              <a:tailEnd/>
            </a:ln>
            <a:effectLst/>
          </p:spPr>
          <p:txBody>
            <a:bodyPr wrap="none" lIns="73025" tIns="36511" rIns="73025" bIns="36511" anchor="ctr">
              <a:prstTxWarp prst="textNoShape">
                <a:avLst/>
              </a:prstTxWarp>
            </a:bodyPr>
            <a:lstStyle/>
            <a:p>
              <a:endParaRPr lang="en-US" sz="1800"/>
            </a:p>
          </p:txBody>
        </p:sp>
        <p:grpSp>
          <p:nvGrpSpPr>
            <p:cNvPr id="6" name="Group 58"/>
            <p:cNvGrpSpPr>
              <a:grpSpLocks/>
            </p:cNvGrpSpPr>
            <p:nvPr/>
          </p:nvGrpSpPr>
          <p:grpSpPr bwMode="auto">
            <a:xfrm>
              <a:off x="2602" y="1388"/>
              <a:ext cx="502" cy="498"/>
              <a:chOff x="2659" y="1368"/>
              <a:chExt cx="502" cy="498"/>
            </a:xfrm>
          </p:grpSpPr>
          <p:grpSp>
            <p:nvGrpSpPr>
              <p:cNvPr id="7" name="Group 59"/>
              <p:cNvGrpSpPr>
                <a:grpSpLocks/>
              </p:cNvGrpSpPr>
              <p:nvPr/>
            </p:nvGrpSpPr>
            <p:grpSpPr bwMode="auto">
              <a:xfrm>
                <a:off x="2659" y="1798"/>
                <a:ext cx="502" cy="68"/>
                <a:chOff x="4264" y="2254"/>
                <a:chExt cx="820" cy="109"/>
              </a:xfrm>
            </p:grpSpPr>
            <p:sp>
              <p:nvSpPr>
                <p:cNvPr id="59435" name="Oval 60"/>
                <p:cNvSpPr>
                  <a:spLocks noChangeArrowheads="1"/>
                </p:cNvSpPr>
                <p:nvPr/>
              </p:nvSpPr>
              <p:spPr bwMode="auto">
                <a:xfrm>
                  <a:off x="4264" y="2254"/>
                  <a:ext cx="109"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6" name="Oval 61"/>
                <p:cNvSpPr>
                  <a:spLocks noChangeArrowheads="1"/>
                </p:cNvSpPr>
                <p:nvPr/>
              </p:nvSpPr>
              <p:spPr bwMode="auto">
                <a:xfrm>
                  <a:off x="4407" y="2254"/>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7" name="Oval 62"/>
                <p:cNvSpPr>
                  <a:spLocks noChangeArrowheads="1"/>
                </p:cNvSpPr>
                <p:nvPr/>
              </p:nvSpPr>
              <p:spPr bwMode="auto">
                <a:xfrm>
                  <a:off x="4550" y="2254"/>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8" name="Oval 63"/>
                <p:cNvSpPr>
                  <a:spLocks noChangeArrowheads="1"/>
                </p:cNvSpPr>
                <p:nvPr/>
              </p:nvSpPr>
              <p:spPr bwMode="auto">
                <a:xfrm>
                  <a:off x="4691" y="2254"/>
                  <a:ext cx="109"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9" name="Oval 64"/>
                <p:cNvSpPr>
                  <a:spLocks noChangeArrowheads="1"/>
                </p:cNvSpPr>
                <p:nvPr/>
              </p:nvSpPr>
              <p:spPr bwMode="auto">
                <a:xfrm>
                  <a:off x="4834" y="2254"/>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40" name="Oval 65"/>
                <p:cNvSpPr>
                  <a:spLocks noChangeArrowheads="1"/>
                </p:cNvSpPr>
                <p:nvPr/>
              </p:nvSpPr>
              <p:spPr bwMode="auto">
                <a:xfrm>
                  <a:off x="4977" y="2254"/>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grpSp>
          <p:sp>
            <p:nvSpPr>
              <p:cNvPr id="59416" name="Oval 66"/>
              <p:cNvSpPr>
                <a:spLocks noChangeArrowheads="1"/>
              </p:cNvSpPr>
              <p:nvPr/>
            </p:nvSpPr>
            <p:spPr bwMode="auto">
              <a:xfrm>
                <a:off x="2747" y="1713"/>
                <a:ext cx="65" cy="66"/>
              </a:xfrm>
              <a:prstGeom prst="ellipse">
                <a:avLst/>
              </a:prstGeom>
              <a:solidFill>
                <a:srgbClr val="0099FF"/>
              </a:solidFill>
              <a:ln w="9525">
                <a:noFill/>
                <a:round/>
                <a:headEnd/>
                <a:tailEnd/>
              </a:ln>
            </p:spPr>
            <p:txBody>
              <a:bodyPr>
                <a:prstTxWarp prst="textNoShape">
                  <a:avLst/>
                </a:prstTxWarp>
              </a:bodyPr>
              <a:lstStyle/>
              <a:p>
                <a:endParaRPr lang="en-US" sz="1800"/>
              </a:p>
            </p:txBody>
          </p:sp>
          <p:grpSp>
            <p:nvGrpSpPr>
              <p:cNvPr id="8" name="Group 67"/>
              <p:cNvGrpSpPr>
                <a:grpSpLocks/>
              </p:cNvGrpSpPr>
              <p:nvPr/>
            </p:nvGrpSpPr>
            <p:grpSpPr bwMode="auto">
              <a:xfrm>
                <a:off x="2834" y="1626"/>
                <a:ext cx="66" cy="153"/>
                <a:chOff x="4550" y="1976"/>
                <a:chExt cx="107" cy="247"/>
              </a:xfrm>
            </p:grpSpPr>
            <p:sp>
              <p:nvSpPr>
                <p:cNvPr id="59433" name="Oval 68"/>
                <p:cNvSpPr>
                  <a:spLocks noChangeArrowheads="1"/>
                </p:cNvSpPr>
                <p:nvPr/>
              </p:nvSpPr>
              <p:spPr bwMode="auto">
                <a:xfrm>
                  <a:off x="4550" y="2116"/>
                  <a:ext cx="107" cy="107"/>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4" name="Oval 69"/>
                <p:cNvSpPr>
                  <a:spLocks noChangeArrowheads="1"/>
                </p:cNvSpPr>
                <p:nvPr/>
              </p:nvSpPr>
              <p:spPr bwMode="auto">
                <a:xfrm>
                  <a:off x="4550" y="1976"/>
                  <a:ext cx="107" cy="110"/>
                </a:xfrm>
                <a:prstGeom prst="ellipse">
                  <a:avLst/>
                </a:prstGeom>
                <a:solidFill>
                  <a:srgbClr val="0099FF"/>
                </a:solidFill>
                <a:ln w="9525">
                  <a:noFill/>
                  <a:round/>
                  <a:headEnd/>
                  <a:tailEnd/>
                </a:ln>
              </p:spPr>
              <p:txBody>
                <a:bodyPr>
                  <a:prstTxWarp prst="textNoShape">
                    <a:avLst/>
                  </a:prstTxWarp>
                </a:bodyPr>
                <a:lstStyle/>
                <a:p>
                  <a:endParaRPr lang="en-US" sz="1800"/>
                </a:p>
              </p:txBody>
            </p:sp>
          </p:grpSp>
          <p:grpSp>
            <p:nvGrpSpPr>
              <p:cNvPr id="9" name="Group 70"/>
              <p:cNvGrpSpPr>
                <a:grpSpLocks/>
              </p:cNvGrpSpPr>
              <p:nvPr/>
            </p:nvGrpSpPr>
            <p:grpSpPr bwMode="auto">
              <a:xfrm>
                <a:off x="2920" y="1541"/>
                <a:ext cx="67" cy="238"/>
                <a:chOff x="4691" y="1839"/>
                <a:chExt cx="109" cy="384"/>
              </a:xfrm>
            </p:grpSpPr>
            <p:sp>
              <p:nvSpPr>
                <p:cNvPr id="59430" name="Oval 71"/>
                <p:cNvSpPr>
                  <a:spLocks noChangeArrowheads="1"/>
                </p:cNvSpPr>
                <p:nvPr/>
              </p:nvSpPr>
              <p:spPr bwMode="auto">
                <a:xfrm>
                  <a:off x="4691" y="2116"/>
                  <a:ext cx="109" cy="107"/>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1" name="Oval 72"/>
                <p:cNvSpPr>
                  <a:spLocks noChangeArrowheads="1"/>
                </p:cNvSpPr>
                <p:nvPr/>
              </p:nvSpPr>
              <p:spPr bwMode="auto">
                <a:xfrm>
                  <a:off x="4691" y="1976"/>
                  <a:ext cx="109" cy="110"/>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2" name="Oval 73"/>
                <p:cNvSpPr>
                  <a:spLocks noChangeArrowheads="1"/>
                </p:cNvSpPr>
                <p:nvPr/>
              </p:nvSpPr>
              <p:spPr bwMode="auto">
                <a:xfrm>
                  <a:off x="4691" y="1839"/>
                  <a:ext cx="109" cy="109"/>
                </a:xfrm>
                <a:prstGeom prst="ellipse">
                  <a:avLst/>
                </a:prstGeom>
                <a:solidFill>
                  <a:srgbClr val="0099FF"/>
                </a:solidFill>
                <a:ln w="9525">
                  <a:noFill/>
                  <a:round/>
                  <a:headEnd/>
                  <a:tailEnd/>
                </a:ln>
              </p:spPr>
              <p:txBody>
                <a:bodyPr>
                  <a:prstTxWarp prst="textNoShape">
                    <a:avLst/>
                  </a:prstTxWarp>
                </a:bodyPr>
                <a:lstStyle/>
                <a:p>
                  <a:endParaRPr lang="en-US" sz="1800"/>
                </a:p>
              </p:txBody>
            </p:sp>
          </p:grpSp>
          <p:grpSp>
            <p:nvGrpSpPr>
              <p:cNvPr id="10" name="Group 74"/>
              <p:cNvGrpSpPr>
                <a:grpSpLocks/>
              </p:cNvGrpSpPr>
              <p:nvPr/>
            </p:nvGrpSpPr>
            <p:grpSpPr bwMode="auto">
              <a:xfrm>
                <a:off x="3008" y="1455"/>
                <a:ext cx="65" cy="324"/>
                <a:chOff x="4834" y="1701"/>
                <a:chExt cx="107" cy="522"/>
              </a:xfrm>
            </p:grpSpPr>
            <p:sp>
              <p:nvSpPr>
                <p:cNvPr id="59426" name="Oval 75"/>
                <p:cNvSpPr>
                  <a:spLocks noChangeArrowheads="1"/>
                </p:cNvSpPr>
                <p:nvPr/>
              </p:nvSpPr>
              <p:spPr bwMode="auto">
                <a:xfrm>
                  <a:off x="4834" y="2116"/>
                  <a:ext cx="107" cy="107"/>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7" name="Oval 76"/>
                <p:cNvSpPr>
                  <a:spLocks noChangeArrowheads="1"/>
                </p:cNvSpPr>
                <p:nvPr/>
              </p:nvSpPr>
              <p:spPr bwMode="auto">
                <a:xfrm>
                  <a:off x="4834" y="1976"/>
                  <a:ext cx="107" cy="110"/>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8" name="Oval 77"/>
                <p:cNvSpPr>
                  <a:spLocks noChangeArrowheads="1"/>
                </p:cNvSpPr>
                <p:nvPr/>
              </p:nvSpPr>
              <p:spPr bwMode="auto">
                <a:xfrm>
                  <a:off x="4834" y="1839"/>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9" name="Oval 78"/>
                <p:cNvSpPr>
                  <a:spLocks noChangeArrowheads="1"/>
                </p:cNvSpPr>
                <p:nvPr/>
              </p:nvSpPr>
              <p:spPr bwMode="auto">
                <a:xfrm>
                  <a:off x="4834" y="1701"/>
                  <a:ext cx="107" cy="107"/>
                </a:xfrm>
                <a:prstGeom prst="ellipse">
                  <a:avLst/>
                </a:prstGeom>
                <a:solidFill>
                  <a:srgbClr val="0099FF"/>
                </a:solidFill>
                <a:ln w="9525">
                  <a:noFill/>
                  <a:round/>
                  <a:headEnd/>
                  <a:tailEnd/>
                </a:ln>
              </p:spPr>
              <p:txBody>
                <a:bodyPr>
                  <a:prstTxWarp prst="textNoShape">
                    <a:avLst/>
                  </a:prstTxWarp>
                </a:bodyPr>
                <a:lstStyle/>
                <a:p>
                  <a:endParaRPr lang="en-US" sz="1800"/>
                </a:p>
              </p:txBody>
            </p:sp>
          </p:grpSp>
          <p:grpSp>
            <p:nvGrpSpPr>
              <p:cNvPr id="11" name="Group 79"/>
              <p:cNvGrpSpPr>
                <a:grpSpLocks/>
              </p:cNvGrpSpPr>
              <p:nvPr/>
            </p:nvGrpSpPr>
            <p:grpSpPr bwMode="auto">
              <a:xfrm>
                <a:off x="3095" y="1368"/>
                <a:ext cx="66" cy="411"/>
                <a:chOff x="4977" y="1561"/>
                <a:chExt cx="107" cy="662"/>
              </a:xfrm>
            </p:grpSpPr>
            <p:sp>
              <p:nvSpPr>
                <p:cNvPr id="59421" name="Oval 80"/>
                <p:cNvSpPr>
                  <a:spLocks noChangeArrowheads="1"/>
                </p:cNvSpPr>
                <p:nvPr/>
              </p:nvSpPr>
              <p:spPr bwMode="auto">
                <a:xfrm>
                  <a:off x="4977" y="2116"/>
                  <a:ext cx="107" cy="107"/>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2" name="Oval 81"/>
                <p:cNvSpPr>
                  <a:spLocks noChangeArrowheads="1"/>
                </p:cNvSpPr>
                <p:nvPr/>
              </p:nvSpPr>
              <p:spPr bwMode="auto">
                <a:xfrm>
                  <a:off x="4977" y="1976"/>
                  <a:ext cx="107" cy="110"/>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3" name="Oval 82"/>
                <p:cNvSpPr>
                  <a:spLocks noChangeArrowheads="1"/>
                </p:cNvSpPr>
                <p:nvPr/>
              </p:nvSpPr>
              <p:spPr bwMode="auto">
                <a:xfrm>
                  <a:off x="4977" y="1839"/>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4" name="Oval 83"/>
                <p:cNvSpPr>
                  <a:spLocks noChangeArrowheads="1"/>
                </p:cNvSpPr>
                <p:nvPr/>
              </p:nvSpPr>
              <p:spPr bwMode="auto">
                <a:xfrm>
                  <a:off x="4977" y="1701"/>
                  <a:ext cx="107" cy="107"/>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5" name="Oval 84"/>
                <p:cNvSpPr>
                  <a:spLocks noChangeArrowheads="1"/>
                </p:cNvSpPr>
                <p:nvPr/>
              </p:nvSpPr>
              <p:spPr bwMode="auto">
                <a:xfrm>
                  <a:off x="4977" y="1561"/>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grpSp>
        </p:grpSp>
      </p:grpSp>
      <p:grpSp>
        <p:nvGrpSpPr>
          <p:cNvPr id="12" name="Group 85"/>
          <p:cNvGrpSpPr>
            <a:grpSpLocks/>
          </p:cNvGrpSpPr>
          <p:nvPr/>
        </p:nvGrpSpPr>
        <p:grpSpPr bwMode="auto">
          <a:xfrm>
            <a:off x="6723063" y="1793875"/>
            <a:ext cx="1409700" cy="1409700"/>
            <a:chOff x="4199" y="1193"/>
            <a:chExt cx="888" cy="888"/>
          </a:xfrm>
        </p:grpSpPr>
        <p:sp>
          <p:nvSpPr>
            <p:cNvPr id="363606" name="Oval 86"/>
            <p:cNvSpPr>
              <a:spLocks noChangeArrowheads="1"/>
            </p:cNvSpPr>
            <p:nvPr/>
          </p:nvSpPr>
          <p:spPr bwMode="auto">
            <a:xfrm flipH="1" flipV="1">
              <a:off x="4199" y="1193"/>
              <a:ext cx="888" cy="888"/>
            </a:xfrm>
            <a:prstGeom prst="ellipse">
              <a:avLst/>
            </a:prstGeom>
            <a:gradFill rotWithShape="1">
              <a:gsLst>
                <a:gs pos="0">
                  <a:schemeClr val="bg1">
                    <a:alpha val="50999"/>
                  </a:schemeClr>
                </a:gs>
                <a:gs pos="100000">
                  <a:schemeClr val="bg1">
                    <a:gamma/>
                    <a:shade val="72549"/>
                    <a:invGamma/>
                    <a:alpha val="0"/>
                  </a:schemeClr>
                </a:gs>
              </a:gsLst>
              <a:lin ang="5400000" scaled="1"/>
            </a:gradFill>
            <a:ln w="28575">
              <a:noFill/>
              <a:round/>
              <a:headEnd/>
              <a:tailEnd/>
            </a:ln>
            <a:effectLst/>
          </p:spPr>
          <p:txBody>
            <a:bodyPr lIns="82124" tIns="41061" rIns="82124" bIns="41061" anchor="ctr">
              <a:prstTxWarp prst="textNoShape">
                <a:avLst/>
              </a:prstTxWarp>
              <a:spAutoFit/>
            </a:bodyPr>
            <a:lstStyle/>
            <a:p>
              <a:endParaRPr lang="en-US" sz="1800"/>
            </a:p>
          </p:txBody>
        </p:sp>
        <p:sp>
          <p:nvSpPr>
            <p:cNvPr id="363607" name="Oval 87"/>
            <p:cNvSpPr>
              <a:spLocks noChangeArrowheads="1"/>
            </p:cNvSpPr>
            <p:nvPr/>
          </p:nvSpPr>
          <p:spPr bwMode="auto">
            <a:xfrm>
              <a:off x="4298" y="1221"/>
              <a:ext cx="678" cy="442"/>
            </a:xfrm>
            <a:prstGeom prst="ellipse">
              <a:avLst/>
            </a:prstGeom>
            <a:gradFill rotWithShape="1">
              <a:gsLst>
                <a:gs pos="0">
                  <a:schemeClr val="bg1">
                    <a:alpha val="16000"/>
                  </a:schemeClr>
                </a:gs>
                <a:gs pos="100000">
                  <a:schemeClr val="bg1">
                    <a:gamma/>
                    <a:shade val="89020"/>
                    <a:invGamma/>
                    <a:alpha val="0"/>
                  </a:schemeClr>
                </a:gs>
              </a:gsLst>
              <a:lin ang="5400000" scaled="1"/>
            </a:gradFill>
            <a:ln w="9525">
              <a:noFill/>
              <a:round/>
              <a:headEnd/>
              <a:tailEnd/>
            </a:ln>
            <a:effectLst/>
          </p:spPr>
          <p:txBody>
            <a:bodyPr wrap="none" lIns="73025" tIns="36511" rIns="73025" bIns="36511" anchor="ctr">
              <a:prstTxWarp prst="textNoShape">
                <a:avLst/>
              </a:prstTxWarp>
            </a:bodyPr>
            <a:lstStyle/>
            <a:p>
              <a:endParaRPr lang="en-US" sz="1800"/>
            </a:p>
          </p:txBody>
        </p:sp>
        <p:grpSp>
          <p:nvGrpSpPr>
            <p:cNvPr id="13" name="Group 88"/>
            <p:cNvGrpSpPr>
              <a:grpSpLocks/>
            </p:cNvGrpSpPr>
            <p:nvPr/>
          </p:nvGrpSpPr>
          <p:grpSpPr bwMode="auto">
            <a:xfrm>
              <a:off x="4380" y="1385"/>
              <a:ext cx="539" cy="542"/>
              <a:chOff x="6271" y="0"/>
              <a:chExt cx="539" cy="542"/>
            </a:xfrm>
          </p:grpSpPr>
          <p:sp>
            <p:nvSpPr>
              <p:cNvPr id="59410" name="Freeform 89"/>
              <p:cNvSpPr>
                <a:spLocks/>
              </p:cNvSpPr>
              <p:nvPr/>
            </p:nvSpPr>
            <p:spPr bwMode="auto">
              <a:xfrm>
                <a:off x="6271" y="43"/>
                <a:ext cx="539" cy="499"/>
              </a:xfrm>
              <a:custGeom>
                <a:avLst/>
                <a:gdLst>
                  <a:gd name="T0" fmla="*/ 1425 w 1459"/>
                  <a:gd name="T1" fmla="*/ 920 h 1355"/>
                  <a:gd name="T2" fmla="*/ 1354 w 1459"/>
                  <a:gd name="T3" fmla="*/ 1043 h 1355"/>
                  <a:gd name="T4" fmla="*/ 1263 w 1459"/>
                  <a:gd name="T5" fmla="*/ 1147 h 1355"/>
                  <a:gd name="T6" fmla="*/ 1155 w 1459"/>
                  <a:gd name="T7" fmla="*/ 1233 h 1355"/>
                  <a:gd name="T8" fmla="*/ 1096 w 1459"/>
                  <a:gd name="T9" fmla="*/ 1267 h 1355"/>
                  <a:gd name="T10" fmla="*/ 970 w 1459"/>
                  <a:gd name="T11" fmla="*/ 1321 h 1355"/>
                  <a:gd name="T12" fmla="*/ 835 w 1459"/>
                  <a:gd name="T13" fmla="*/ 1350 h 1355"/>
                  <a:gd name="T14" fmla="*/ 695 w 1459"/>
                  <a:gd name="T15" fmla="*/ 1352 h 1355"/>
                  <a:gd name="T16" fmla="*/ 552 w 1459"/>
                  <a:gd name="T17" fmla="*/ 1329 h 1355"/>
                  <a:gd name="T18" fmla="*/ 480 w 1459"/>
                  <a:gd name="T19" fmla="*/ 1305 h 1355"/>
                  <a:gd name="T20" fmla="*/ 347 w 1459"/>
                  <a:gd name="T21" fmla="*/ 1238 h 1355"/>
                  <a:gd name="T22" fmla="*/ 233 w 1459"/>
                  <a:gd name="T23" fmla="*/ 1148 h 1355"/>
                  <a:gd name="T24" fmla="*/ 138 w 1459"/>
                  <a:gd name="T25" fmla="*/ 1040 h 1355"/>
                  <a:gd name="T26" fmla="*/ 100 w 1459"/>
                  <a:gd name="T27" fmla="*/ 980 h 1355"/>
                  <a:gd name="T28" fmla="*/ 41 w 1459"/>
                  <a:gd name="T29" fmla="*/ 849 h 1355"/>
                  <a:gd name="T30" fmla="*/ 7 w 1459"/>
                  <a:gd name="T31" fmla="*/ 708 h 1355"/>
                  <a:gd name="T32" fmla="*/ 1 w 1459"/>
                  <a:gd name="T33" fmla="*/ 561 h 1355"/>
                  <a:gd name="T34" fmla="*/ 26 w 1459"/>
                  <a:gd name="T35" fmla="*/ 412 h 1355"/>
                  <a:gd name="T36" fmla="*/ 45 w 1459"/>
                  <a:gd name="T37" fmla="*/ 354 h 1355"/>
                  <a:gd name="T38" fmla="*/ 92 w 1459"/>
                  <a:gd name="T39" fmla="*/ 248 h 1355"/>
                  <a:gd name="T40" fmla="*/ 155 w 1459"/>
                  <a:gd name="T41" fmla="*/ 150 h 1355"/>
                  <a:gd name="T42" fmla="*/ 230 w 1459"/>
                  <a:gd name="T43" fmla="*/ 66 h 1355"/>
                  <a:gd name="T44" fmla="*/ 273 w 1459"/>
                  <a:gd name="T45" fmla="*/ 29 h 1355"/>
                  <a:gd name="T46" fmla="*/ 317 w 1459"/>
                  <a:gd name="T47" fmla="*/ 5 h 1355"/>
                  <a:gd name="T48" fmla="*/ 365 w 1459"/>
                  <a:gd name="T49" fmla="*/ 1 h 1355"/>
                  <a:gd name="T50" fmla="*/ 411 w 1459"/>
                  <a:gd name="T51" fmla="*/ 15 h 1355"/>
                  <a:gd name="T52" fmla="*/ 450 w 1459"/>
                  <a:gd name="T53" fmla="*/ 46 h 1355"/>
                  <a:gd name="T54" fmla="*/ 464 w 1459"/>
                  <a:gd name="T55" fmla="*/ 67 h 1355"/>
                  <a:gd name="T56" fmla="*/ 478 w 1459"/>
                  <a:gd name="T57" fmla="*/ 115 h 1355"/>
                  <a:gd name="T58" fmla="*/ 473 w 1459"/>
                  <a:gd name="T59" fmla="*/ 162 h 1355"/>
                  <a:gd name="T60" fmla="*/ 451 w 1459"/>
                  <a:gd name="T61" fmla="*/ 205 h 1355"/>
                  <a:gd name="T62" fmla="*/ 432 w 1459"/>
                  <a:gd name="T63" fmla="*/ 224 h 1355"/>
                  <a:gd name="T64" fmla="*/ 333 w 1459"/>
                  <a:gd name="T65" fmla="*/ 336 h 1355"/>
                  <a:gd name="T66" fmla="*/ 275 w 1459"/>
                  <a:gd name="T67" fmla="*/ 458 h 1355"/>
                  <a:gd name="T68" fmla="*/ 263 w 1459"/>
                  <a:gd name="T69" fmla="*/ 502 h 1355"/>
                  <a:gd name="T70" fmla="*/ 252 w 1459"/>
                  <a:gd name="T71" fmla="*/ 600 h 1355"/>
                  <a:gd name="T72" fmla="*/ 260 w 1459"/>
                  <a:gd name="T73" fmla="*/ 698 h 1355"/>
                  <a:gd name="T74" fmla="*/ 287 w 1459"/>
                  <a:gd name="T75" fmla="*/ 789 h 1355"/>
                  <a:gd name="T76" fmla="*/ 318 w 1459"/>
                  <a:gd name="T77" fmla="*/ 853 h 1355"/>
                  <a:gd name="T78" fmla="*/ 358 w 1459"/>
                  <a:gd name="T79" fmla="*/ 913 h 1355"/>
                  <a:gd name="T80" fmla="*/ 423 w 1459"/>
                  <a:gd name="T81" fmla="*/ 982 h 1355"/>
                  <a:gd name="T82" fmla="*/ 502 w 1459"/>
                  <a:gd name="T83" fmla="*/ 1038 h 1355"/>
                  <a:gd name="T84" fmla="*/ 593 w 1459"/>
                  <a:gd name="T85" fmla="*/ 1078 h 1355"/>
                  <a:gd name="T86" fmla="*/ 641 w 1459"/>
                  <a:gd name="T87" fmla="*/ 1092 h 1355"/>
                  <a:gd name="T88" fmla="*/ 736 w 1459"/>
                  <a:gd name="T89" fmla="*/ 1102 h 1355"/>
                  <a:gd name="T90" fmla="*/ 828 w 1459"/>
                  <a:gd name="T91" fmla="*/ 1096 h 1355"/>
                  <a:gd name="T92" fmla="*/ 916 w 1459"/>
                  <a:gd name="T93" fmla="*/ 1072 h 1355"/>
                  <a:gd name="T94" fmla="*/ 979 w 1459"/>
                  <a:gd name="T95" fmla="*/ 1044 h 1355"/>
                  <a:gd name="T96" fmla="*/ 1037 w 1459"/>
                  <a:gd name="T97" fmla="*/ 1009 h 1355"/>
                  <a:gd name="T98" fmla="*/ 1105 w 1459"/>
                  <a:gd name="T99" fmla="*/ 949 h 1355"/>
                  <a:gd name="T100" fmla="*/ 1162 w 1459"/>
                  <a:gd name="T101" fmla="*/ 877 h 1355"/>
                  <a:gd name="T102" fmla="*/ 1205 w 1459"/>
                  <a:gd name="T103" fmla="*/ 793 h 1355"/>
                  <a:gd name="T104" fmla="*/ 1215 w 1459"/>
                  <a:gd name="T105" fmla="*/ 770 h 1355"/>
                  <a:gd name="T106" fmla="*/ 1240 w 1459"/>
                  <a:gd name="T107" fmla="*/ 728 h 1355"/>
                  <a:gd name="T108" fmla="*/ 1278 w 1459"/>
                  <a:gd name="T109" fmla="*/ 699 h 1355"/>
                  <a:gd name="T110" fmla="*/ 1325 w 1459"/>
                  <a:gd name="T111" fmla="*/ 686 h 1355"/>
                  <a:gd name="T112" fmla="*/ 1374 w 1459"/>
                  <a:gd name="T113" fmla="*/ 694 h 1355"/>
                  <a:gd name="T114" fmla="*/ 1396 w 1459"/>
                  <a:gd name="T115" fmla="*/ 703 h 1355"/>
                  <a:gd name="T116" fmla="*/ 1431 w 1459"/>
                  <a:gd name="T117" fmla="*/ 735 h 1355"/>
                  <a:gd name="T118" fmla="*/ 1453 w 1459"/>
                  <a:gd name="T119" fmla="*/ 776 h 1355"/>
                  <a:gd name="T120" fmla="*/ 1458 w 1459"/>
                  <a:gd name="T121" fmla="*/ 822 h 1355"/>
                  <a:gd name="T122" fmla="*/ 1454 w 1459"/>
                  <a:gd name="T123" fmla="*/ 845 h 13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59"/>
                  <a:gd name="T187" fmla="*/ 0 h 1355"/>
                  <a:gd name="T188" fmla="*/ 1459 w 1459"/>
                  <a:gd name="T189" fmla="*/ 1355 h 13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59" h="1355">
                    <a:moveTo>
                      <a:pt x="1451" y="855"/>
                    </a:moveTo>
                    <a:lnTo>
                      <a:pt x="1451" y="855"/>
                    </a:lnTo>
                    <a:lnTo>
                      <a:pt x="1439" y="888"/>
                    </a:lnTo>
                    <a:lnTo>
                      <a:pt x="1425" y="920"/>
                    </a:lnTo>
                    <a:lnTo>
                      <a:pt x="1409" y="953"/>
                    </a:lnTo>
                    <a:lnTo>
                      <a:pt x="1392" y="984"/>
                    </a:lnTo>
                    <a:lnTo>
                      <a:pt x="1374" y="1014"/>
                    </a:lnTo>
                    <a:lnTo>
                      <a:pt x="1354" y="1043"/>
                    </a:lnTo>
                    <a:lnTo>
                      <a:pt x="1333" y="1071"/>
                    </a:lnTo>
                    <a:lnTo>
                      <a:pt x="1311" y="1097"/>
                    </a:lnTo>
                    <a:lnTo>
                      <a:pt x="1287" y="1123"/>
                    </a:lnTo>
                    <a:lnTo>
                      <a:pt x="1263" y="1147"/>
                    </a:lnTo>
                    <a:lnTo>
                      <a:pt x="1237" y="1171"/>
                    </a:lnTo>
                    <a:lnTo>
                      <a:pt x="1211" y="1193"/>
                    </a:lnTo>
                    <a:lnTo>
                      <a:pt x="1183" y="1213"/>
                    </a:lnTo>
                    <a:lnTo>
                      <a:pt x="1155" y="1233"/>
                    </a:lnTo>
                    <a:lnTo>
                      <a:pt x="1127" y="1251"/>
                    </a:lnTo>
                    <a:lnTo>
                      <a:pt x="1096" y="1267"/>
                    </a:lnTo>
                    <a:lnTo>
                      <a:pt x="1066" y="1283"/>
                    </a:lnTo>
                    <a:lnTo>
                      <a:pt x="1035" y="1297"/>
                    </a:lnTo>
                    <a:lnTo>
                      <a:pt x="1003" y="1309"/>
                    </a:lnTo>
                    <a:lnTo>
                      <a:pt x="970" y="1321"/>
                    </a:lnTo>
                    <a:lnTo>
                      <a:pt x="937" y="1330"/>
                    </a:lnTo>
                    <a:lnTo>
                      <a:pt x="903" y="1338"/>
                    </a:lnTo>
                    <a:lnTo>
                      <a:pt x="870" y="1344"/>
                    </a:lnTo>
                    <a:lnTo>
                      <a:pt x="835" y="1350"/>
                    </a:lnTo>
                    <a:lnTo>
                      <a:pt x="801" y="1352"/>
                    </a:lnTo>
                    <a:lnTo>
                      <a:pt x="765" y="1355"/>
                    </a:lnTo>
                    <a:lnTo>
                      <a:pt x="731" y="1355"/>
                    </a:lnTo>
                    <a:lnTo>
                      <a:pt x="695" y="1352"/>
                    </a:lnTo>
                    <a:lnTo>
                      <a:pt x="660" y="1350"/>
                    </a:lnTo>
                    <a:lnTo>
                      <a:pt x="623" y="1344"/>
                    </a:lnTo>
                    <a:lnTo>
                      <a:pt x="588" y="1338"/>
                    </a:lnTo>
                    <a:lnTo>
                      <a:pt x="552" y="1329"/>
                    </a:lnTo>
                    <a:lnTo>
                      <a:pt x="515" y="1318"/>
                    </a:lnTo>
                    <a:lnTo>
                      <a:pt x="480" y="1305"/>
                    </a:lnTo>
                    <a:lnTo>
                      <a:pt x="444" y="1290"/>
                    </a:lnTo>
                    <a:lnTo>
                      <a:pt x="411" y="1275"/>
                    </a:lnTo>
                    <a:lnTo>
                      <a:pt x="379" y="1258"/>
                    </a:lnTo>
                    <a:lnTo>
                      <a:pt x="347" y="1238"/>
                    </a:lnTo>
                    <a:lnTo>
                      <a:pt x="317" y="1218"/>
                    </a:lnTo>
                    <a:lnTo>
                      <a:pt x="287" y="1196"/>
                    </a:lnTo>
                    <a:lnTo>
                      <a:pt x="259" y="1173"/>
                    </a:lnTo>
                    <a:lnTo>
                      <a:pt x="233" y="1148"/>
                    </a:lnTo>
                    <a:lnTo>
                      <a:pt x="206" y="1123"/>
                    </a:lnTo>
                    <a:lnTo>
                      <a:pt x="183" y="1096"/>
                    </a:lnTo>
                    <a:lnTo>
                      <a:pt x="159" y="1068"/>
                    </a:lnTo>
                    <a:lnTo>
                      <a:pt x="138" y="1040"/>
                    </a:lnTo>
                    <a:lnTo>
                      <a:pt x="118" y="1010"/>
                    </a:lnTo>
                    <a:lnTo>
                      <a:pt x="100" y="980"/>
                    </a:lnTo>
                    <a:lnTo>
                      <a:pt x="83" y="948"/>
                    </a:lnTo>
                    <a:lnTo>
                      <a:pt x="67" y="915"/>
                    </a:lnTo>
                    <a:lnTo>
                      <a:pt x="53" y="882"/>
                    </a:lnTo>
                    <a:lnTo>
                      <a:pt x="41" y="849"/>
                    </a:lnTo>
                    <a:lnTo>
                      <a:pt x="30" y="814"/>
                    </a:lnTo>
                    <a:lnTo>
                      <a:pt x="21" y="780"/>
                    </a:lnTo>
                    <a:lnTo>
                      <a:pt x="13" y="744"/>
                    </a:lnTo>
                    <a:lnTo>
                      <a:pt x="7" y="708"/>
                    </a:lnTo>
                    <a:lnTo>
                      <a:pt x="3" y="672"/>
                    </a:lnTo>
                    <a:lnTo>
                      <a:pt x="1" y="635"/>
                    </a:lnTo>
                    <a:lnTo>
                      <a:pt x="0" y="598"/>
                    </a:lnTo>
                    <a:lnTo>
                      <a:pt x="1" y="561"/>
                    </a:lnTo>
                    <a:lnTo>
                      <a:pt x="5" y="524"/>
                    </a:lnTo>
                    <a:lnTo>
                      <a:pt x="11" y="486"/>
                    </a:lnTo>
                    <a:lnTo>
                      <a:pt x="17" y="449"/>
                    </a:lnTo>
                    <a:lnTo>
                      <a:pt x="26" y="412"/>
                    </a:lnTo>
                    <a:lnTo>
                      <a:pt x="34" y="383"/>
                    </a:lnTo>
                    <a:lnTo>
                      <a:pt x="45" y="354"/>
                    </a:lnTo>
                    <a:lnTo>
                      <a:pt x="55" y="327"/>
                    </a:lnTo>
                    <a:lnTo>
                      <a:pt x="66" y="299"/>
                    </a:lnTo>
                    <a:lnTo>
                      <a:pt x="79" y="273"/>
                    </a:lnTo>
                    <a:lnTo>
                      <a:pt x="92" y="248"/>
                    </a:lnTo>
                    <a:lnTo>
                      <a:pt x="106" y="223"/>
                    </a:lnTo>
                    <a:lnTo>
                      <a:pt x="122" y="198"/>
                    </a:lnTo>
                    <a:lnTo>
                      <a:pt x="138" y="174"/>
                    </a:lnTo>
                    <a:lnTo>
                      <a:pt x="155" y="150"/>
                    </a:lnTo>
                    <a:lnTo>
                      <a:pt x="172" y="128"/>
                    </a:lnTo>
                    <a:lnTo>
                      <a:pt x="192" y="107"/>
                    </a:lnTo>
                    <a:lnTo>
                      <a:pt x="210" y="86"/>
                    </a:lnTo>
                    <a:lnTo>
                      <a:pt x="230" y="66"/>
                    </a:lnTo>
                    <a:lnTo>
                      <a:pt x="251" y="47"/>
                    </a:lnTo>
                    <a:lnTo>
                      <a:pt x="273" y="29"/>
                    </a:lnTo>
                    <a:lnTo>
                      <a:pt x="283" y="21"/>
                    </a:lnTo>
                    <a:lnTo>
                      <a:pt x="294" y="15"/>
                    </a:lnTo>
                    <a:lnTo>
                      <a:pt x="305" y="9"/>
                    </a:lnTo>
                    <a:lnTo>
                      <a:pt x="317" y="5"/>
                    </a:lnTo>
                    <a:lnTo>
                      <a:pt x="329" y="3"/>
                    </a:lnTo>
                    <a:lnTo>
                      <a:pt x="340" y="1"/>
                    </a:lnTo>
                    <a:lnTo>
                      <a:pt x="352" y="0"/>
                    </a:lnTo>
                    <a:lnTo>
                      <a:pt x="365" y="1"/>
                    </a:lnTo>
                    <a:lnTo>
                      <a:pt x="377" y="3"/>
                    </a:lnTo>
                    <a:lnTo>
                      <a:pt x="389" y="5"/>
                    </a:lnTo>
                    <a:lnTo>
                      <a:pt x="400" y="9"/>
                    </a:lnTo>
                    <a:lnTo>
                      <a:pt x="411" y="15"/>
                    </a:lnTo>
                    <a:lnTo>
                      <a:pt x="422" y="21"/>
                    </a:lnTo>
                    <a:lnTo>
                      <a:pt x="432" y="28"/>
                    </a:lnTo>
                    <a:lnTo>
                      <a:pt x="442" y="37"/>
                    </a:lnTo>
                    <a:lnTo>
                      <a:pt x="450" y="46"/>
                    </a:lnTo>
                    <a:lnTo>
                      <a:pt x="457" y="57"/>
                    </a:lnTo>
                    <a:lnTo>
                      <a:pt x="464" y="67"/>
                    </a:lnTo>
                    <a:lnTo>
                      <a:pt x="469" y="79"/>
                    </a:lnTo>
                    <a:lnTo>
                      <a:pt x="473" y="91"/>
                    </a:lnTo>
                    <a:lnTo>
                      <a:pt x="476" y="103"/>
                    </a:lnTo>
                    <a:lnTo>
                      <a:pt x="478" y="115"/>
                    </a:lnTo>
                    <a:lnTo>
                      <a:pt x="478" y="126"/>
                    </a:lnTo>
                    <a:lnTo>
                      <a:pt x="478" y="138"/>
                    </a:lnTo>
                    <a:lnTo>
                      <a:pt x="476" y="150"/>
                    </a:lnTo>
                    <a:lnTo>
                      <a:pt x="473" y="162"/>
                    </a:lnTo>
                    <a:lnTo>
                      <a:pt x="469" y="174"/>
                    </a:lnTo>
                    <a:lnTo>
                      <a:pt x="464" y="184"/>
                    </a:lnTo>
                    <a:lnTo>
                      <a:pt x="457" y="195"/>
                    </a:lnTo>
                    <a:lnTo>
                      <a:pt x="451" y="205"/>
                    </a:lnTo>
                    <a:lnTo>
                      <a:pt x="442" y="215"/>
                    </a:lnTo>
                    <a:lnTo>
                      <a:pt x="432" y="224"/>
                    </a:lnTo>
                    <a:lnTo>
                      <a:pt x="405" y="249"/>
                    </a:lnTo>
                    <a:lnTo>
                      <a:pt x="379" y="275"/>
                    </a:lnTo>
                    <a:lnTo>
                      <a:pt x="355" y="304"/>
                    </a:lnTo>
                    <a:lnTo>
                      <a:pt x="333" y="336"/>
                    </a:lnTo>
                    <a:lnTo>
                      <a:pt x="313" y="369"/>
                    </a:lnTo>
                    <a:lnTo>
                      <a:pt x="296" y="403"/>
                    </a:lnTo>
                    <a:lnTo>
                      <a:pt x="281" y="440"/>
                    </a:lnTo>
                    <a:lnTo>
                      <a:pt x="275" y="458"/>
                    </a:lnTo>
                    <a:lnTo>
                      <a:pt x="269" y="477"/>
                    </a:lnTo>
                    <a:lnTo>
                      <a:pt x="263" y="502"/>
                    </a:lnTo>
                    <a:lnTo>
                      <a:pt x="259" y="527"/>
                    </a:lnTo>
                    <a:lnTo>
                      <a:pt x="255" y="552"/>
                    </a:lnTo>
                    <a:lnTo>
                      <a:pt x="252" y="577"/>
                    </a:lnTo>
                    <a:lnTo>
                      <a:pt x="252" y="600"/>
                    </a:lnTo>
                    <a:lnTo>
                      <a:pt x="252" y="626"/>
                    </a:lnTo>
                    <a:lnTo>
                      <a:pt x="254" y="649"/>
                    </a:lnTo>
                    <a:lnTo>
                      <a:pt x="256" y="674"/>
                    </a:lnTo>
                    <a:lnTo>
                      <a:pt x="260" y="698"/>
                    </a:lnTo>
                    <a:lnTo>
                      <a:pt x="266" y="722"/>
                    </a:lnTo>
                    <a:lnTo>
                      <a:pt x="271" y="744"/>
                    </a:lnTo>
                    <a:lnTo>
                      <a:pt x="279" y="766"/>
                    </a:lnTo>
                    <a:lnTo>
                      <a:pt x="287" y="789"/>
                    </a:lnTo>
                    <a:lnTo>
                      <a:pt x="296" y="811"/>
                    </a:lnTo>
                    <a:lnTo>
                      <a:pt x="306" y="832"/>
                    </a:lnTo>
                    <a:lnTo>
                      <a:pt x="318" y="853"/>
                    </a:lnTo>
                    <a:lnTo>
                      <a:pt x="330" y="874"/>
                    </a:lnTo>
                    <a:lnTo>
                      <a:pt x="343" y="894"/>
                    </a:lnTo>
                    <a:lnTo>
                      <a:pt x="358" y="913"/>
                    </a:lnTo>
                    <a:lnTo>
                      <a:pt x="373" y="931"/>
                    </a:lnTo>
                    <a:lnTo>
                      <a:pt x="389" y="949"/>
                    </a:lnTo>
                    <a:lnTo>
                      <a:pt x="406" y="967"/>
                    </a:lnTo>
                    <a:lnTo>
                      <a:pt x="423" y="982"/>
                    </a:lnTo>
                    <a:lnTo>
                      <a:pt x="442" y="997"/>
                    </a:lnTo>
                    <a:lnTo>
                      <a:pt x="461" y="1011"/>
                    </a:lnTo>
                    <a:lnTo>
                      <a:pt x="481" y="1026"/>
                    </a:lnTo>
                    <a:lnTo>
                      <a:pt x="502" y="1038"/>
                    </a:lnTo>
                    <a:lnTo>
                      <a:pt x="524" y="1050"/>
                    </a:lnTo>
                    <a:lnTo>
                      <a:pt x="547" y="1060"/>
                    </a:lnTo>
                    <a:lnTo>
                      <a:pt x="569" y="1069"/>
                    </a:lnTo>
                    <a:lnTo>
                      <a:pt x="593" y="1078"/>
                    </a:lnTo>
                    <a:lnTo>
                      <a:pt x="618" y="1085"/>
                    </a:lnTo>
                    <a:lnTo>
                      <a:pt x="641" y="1092"/>
                    </a:lnTo>
                    <a:lnTo>
                      <a:pt x="665" y="1096"/>
                    </a:lnTo>
                    <a:lnTo>
                      <a:pt x="689" y="1100"/>
                    </a:lnTo>
                    <a:lnTo>
                      <a:pt x="712" y="1101"/>
                    </a:lnTo>
                    <a:lnTo>
                      <a:pt x="736" y="1102"/>
                    </a:lnTo>
                    <a:lnTo>
                      <a:pt x="760" y="1102"/>
                    </a:lnTo>
                    <a:lnTo>
                      <a:pt x="782" y="1101"/>
                    </a:lnTo>
                    <a:lnTo>
                      <a:pt x="806" y="1100"/>
                    </a:lnTo>
                    <a:lnTo>
                      <a:pt x="828" y="1096"/>
                    </a:lnTo>
                    <a:lnTo>
                      <a:pt x="850" y="1092"/>
                    </a:lnTo>
                    <a:lnTo>
                      <a:pt x="873" y="1086"/>
                    </a:lnTo>
                    <a:lnTo>
                      <a:pt x="895" y="1080"/>
                    </a:lnTo>
                    <a:lnTo>
                      <a:pt x="916" y="1072"/>
                    </a:lnTo>
                    <a:lnTo>
                      <a:pt x="937" y="1064"/>
                    </a:lnTo>
                    <a:lnTo>
                      <a:pt x="958" y="1055"/>
                    </a:lnTo>
                    <a:lnTo>
                      <a:pt x="979" y="1044"/>
                    </a:lnTo>
                    <a:lnTo>
                      <a:pt x="999" y="1034"/>
                    </a:lnTo>
                    <a:lnTo>
                      <a:pt x="1017" y="1022"/>
                    </a:lnTo>
                    <a:lnTo>
                      <a:pt x="1037" y="1009"/>
                    </a:lnTo>
                    <a:lnTo>
                      <a:pt x="1054" y="996"/>
                    </a:lnTo>
                    <a:lnTo>
                      <a:pt x="1073" y="981"/>
                    </a:lnTo>
                    <a:lnTo>
                      <a:pt x="1088" y="965"/>
                    </a:lnTo>
                    <a:lnTo>
                      <a:pt x="1105" y="949"/>
                    </a:lnTo>
                    <a:lnTo>
                      <a:pt x="1120" y="932"/>
                    </a:lnTo>
                    <a:lnTo>
                      <a:pt x="1136" y="914"/>
                    </a:lnTo>
                    <a:lnTo>
                      <a:pt x="1149" y="895"/>
                    </a:lnTo>
                    <a:lnTo>
                      <a:pt x="1162" y="877"/>
                    </a:lnTo>
                    <a:lnTo>
                      <a:pt x="1174" y="857"/>
                    </a:lnTo>
                    <a:lnTo>
                      <a:pt x="1186" y="836"/>
                    </a:lnTo>
                    <a:lnTo>
                      <a:pt x="1196" y="815"/>
                    </a:lnTo>
                    <a:lnTo>
                      <a:pt x="1205" y="793"/>
                    </a:lnTo>
                    <a:lnTo>
                      <a:pt x="1215" y="770"/>
                    </a:lnTo>
                    <a:lnTo>
                      <a:pt x="1219" y="759"/>
                    </a:lnTo>
                    <a:lnTo>
                      <a:pt x="1225" y="748"/>
                    </a:lnTo>
                    <a:lnTo>
                      <a:pt x="1232" y="737"/>
                    </a:lnTo>
                    <a:lnTo>
                      <a:pt x="1240" y="728"/>
                    </a:lnTo>
                    <a:lnTo>
                      <a:pt x="1249" y="719"/>
                    </a:lnTo>
                    <a:lnTo>
                      <a:pt x="1258" y="711"/>
                    </a:lnTo>
                    <a:lnTo>
                      <a:pt x="1267" y="705"/>
                    </a:lnTo>
                    <a:lnTo>
                      <a:pt x="1278" y="699"/>
                    </a:lnTo>
                    <a:lnTo>
                      <a:pt x="1290" y="694"/>
                    </a:lnTo>
                    <a:lnTo>
                      <a:pt x="1301" y="690"/>
                    </a:lnTo>
                    <a:lnTo>
                      <a:pt x="1313" y="689"/>
                    </a:lnTo>
                    <a:lnTo>
                      <a:pt x="1325" y="686"/>
                    </a:lnTo>
                    <a:lnTo>
                      <a:pt x="1337" y="686"/>
                    </a:lnTo>
                    <a:lnTo>
                      <a:pt x="1350" y="687"/>
                    </a:lnTo>
                    <a:lnTo>
                      <a:pt x="1362" y="690"/>
                    </a:lnTo>
                    <a:lnTo>
                      <a:pt x="1374" y="694"/>
                    </a:lnTo>
                    <a:lnTo>
                      <a:pt x="1385" y="698"/>
                    </a:lnTo>
                    <a:lnTo>
                      <a:pt x="1396" y="703"/>
                    </a:lnTo>
                    <a:lnTo>
                      <a:pt x="1407" y="710"/>
                    </a:lnTo>
                    <a:lnTo>
                      <a:pt x="1416" y="718"/>
                    </a:lnTo>
                    <a:lnTo>
                      <a:pt x="1424" y="726"/>
                    </a:lnTo>
                    <a:lnTo>
                      <a:pt x="1431" y="735"/>
                    </a:lnTo>
                    <a:lnTo>
                      <a:pt x="1438" y="744"/>
                    </a:lnTo>
                    <a:lnTo>
                      <a:pt x="1445" y="755"/>
                    </a:lnTo>
                    <a:lnTo>
                      <a:pt x="1449" y="764"/>
                    </a:lnTo>
                    <a:lnTo>
                      <a:pt x="1453" y="776"/>
                    </a:lnTo>
                    <a:lnTo>
                      <a:pt x="1456" y="786"/>
                    </a:lnTo>
                    <a:lnTo>
                      <a:pt x="1458" y="798"/>
                    </a:lnTo>
                    <a:lnTo>
                      <a:pt x="1459" y="810"/>
                    </a:lnTo>
                    <a:lnTo>
                      <a:pt x="1458" y="822"/>
                    </a:lnTo>
                    <a:lnTo>
                      <a:pt x="1456" y="834"/>
                    </a:lnTo>
                    <a:lnTo>
                      <a:pt x="1454" y="845"/>
                    </a:lnTo>
                    <a:lnTo>
                      <a:pt x="1451" y="855"/>
                    </a:lnTo>
                    <a:close/>
                  </a:path>
                </a:pathLst>
              </a:custGeom>
              <a:solidFill>
                <a:srgbClr val="FF6600"/>
              </a:solidFill>
              <a:ln w="9525">
                <a:noFill/>
                <a:round/>
                <a:headEnd/>
                <a:tailEnd/>
              </a:ln>
            </p:spPr>
            <p:txBody>
              <a:bodyPr>
                <a:prstTxWarp prst="textNoShape">
                  <a:avLst/>
                </a:prstTxWarp>
              </a:bodyPr>
              <a:lstStyle/>
              <a:p>
                <a:endParaRPr lang="en-US" sz="1800"/>
              </a:p>
            </p:txBody>
          </p:sp>
          <p:sp>
            <p:nvSpPr>
              <p:cNvPr id="59411" name="Freeform 90"/>
              <p:cNvSpPr>
                <a:spLocks noEditPoints="1"/>
              </p:cNvSpPr>
              <p:nvPr/>
            </p:nvSpPr>
            <p:spPr bwMode="auto">
              <a:xfrm>
                <a:off x="6417" y="0"/>
                <a:ext cx="386" cy="383"/>
              </a:xfrm>
              <a:custGeom>
                <a:avLst/>
                <a:gdLst>
                  <a:gd name="T0" fmla="*/ 389 w 1045"/>
                  <a:gd name="T1" fmla="*/ 169 h 1040"/>
                  <a:gd name="T2" fmla="*/ 419 w 1045"/>
                  <a:gd name="T3" fmla="*/ 232 h 1040"/>
                  <a:gd name="T4" fmla="*/ 481 w 1045"/>
                  <a:gd name="T5" fmla="*/ 270 h 1040"/>
                  <a:gd name="T6" fmla="*/ 542 w 1045"/>
                  <a:gd name="T7" fmla="*/ 270 h 1040"/>
                  <a:gd name="T8" fmla="*/ 602 w 1045"/>
                  <a:gd name="T9" fmla="*/ 233 h 1040"/>
                  <a:gd name="T10" fmla="*/ 631 w 1045"/>
                  <a:gd name="T11" fmla="*/ 180 h 1040"/>
                  <a:gd name="T12" fmla="*/ 628 w 1045"/>
                  <a:gd name="T13" fmla="*/ 108 h 1040"/>
                  <a:gd name="T14" fmla="*/ 586 w 1045"/>
                  <a:gd name="T15" fmla="*/ 50 h 1040"/>
                  <a:gd name="T16" fmla="*/ 530 w 1045"/>
                  <a:gd name="T17" fmla="*/ 26 h 1040"/>
                  <a:gd name="T18" fmla="*/ 459 w 1045"/>
                  <a:gd name="T19" fmla="*/ 37 h 1040"/>
                  <a:gd name="T20" fmla="*/ 406 w 1045"/>
                  <a:gd name="T21" fmla="*/ 84 h 1040"/>
                  <a:gd name="T22" fmla="*/ 312 w 1045"/>
                  <a:gd name="T23" fmla="*/ 154 h 1040"/>
                  <a:gd name="T24" fmla="*/ 308 w 1045"/>
                  <a:gd name="T25" fmla="*/ 82 h 1040"/>
                  <a:gd name="T26" fmla="*/ 266 w 1045"/>
                  <a:gd name="T27" fmla="*/ 25 h 1040"/>
                  <a:gd name="T28" fmla="*/ 209 w 1045"/>
                  <a:gd name="T29" fmla="*/ 1 h 1040"/>
                  <a:gd name="T30" fmla="*/ 138 w 1045"/>
                  <a:gd name="T31" fmla="*/ 12 h 1040"/>
                  <a:gd name="T32" fmla="*/ 85 w 1045"/>
                  <a:gd name="T33" fmla="*/ 59 h 1040"/>
                  <a:gd name="T34" fmla="*/ 67 w 1045"/>
                  <a:gd name="T35" fmla="*/ 119 h 1040"/>
                  <a:gd name="T36" fmla="*/ 85 w 1045"/>
                  <a:gd name="T37" fmla="*/ 187 h 1040"/>
                  <a:gd name="T38" fmla="*/ 137 w 1045"/>
                  <a:gd name="T39" fmla="*/ 236 h 1040"/>
                  <a:gd name="T40" fmla="*/ 197 w 1045"/>
                  <a:gd name="T41" fmla="*/ 248 h 1040"/>
                  <a:gd name="T42" fmla="*/ 264 w 1045"/>
                  <a:gd name="T43" fmla="*/ 224 h 1040"/>
                  <a:gd name="T44" fmla="*/ 308 w 1045"/>
                  <a:gd name="T45" fmla="*/ 166 h 1040"/>
                  <a:gd name="T46" fmla="*/ 348 w 1045"/>
                  <a:gd name="T47" fmla="*/ 435 h 1040"/>
                  <a:gd name="T48" fmla="*/ 173 w 1045"/>
                  <a:gd name="T49" fmla="*/ 461 h 1040"/>
                  <a:gd name="T50" fmla="*/ 45 w 1045"/>
                  <a:gd name="T51" fmla="*/ 577 h 1040"/>
                  <a:gd name="T52" fmla="*/ 5 w 1045"/>
                  <a:gd name="T53" fmla="*/ 677 h 1040"/>
                  <a:gd name="T54" fmla="*/ 18 w 1045"/>
                  <a:gd name="T55" fmla="*/ 839 h 1040"/>
                  <a:gd name="T56" fmla="*/ 121 w 1045"/>
                  <a:gd name="T57" fmla="*/ 978 h 1040"/>
                  <a:gd name="T58" fmla="*/ 230 w 1045"/>
                  <a:gd name="T59" fmla="*/ 1031 h 1040"/>
                  <a:gd name="T60" fmla="*/ 379 w 1045"/>
                  <a:gd name="T61" fmla="*/ 1031 h 1040"/>
                  <a:gd name="T62" fmla="*/ 528 w 1045"/>
                  <a:gd name="T63" fmla="*/ 941 h 1040"/>
                  <a:gd name="T64" fmla="*/ 599 w 1045"/>
                  <a:gd name="T65" fmla="*/ 810 h 1040"/>
                  <a:gd name="T66" fmla="*/ 605 w 1045"/>
                  <a:gd name="T67" fmla="*/ 689 h 1040"/>
                  <a:gd name="T68" fmla="*/ 531 w 1045"/>
                  <a:gd name="T69" fmla="*/ 532 h 1040"/>
                  <a:gd name="T70" fmla="*/ 393 w 1045"/>
                  <a:gd name="T71" fmla="*/ 445 h 1040"/>
                  <a:gd name="T72" fmla="*/ 673 w 1045"/>
                  <a:gd name="T73" fmla="*/ 263 h 1040"/>
                  <a:gd name="T74" fmla="*/ 655 w 1045"/>
                  <a:gd name="T75" fmla="*/ 332 h 1040"/>
                  <a:gd name="T76" fmla="*/ 677 w 1045"/>
                  <a:gd name="T77" fmla="*/ 399 h 1040"/>
                  <a:gd name="T78" fmla="*/ 724 w 1045"/>
                  <a:gd name="T79" fmla="*/ 440 h 1040"/>
                  <a:gd name="T80" fmla="*/ 794 w 1045"/>
                  <a:gd name="T81" fmla="*/ 452 h 1040"/>
                  <a:gd name="T82" fmla="*/ 860 w 1045"/>
                  <a:gd name="T83" fmla="*/ 423 h 1040"/>
                  <a:gd name="T84" fmla="*/ 895 w 1045"/>
                  <a:gd name="T85" fmla="*/ 371 h 1040"/>
                  <a:gd name="T86" fmla="*/ 899 w 1045"/>
                  <a:gd name="T87" fmla="*/ 302 h 1040"/>
                  <a:gd name="T88" fmla="*/ 864 w 1045"/>
                  <a:gd name="T89" fmla="*/ 238 h 1040"/>
                  <a:gd name="T90" fmla="*/ 811 w 1045"/>
                  <a:gd name="T91" fmla="*/ 208 h 1040"/>
                  <a:gd name="T92" fmla="*/ 740 w 1045"/>
                  <a:gd name="T93" fmla="*/ 211 h 1040"/>
                  <a:gd name="T94" fmla="*/ 689 w 1045"/>
                  <a:gd name="T95" fmla="*/ 244 h 1040"/>
                  <a:gd name="T96" fmla="*/ 825 w 1045"/>
                  <a:gd name="T97" fmla="*/ 697 h 1040"/>
                  <a:gd name="T98" fmla="*/ 885 w 1045"/>
                  <a:gd name="T99" fmla="*/ 736 h 1040"/>
                  <a:gd name="T100" fmla="*/ 957 w 1045"/>
                  <a:gd name="T101" fmla="*/ 736 h 1040"/>
                  <a:gd name="T102" fmla="*/ 1008 w 1045"/>
                  <a:gd name="T103" fmla="*/ 704 h 1040"/>
                  <a:gd name="T104" fmla="*/ 1042 w 1045"/>
                  <a:gd name="T105" fmla="*/ 643 h 1040"/>
                  <a:gd name="T106" fmla="*/ 1040 w 1045"/>
                  <a:gd name="T107" fmla="*/ 582 h 1040"/>
                  <a:gd name="T108" fmla="*/ 999 w 1045"/>
                  <a:gd name="T109" fmla="*/ 521 h 1040"/>
                  <a:gd name="T110" fmla="*/ 935 w 1045"/>
                  <a:gd name="T111" fmla="*/ 494 h 1040"/>
                  <a:gd name="T112" fmla="*/ 874 w 1045"/>
                  <a:gd name="T113" fmla="*/ 503 h 1040"/>
                  <a:gd name="T114" fmla="*/ 819 w 1045"/>
                  <a:gd name="T115" fmla="*/ 548 h 1040"/>
                  <a:gd name="T116" fmla="*/ 798 w 1045"/>
                  <a:gd name="T117" fmla="*/ 616 h 10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5"/>
                  <a:gd name="T178" fmla="*/ 0 h 1040"/>
                  <a:gd name="T179" fmla="*/ 1045 w 1045"/>
                  <a:gd name="T180" fmla="*/ 1040 h 10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5" h="1040">
                    <a:moveTo>
                      <a:pt x="392" y="119"/>
                    </a:moveTo>
                    <a:lnTo>
                      <a:pt x="392" y="119"/>
                    </a:lnTo>
                    <a:lnTo>
                      <a:pt x="389" y="132"/>
                    </a:lnTo>
                    <a:lnTo>
                      <a:pt x="388" y="144"/>
                    </a:lnTo>
                    <a:lnTo>
                      <a:pt x="388" y="157"/>
                    </a:lnTo>
                    <a:lnTo>
                      <a:pt x="389" y="169"/>
                    </a:lnTo>
                    <a:lnTo>
                      <a:pt x="392" y="180"/>
                    </a:lnTo>
                    <a:lnTo>
                      <a:pt x="396" y="191"/>
                    </a:lnTo>
                    <a:lnTo>
                      <a:pt x="400" y="203"/>
                    </a:lnTo>
                    <a:lnTo>
                      <a:pt x="405" y="213"/>
                    </a:lnTo>
                    <a:lnTo>
                      <a:pt x="411" y="223"/>
                    </a:lnTo>
                    <a:lnTo>
                      <a:pt x="419" y="232"/>
                    </a:lnTo>
                    <a:lnTo>
                      <a:pt x="427" y="241"/>
                    </a:lnTo>
                    <a:lnTo>
                      <a:pt x="436" y="249"/>
                    </a:lnTo>
                    <a:lnTo>
                      <a:pt x="447" y="255"/>
                    </a:lnTo>
                    <a:lnTo>
                      <a:pt x="457" y="261"/>
                    </a:lnTo>
                    <a:lnTo>
                      <a:pt x="469" y="266"/>
                    </a:lnTo>
                    <a:lnTo>
                      <a:pt x="481" y="270"/>
                    </a:lnTo>
                    <a:lnTo>
                      <a:pt x="494" y="273"/>
                    </a:lnTo>
                    <a:lnTo>
                      <a:pt x="506" y="274"/>
                    </a:lnTo>
                    <a:lnTo>
                      <a:pt x="518" y="274"/>
                    </a:lnTo>
                    <a:lnTo>
                      <a:pt x="530" y="273"/>
                    </a:lnTo>
                    <a:lnTo>
                      <a:pt x="542" y="270"/>
                    </a:lnTo>
                    <a:lnTo>
                      <a:pt x="553" y="266"/>
                    </a:lnTo>
                    <a:lnTo>
                      <a:pt x="564" y="262"/>
                    </a:lnTo>
                    <a:lnTo>
                      <a:pt x="574" y="255"/>
                    </a:lnTo>
                    <a:lnTo>
                      <a:pt x="585" y="249"/>
                    </a:lnTo>
                    <a:lnTo>
                      <a:pt x="594" y="242"/>
                    </a:lnTo>
                    <a:lnTo>
                      <a:pt x="602" y="233"/>
                    </a:lnTo>
                    <a:lnTo>
                      <a:pt x="610" y="224"/>
                    </a:lnTo>
                    <a:lnTo>
                      <a:pt x="616" y="215"/>
                    </a:lnTo>
                    <a:lnTo>
                      <a:pt x="623" y="203"/>
                    </a:lnTo>
                    <a:lnTo>
                      <a:pt x="628" y="192"/>
                    </a:lnTo>
                    <a:lnTo>
                      <a:pt x="631" y="180"/>
                    </a:lnTo>
                    <a:lnTo>
                      <a:pt x="634" y="167"/>
                    </a:lnTo>
                    <a:lnTo>
                      <a:pt x="635" y="155"/>
                    </a:lnTo>
                    <a:lnTo>
                      <a:pt x="635" y="142"/>
                    </a:lnTo>
                    <a:lnTo>
                      <a:pt x="634" y="130"/>
                    </a:lnTo>
                    <a:lnTo>
                      <a:pt x="631" y="119"/>
                    </a:lnTo>
                    <a:lnTo>
                      <a:pt x="628" y="108"/>
                    </a:lnTo>
                    <a:lnTo>
                      <a:pt x="623" y="96"/>
                    </a:lnTo>
                    <a:lnTo>
                      <a:pt x="618" y="86"/>
                    </a:lnTo>
                    <a:lnTo>
                      <a:pt x="611" y="76"/>
                    </a:lnTo>
                    <a:lnTo>
                      <a:pt x="603" y="67"/>
                    </a:lnTo>
                    <a:lnTo>
                      <a:pt x="595" y="58"/>
                    </a:lnTo>
                    <a:lnTo>
                      <a:pt x="586" y="50"/>
                    </a:lnTo>
                    <a:lnTo>
                      <a:pt x="576" y="43"/>
                    </a:lnTo>
                    <a:lnTo>
                      <a:pt x="565" y="38"/>
                    </a:lnTo>
                    <a:lnTo>
                      <a:pt x="553" y="33"/>
                    </a:lnTo>
                    <a:lnTo>
                      <a:pt x="542" y="29"/>
                    </a:lnTo>
                    <a:lnTo>
                      <a:pt x="530" y="26"/>
                    </a:lnTo>
                    <a:lnTo>
                      <a:pt x="517" y="25"/>
                    </a:lnTo>
                    <a:lnTo>
                      <a:pt x="505" y="26"/>
                    </a:lnTo>
                    <a:lnTo>
                      <a:pt x="493" y="26"/>
                    </a:lnTo>
                    <a:lnTo>
                      <a:pt x="481" y="29"/>
                    </a:lnTo>
                    <a:lnTo>
                      <a:pt x="469" y="33"/>
                    </a:lnTo>
                    <a:lnTo>
                      <a:pt x="459" y="37"/>
                    </a:lnTo>
                    <a:lnTo>
                      <a:pt x="448" y="43"/>
                    </a:lnTo>
                    <a:lnTo>
                      <a:pt x="438" y="50"/>
                    </a:lnTo>
                    <a:lnTo>
                      <a:pt x="429" y="57"/>
                    </a:lnTo>
                    <a:lnTo>
                      <a:pt x="421" y="66"/>
                    </a:lnTo>
                    <a:lnTo>
                      <a:pt x="413" y="75"/>
                    </a:lnTo>
                    <a:lnTo>
                      <a:pt x="406" y="84"/>
                    </a:lnTo>
                    <a:lnTo>
                      <a:pt x="400" y="96"/>
                    </a:lnTo>
                    <a:lnTo>
                      <a:pt x="396" y="107"/>
                    </a:lnTo>
                    <a:lnTo>
                      <a:pt x="392" y="119"/>
                    </a:lnTo>
                    <a:close/>
                    <a:moveTo>
                      <a:pt x="312" y="154"/>
                    </a:moveTo>
                    <a:lnTo>
                      <a:pt x="312" y="154"/>
                    </a:lnTo>
                    <a:lnTo>
                      <a:pt x="313" y="142"/>
                    </a:lnTo>
                    <a:lnTo>
                      <a:pt x="314" y="129"/>
                    </a:lnTo>
                    <a:lnTo>
                      <a:pt x="314" y="117"/>
                    </a:lnTo>
                    <a:lnTo>
                      <a:pt x="313" y="105"/>
                    </a:lnTo>
                    <a:lnTo>
                      <a:pt x="312" y="93"/>
                    </a:lnTo>
                    <a:lnTo>
                      <a:pt x="308" y="82"/>
                    </a:lnTo>
                    <a:lnTo>
                      <a:pt x="302" y="71"/>
                    </a:lnTo>
                    <a:lnTo>
                      <a:pt x="297" y="61"/>
                    </a:lnTo>
                    <a:lnTo>
                      <a:pt x="290" y="50"/>
                    </a:lnTo>
                    <a:lnTo>
                      <a:pt x="283" y="41"/>
                    </a:lnTo>
                    <a:lnTo>
                      <a:pt x="275" y="33"/>
                    </a:lnTo>
                    <a:lnTo>
                      <a:pt x="266" y="25"/>
                    </a:lnTo>
                    <a:lnTo>
                      <a:pt x="255" y="18"/>
                    </a:lnTo>
                    <a:lnTo>
                      <a:pt x="244" y="12"/>
                    </a:lnTo>
                    <a:lnTo>
                      <a:pt x="234" y="8"/>
                    </a:lnTo>
                    <a:lnTo>
                      <a:pt x="221" y="4"/>
                    </a:lnTo>
                    <a:lnTo>
                      <a:pt x="209" y="1"/>
                    </a:lnTo>
                    <a:lnTo>
                      <a:pt x="197" y="0"/>
                    </a:lnTo>
                    <a:lnTo>
                      <a:pt x="184" y="0"/>
                    </a:lnTo>
                    <a:lnTo>
                      <a:pt x="172" y="1"/>
                    </a:lnTo>
                    <a:lnTo>
                      <a:pt x="160" y="4"/>
                    </a:lnTo>
                    <a:lnTo>
                      <a:pt x="149" y="8"/>
                    </a:lnTo>
                    <a:lnTo>
                      <a:pt x="138" y="12"/>
                    </a:lnTo>
                    <a:lnTo>
                      <a:pt x="127" y="17"/>
                    </a:lnTo>
                    <a:lnTo>
                      <a:pt x="118" y="24"/>
                    </a:lnTo>
                    <a:lnTo>
                      <a:pt x="109" y="32"/>
                    </a:lnTo>
                    <a:lnTo>
                      <a:pt x="100" y="40"/>
                    </a:lnTo>
                    <a:lnTo>
                      <a:pt x="92" y="49"/>
                    </a:lnTo>
                    <a:lnTo>
                      <a:pt x="85" y="59"/>
                    </a:lnTo>
                    <a:lnTo>
                      <a:pt x="80" y="70"/>
                    </a:lnTo>
                    <a:lnTo>
                      <a:pt x="75" y="82"/>
                    </a:lnTo>
                    <a:lnTo>
                      <a:pt x="71" y="93"/>
                    </a:lnTo>
                    <a:lnTo>
                      <a:pt x="68" y="107"/>
                    </a:lnTo>
                    <a:lnTo>
                      <a:pt x="67" y="119"/>
                    </a:lnTo>
                    <a:lnTo>
                      <a:pt x="67" y="130"/>
                    </a:lnTo>
                    <a:lnTo>
                      <a:pt x="68" y="142"/>
                    </a:lnTo>
                    <a:lnTo>
                      <a:pt x="71" y="154"/>
                    </a:lnTo>
                    <a:lnTo>
                      <a:pt x="75" y="166"/>
                    </a:lnTo>
                    <a:lnTo>
                      <a:pt x="79" y="176"/>
                    </a:lnTo>
                    <a:lnTo>
                      <a:pt x="85" y="187"/>
                    </a:lnTo>
                    <a:lnTo>
                      <a:pt x="92" y="198"/>
                    </a:lnTo>
                    <a:lnTo>
                      <a:pt x="99" y="207"/>
                    </a:lnTo>
                    <a:lnTo>
                      <a:pt x="108" y="215"/>
                    </a:lnTo>
                    <a:lnTo>
                      <a:pt x="117" y="223"/>
                    </a:lnTo>
                    <a:lnTo>
                      <a:pt x="126" y="229"/>
                    </a:lnTo>
                    <a:lnTo>
                      <a:pt x="137" y="236"/>
                    </a:lnTo>
                    <a:lnTo>
                      <a:pt x="149" y="241"/>
                    </a:lnTo>
                    <a:lnTo>
                      <a:pt x="160" y="244"/>
                    </a:lnTo>
                    <a:lnTo>
                      <a:pt x="173" y="246"/>
                    </a:lnTo>
                    <a:lnTo>
                      <a:pt x="185" y="248"/>
                    </a:lnTo>
                    <a:lnTo>
                      <a:pt x="197" y="248"/>
                    </a:lnTo>
                    <a:lnTo>
                      <a:pt x="210" y="246"/>
                    </a:lnTo>
                    <a:lnTo>
                      <a:pt x="222" y="244"/>
                    </a:lnTo>
                    <a:lnTo>
                      <a:pt x="233" y="241"/>
                    </a:lnTo>
                    <a:lnTo>
                      <a:pt x="244" y="236"/>
                    </a:lnTo>
                    <a:lnTo>
                      <a:pt x="255" y="230"/>
                    </a:lnTo>
                    <a:lnTo>
                      <a:pt x="264" y="224"/>
                    </a:lnTo>
                    <a:lnTo>
                      <a:pt x="273" y="216"/>
                    </a:lnTo>
                    <a:lnTo>
                      <a:pt x="283" y="208"/>
                    </a:lnTo>
                    <a:lnTo>
                      <a:pt x="289" y="199"/>
                    </a:lnTo>
                    <a:lnTo>
                      <a:pt x="297" y="188"/>
                    </a:lnTo>
                    <a:lnTo>
                      <a:pt x="302" y="178"/>
                    </a:lnTo>
                    <a:lnTo>
                      <a:pt x="308" y="166"/>
                    </a:lnTo>
                    <a:lnTo>
                      <a:pt x="312" y="154"/>
                    </a:lnTo>
                    <a:close/>
                    <a:moveTo>
                      <a:pt x="379" y="440"/>
                    </a:moveTo>
                    <a:lnTo>
                      <a:pt x="379" y="440"/>
                    </a:lnTo>
                    <a:lnTo>
                      <a:pt x="363" y="437"/>
                    </a:lnTo>
                    <a:lnTo>
                      <a:pt x="348" y="435"/>
                    </a:lnTo>
                    <a:lnTo>
                      <a:pt x="318" y="431"/>
                    </a:lnTo>
                    <a:lnTo>
                      <a:pt x="288" y="432"/>
                    </a:lnTo>
                    <a:lnTo>
                      <a:pt x="258" y="435"/>
                    </a:lnTo>
                    <a:lnTo>
                      <a:pt x="229" y="440"/>
                    </a:lnTo>
                    <a:lnTo>
                      <a:pt x="201" y="449"/>
                    </a:lnTo>
                    <a:lnTo>
                      <a:pt x="173" y="461"/>
                    </a:lnTo>
                    <a:lnTo>
                      <a:pt x="149" y="474"/>
                    </a:lnTo>
                    <a:lnTo>
                      <a:pt x="124" y="490"/>
                    </a:lnTo>
                    <a:lnTo>
                      <a:pt x="101" y="508"/>
                    </a:lnTo>
                    <a:lnTo>
                      <a:pt x="80" y="529"/>
                    </a:lnTo>
                    <a:lnTo>
                      <a:pt x="62" y="552"/>
                    </a:lnTo>
                    <a:lnTo>
                      <a:pt x="45" y="577"/>
                    </a:lnTo>
                    <a:lnTo>
                      <a:pt x="30" y="603"/>
                    </a:lnTo>
                    <a:lnTo>
                      <a:pt x="18" y="631"/>
                    </a:lnTo>
                    <a:lnTo>
                      <a:pt x="13" y="647"/>
                    </a:lnTo>
                    <a:lnTo>
                      <a:pt x="9" y="661"/>
                    </a:lnTo>
                    <a:lnTo>
                      <a:pt x="5" y="677"/>
                    </a:lnTo>
                    <a:lnTo>
                      <a:pt x="3" y="691"/>
                    </a:lnTo>
                    <a:lnTo>
                      <a:pt x="0" y="722"/>
                    </a:lnTo>
                    <a:lnTo>
                      <a:pt x="0" y="752"/>
                    </a:lnTo>
                    <a:lnTo>
                      <a:pt x="4" y="782"/>
                    </a:lnTo>
                    <a:lnTo>
                      <a:pt x="9" y="811"/>
                    </a:lnTo>
                    <a:lnTo>
                      <a:pt x="18" y="839"/>
                    </a:lnTo>
                    <a:lnTo>
                      <a:pt x="29" y="866"/>
                    </a:lnTo>
                    <a:lnTo>
                      <a:pt x="43" y="891"/>
                    </a:lnTo>
                    <a:lnTo>
                      <a:pt x="59" y="916"/>
                    </a:lnTo>
                    <a:lnTo>
                      <a:pt x="78" y="939"/>
                    </a:lnTo>
                    <a:lnTo>
                      <a:pt x="99" y="960"/>
                    </a:lnTo>
                    <a:lnTo>
                      <a:pt x="121" y="978"/>
                    </a:lnTo>
                    <a:lnTo>
                      <a:pt x="146" y="995"/>
                    </a:lnTo>
                    <a:lnTo>
                      <a:pt x="172" y="1010"/>
                    </a:lnTo>
                    <a:lnTo>
                      <a:pt x="200" y="1022"/>
                    </a:lnTo>
                    <a:lnTo>
                      <a:pt x="214" y="1027"/>
                    </a:lnTo>
                    <a:lnTo>
                      <a:pt x="230" y="1031"/>
                    </a:lnTo>
                    <a:lnTo>
                      <a:pt x="244" y="1035"/>
                    </a:lnTo>
                    <a:lnTo>
                      <a:pt x="260" y="1038"/>
                    </a:lnTo>
                    <a:lnTo>
                      <a:pt x="290" y="1040"/>
                    </a:lnTo>
                    <a:lnTo>
                      <a:pt x="321" y="1040"/>
                    </a:lnTo>
                    <a:lnTo>
                      <a:pt x="350" y="1036"/>
                    </a:lnTo>
                    <a:lnTo>
                      <a:pt x="379" y="1031"/>
                    </a:lnTo>
                    <a:lnTo>
                      <a:pt x="407" y="1022"/>
                    </a:lnTo>
                    <a:lnTo>
                      <a:pt x="434" y="1011"/>
                    </a:lnTo>
                    <a:lnTo>
                      <a:pt x="460" y="997"/>
                    </a:lnTo>
                    <a:lnTo>
                      <a:pt x="484" y="981"/>
                    </a:lnTo>
                    <a:lnTo>
                      <a:pt x="507" y="963"/>
                    </a:lnTo>
                    <a:lnTo>
                      <a:pt x="528" y="941"/>
                    </a:lnTo>
                    <a:lnTo>
                      <a:pt x="547" y="919"/>
                    </a:lnTo>
                    <a:lnTo>
                      <a:pt x="564" y="894"/>
                    </a:lnTo>
                    <a:lnTo>
                      <a:pt x="578" y="868"/>
                    </a:lnTo>
                    <a:lnTo>
                      <a:pt x="590" y="840"/>
                    </a:lnTo>
                    <a:lnTo>
                      <a:pt x="594" y="826"/>
                    </a:lnTo>
                    <a:lnTo>
                      <a:pt x="599" y="810"/>
                    </a:lnTo>
                    <a:lnTo>
                      <a:pt x="602" y="795"/>
                    </a:lnTo>
                    <a:lnTo>
                      <a:pt x="605" y="780"/>
                    </a:lnTo>
                    <a:lnTo>
                      <a:pt x="607" y="749"/>
                    </a:lnTo>
                    <a:lnTo>
                      <a:pt x="607" y="719"/>
                    </a:lnTo>
                    <a:lnTo>
                      <a:pt x="605" y="689"/>
                    </a:lnTo>
                    <a:lnTo>
                      <a:pt x="598" y="660"/>
                    </a:lnTo>
                    <a:lnTo>
                      <a:pt x="590" y="632"/>
                    </a:lnTo>
                    <a:lnTo>
                      <a:pt x="578" y="606"/>
                    </a:lnTo>
                    <a:lnTo>
                      <a:pt x="565" y="579"/>
                    </a:lnTo>
                    <a:lnTo>
                      <a:pt x="549" y="556"/>
                    </a:lnTo>
                    <a:lnTo>
                      <a:pt x="531" y="532"/>
                    </a:lnTo>
                    <a:lnTo>
                      <a:pt x="510" y="511"/>
                    </a:lnTo>
                    <a:lnTo>
                      <a:pt x="488" y="492"/>
                    </a:lnTo>
                    <a:lnTo>
                      <a:pt x="463" y="475"/>
                    </a:lnTo>
                    <a:lnTo>
                      <a:pt x="436" y="461"/>
                    </a:lnTo>
                    <a:lnTo>
                      <a:pt x="409" y="449"/>
                    </a:lnTo>
                    <a:lnTo>
                      <a:pt x="393" y="445"/>
                    </a:lnTo>
                    <a:lnTo>
                      <a:pt x="379" y="440"/>
                    </a:lnTo>
                    <a:close/>
                    <a:moveTo>
                      <a:pt x="689" y="244"/>
                    </a:moveTo>
                    <a:lnTo>
                      <a:pt x="689" y="244"/>
                    </a:lnTo>
                    <a:lnTo>
                      <a:pt x="681" y="253"/>
                    </a:lnTo>
                    <a:lnTo>
                      <a:pt x="673" y="263"/>
                    </a:lnTo>
                    <a:lnTo>
                      <a:pt x="668" y="274"/>
                    </a:lnTo>
                    <a:lnTo>
                      <a:pt x="662" y="284"/>
                    </a:lnTo>
                    <a:lnTo>
                      <a:pt x="660" y="296"/>
                    </a:lnTo>
                    <a:lnTo>
                      <a:pt x="657" y="308"/>
                    </a:lnTo>
                    <a:lnTo>
                      <a:pt x="656" y="320"/>
                    </a:lnTo>
                    <a:lnTo>
                      <a:pt x="655" y="332"/>
                    </a:lnTo>
                    <a:lnTo>
                      <a:pt x="656" y="344"/>
                    </a:lnTo>
                    <a:lnTo>
                      <a:pt x="659" y="356"/>
                    </a:lnTo>
                    <a:lnTo>
                      <a:pt x="661" y="367"/>
                    </a:lnTo>
                    <a:lnTo>
                      <a:pt x="665" y="378"/>
                    </a:lnTo>
                    <a:lnTo>
                      <a:pt x="670" y="390"/>
                    </a:lnTo>
                    <a:lnTo>
                      <a:pt x="677" y="399"/>
                    </a:lnTo>
                    <a:lnTo>
                      <a:pt x="685" y="410"/>
                    </a:lnTo>
                    <a:lnTo>
                      <a:pt x="694" y="419"/>
                    </a:lnTo>
                    <a:lnTo>
                      <a:pt x="703" y="427"/>
                    </a:lnTo>
                    <a:lnTo>
                      <a:pt x="714" y="433"/>
                    </a:lnTo>
                    <a:lnTo>
                      <a:pt x="724" y="440"/>
                    </a:lnTo>
                    <a:lnTo>
                      <a:pt x="736" y="445"/>
                    </a:lnTo>
                    <a:lnTo>
                      <a:pt x="747" y="448"/>
                    </a:lnTo>
                    <a:lnTo>
                      <a:pt x="758" y="450"/>
                    </a:lnTo>
                    <a:lnTo>
                      <a:pt x="770" y="452"/>
                    </a:lnTo>
                    <a:lnTo>
                      <a:pt x="782" y="452"/>
                    </a:lnTo>
                    <a:lnTo>
                      <a:pt x="794" y="452"/>
                    </a:lnTo>
                    <a:lnTo>
                      <a:pt x="806" y="449"/>
                    </a:lnTo>
                    <a:lnTo>
                      <a:pt x="818" y="446"/>
                    </a:lnTo>
                    <a:lnTo>
                      <a:pt x="828" y="442"/>
                    </a:lnTo>
                    <a:lnTo>
                      <a:pt x="840" y="436"/>
                    </a:lnTo>
                    <a:lnTo>
                      <a:pt x="850" y="429"/>
                    </a:lnTo>
                    <a:lnTo>
                      <a:pt x="860" y="423"/>
                    </a:lnTo>
                    <a:lnTo>
                      <a:pt x="869" y="413"/>
                    </a:lnTo>
                    <a:lnTo>
                      <a:pt x="877" y="404"/>
                    </a:lnTo>
                    <a:lnTo>
                      <a:pt x="885" y="394"/>
                    </a:lnTo>
                    <a:lnTo>
                      <a:pt x="890" y="383"/>
                    </a:lnTo>
                    <a:lnTo>
                      <a:pt x="895" y="371"/>
                    </a:lnTo>
                    <a:lnTo>
                      <a:pt x="899" y="361"/>
                    </a:lnTo>
                    <a:lnTo>
                      <a:pt x="900" y="349"/>
                    </a:lnTo>
                    <a:lnTo>
                      <a:pt x="902" y="337"/>
                    </a:lnTo>
                    <a:lnTo>
                      <a:pt x="903" y="325"/>
                    </a:lnTo>
                    <a:lnTo>
                      <a:pt x="902" y="313"/>
                    </a:lnTo>
                    <a:lnTo>
                      <a:pt x="899" y="302"/>
                    </a:lnTo>
                    <a:lnTo>
                      <a:pt x="896" y="290"/>
                    </a:lnTo>
                    <a:lnTo>
                      <a:pt x="893" y="278"/>
                    </a:lnTo>
                    <a:lnTo>
                      <a:pt x="887" y="267"/>
                    </a:lnTo>
                    <a:lnTo>
                      <a:pt x="881" y="257"/>
                    </a:lnTo>
                    <a:lnTo>
                      <a:pt x="873" y="248"/>
                    </a:lnTo>
                    <a:lnTo>
                      <a:pt x="864" y="238"/>
                    </a:lnTo>
                    <a:lnTo>
                      <a:pt x="854" y="230"/>
                    </a:lnTo>
                    <a:lnTo>
                      <a:pt x="844" y="223"/>
                    </a:lnTo>
                    <a:lnTo>
                      <a:pt x="833" y="217"/>
                    </a:lnTo>
                    <a:lnTo>
                      <a:pt x="822" y="212"/>
                    </a:lnTo>
                    <a:lnTo>
                      <a:pt x="811" y="208"/>
                    </a:lnTo>
                    <a:lnTo>
                      <a:pt x="799" y="205"/>
                    </a:lnTo>
                    <a:lnTo>
                      <a:pt x="787" y="204"/>
                    </a:lnTo>
                    <a:lnTo>
                      <a:pt x="776" y="204"/>
                    </a:lnTo>
                    <a:lnTo>
                      <a:pt x="764" y="205"/>
                    </a:lnTo>
                    <a:lnTo>
                      <a:pt x="752" y="208"/>
                    </a:lnTo>
                    <a:lnTo>
                      <a:pt x="740" y="211"/>
                    </a:lnTo>
                    <a:lnTo>
                      <a:pt x="730" y="215"/>
                    </a:lnTo>
                    <a:lnTo>
                      <a:pt x="718" y="220"/>
                    </a:lnTo>
                    <a:lnTo>
                      <a:pt x="708" y="226"/>
                    </a:lnTo>
                    <a:lnTo>
                      <a:pt x="698" y="234"/>
                    </a:lnTo>
                    <a:lnTo>
                      <a:pt x="689" y="244"/>
                    </a:lnTo>
                    <a:close/>
                    <a:moveTo>
                      <a:pt x="802" y="653"/>
                    </a:moveTo>
                    <a:lnTo>
                      <a:pt x="802" y="653"/>
                    </a:lnTo>
                    <a:lnTo>
                      <a:pt x="807" y="665"/>
                    </a:lnTo>
                    <a:lnTo>
                      <a:pt x="812" y="676"/>
                    </a:lnTo>
                    <a:lnTo>
                      <a:pt x="819" y="686"/>
                    </a:lnTo>
                    <a:lnTo>
                      <a:pt x="825" y="697"/>
                    </a:lnTo>
                    <a:lnTo>
                      <a:pt x="833" y="704"/>
                    </a:lnTo>
                    <a:lnTo>
                      <a:pt x="843" y="714"/>
                    </a:lnTo>
                    <a:lnTo>
                      <a:pt x="852" y="720"/>
                    </a:lnTo>
                    <a:lnTo>
                      <a:pt x="862" y="727"/>
                    </a:lnTo>
                    <a:lnTo>
                      <a:pt x="873" y="731"/>
                    </a:lnTo>
                    <a:lnTo>
                      <a:pt x="885" y="736"/>
                    </a:lnTo>
                    <a:lnTo>
                      <a:pt x="895" y="739"/>
                    </a:lnTo>
                    <a:lnTo>
                      <a:pt x="907" y="740"/>
                    </a:lnTo>
                    <a:lnTo>
                      <a:pt x="920" y="741"/>
                    </a:lnTo>
                    <a:lnTo>
                      <a:pt x="932" y="741"/>
                    </a:lnTo>
                    <a:lnTo>
                      <a:pt x="944" y="739"/>
                    </a:lnTo>
                    <a:lnTo>
                      <a:pt x="957" y="736"/>
                    </a:lnTo>
                    <a:lnTo>
                      <a:pt x="969" y="732"/>
                    </a:lnTo>
                    <a:lnTo>
                      <a:pt x="979" y="727"/>
                    </a:lnTo>
                    <a:lnTo>
                      <a:pt x="990" y="720"/>
                    </a:lnTo>
                    <a:lnTo>
                      <a:pt x="1000" y="712"/>
                    </a:lnTo>
                    <a:lnTo>
                      <a:pt x="1008" y="704"/>
                    </a:lnTo>
                    <a:lnTo>
                      <a:pt x="1016" y="697"/>
                    </a:lnTo>
                    <a:lnTo>
                      <a:pt x="1024" y="686"/>
                    </a:lnTo>
                    <a:lnTo>
                      <a:pt x="1029" y="677"/>
                    </a:lnTo>
                    <a:lnTo>
                      <a:pt x="1034" y="665"/>
                    </a:lnTo>
                    <a:lnTo>
                      <a:pt x="1040" y="654"/>
                    </a:lnTo>
                    <a:lnTo>
                      <a:pt x="1042" y="643"/>
                    </a:lnTo>
                    <a:lnTo>
                      <a:pt x="1044" y="631"/>
                    </a:lnTo>
                    <a:lnTo>
                      <a:pt x="1045" y="619"/>
                    </a:lnTo>
                    <a:lnTo>
                      <a:pt x="1044" y="607"/>
                    </a:lnTo>
                    <a:lnTo>
                      <a:pt x="1042" y="594"/>
                    </a:lnTo>
                    <a:lnTo>
                      <a:pt x="1040" y="582"/>
                    </a:lnTo>
                    <a:lnTo>
                      <a:pt x="1036" y="570"/>
                    </a:lnTo>
                    <a:lnTo>
                      <a:pt x="1031" y="558"/>
                    </a:lnTo>
                    <a:lnTo>
                      <a:pt x="1024" y="548"/>
                    </a:lnTo>
                    <a:lnTo>
                      <a:pt x="1016" y="539"/>
                    </a:lnTo>
                    <a:lnTo>
                      <a:pt x="1008" y="529"/>
                    </a:lnTo>
                    <a:lnTo>
                      <a:pt x="999" y="521"/>
                    </a:lnTo>
                    <a:lnTo>
                      <a:pt x="990" y="515"/>
                    </a:lnTo>
                    <a:lnTo>
                      <a:pt x="979" y="508"/>
                    </a:lnTo>
                    <a:lnTo>
                      <a:pt x="969" y="503"/>
                    </a:lnTo>
                    <a:lnTo>
                      <a:pt x="958" y="499"/>
                    </a:lnTo>
                    <a:lnTo>
                      <a:pt x="946" y="496"/>
                    </a:lnTo>
                    <a:lnTo>
                      <a:pt x="935" y="494"/>
                    </a:lnTo>
                    <a:lnTo>
                      <a:pt x="923" y="494"/>
                    </a:lnTo>
                    <a:lnTo>
                      <a:pt x="910" y="494"/>
                    </a:lnTo>
                    <a:lnTo>
                      <a:pt x="898" y="495"/>
                    </a:lnTo>
                    <a:lnTo>
                      <a:pt x="886" y="499"/>
                    </a:lnTo>
                    <a:lnTo>
                      <a:pt x="874" y="503"/>
                    </a:lnTo>
                    <a:lnTo>
                      <a:pt x="862" y="508"/>
                    </a:lnTo>
                    <a:lnTo>
                      <a:pt x="852" y="515"/>
                    </a:lnTo>
                    <a:lnTo>
                      <a:pt x="843" y="521"/>
                    </a:lnTo>
                    <a:lnTo>
                      <a:pt x="833" y="529"/>
                    </a:lnTo>
                    <a:lnTo>
                      <a:pt x="825" y="539"/>
                    </a:lnTo>
                    <a:lnTo>
                      <a:pt x="819" y="548"/>
                    </a:lnTo>
                    <a:lnTo>
                      <a:pt x="812" y="558"/>
                    </a:lnTo>
                    <a:lnTo>
                      <a:pt x="807" y="569"/>
                    </a:lnTo>
                    <a:lnTo>
                      <a:pt x="803" y="581"/>
                    </a:lnTo>
                    <a:lnTo>
                      <a:pt x="801" y="591"/>
                    </a:lnTo>
                    <a:lnTo>
                      <a:pt x="798" y="603"/>
                    </a:lnTo>
                    <a:lnTo>
                      <a:pt x="798" y="616"/>
                    </a:lnTo>
                    <a:lnTo>
                      <a:pt x="798" y="628"/>
                    </a:lnTo>
                    <a:lnTo>
                      <a:pt x="799" y="640"/>
                    </a:lnTo>
                    <a:lnTo>
                      <a:pt x="802" y="653"/>
                    </a:lnTo>
                    <a:close/>
                  </a:path>
                </a:pathLst>
              </a:custGeom>
              <a:solidFill>
                <a:srgbClr val="FF6600"/>
              </a:solidFill>
              <a:ln w="9525">
                <a:noFill/>
                <a:round/>
                <a:headEnd/>
                <a:tailEnd/>
              </a:ln>
            </p:spPr>
            <p:txBody>
              <a:bodyPr>
                <a:prstTxWarp prst="textNoShape">
                  <a:avLst/>
                </a:prstTxWarp>
              </a:bodyPr>
              <a:lstStyle/>
              <a:p>
                <a:endParaRPr lang="en-US" sz="1800"/>
              </a:p>
            </p:txBody>
          </p:sp>
        </p:grpSp>
      </p:gr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90386185"/>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522" name="Rectangle 62"/>
          <p:cNvSpPr>
            <a:spLocks noChangeArrowheads="1"/>
          </p:cNvSpPr>
          <p:nvPr/>
        </p:nvSpPr>
        <p:spPr bwMode="auto">
          <a:xfrm>
            <a:off x="0" y="3352800"/>
            <a:ext cx="9144000" cy="3505200"/>
          </a:xfrm>
          <a:prstGeom prst="rect">
            <a:avLst/>
          </a:prstGeom>
          <a:gradFill rotWithShape="0">
            <a:gsLst>
              <a:gs pos="0">
                <a:schemeClr val="tx1">
                  <a:alpha val="0"/>
                </a:schemeClr>
              </a:gs>
              <a:gs pos="100000">
                <a:schemeClr val="tx1">
                  <a:gamma/>
                  <a:tint val="0"/>
                  <a:invGamma/>
                  <a:alpha val="20000"/>
                </a:schemeClr>
              </a:gs>
            </a:gsLst>
            <a:lin ang="5400000" scaled="1"/>
          </a:gradFill>
          <a:ln w="9525">
            <a:noFill/>
            <a:round/>
            <a:headEnd/>
            <a:tailEnd/>
          </a:ln>
          <a:effectLst/>
        </p:spPr>
        <p:txBody>
          <a:bodyPr wrap="none" lIns="82124" tIns="41061" rIns="82124" bIns="41061" anchor="ctr">
            <a:prstTxWarp prst="textNoShape">
              <a:avLst/>
            </a:prstTxWarp>
          </a:bodyPr>
          <a:lstStyle/>
          <a:p>
            <a:endParaRPr lang="en-US" sz="1800"/>
          </a:p>
        </p:txBody>
      </p:sp>
      <p:sp>
        <p:nvSpPr>
          <p:cNvPr id="59395" name="Rectangle 3"/>
          <p:cNvSpPr>
            <a:spLocks noGrp="1" noChangeArrowheads="1"/>
          </p:cNvSpPr>
          <p:nvPr>
            <p:ph type="title"/>
          </p:nvPr>
        </p:nvSpPr>
        <p:spPr/>
        <p:txBody>
          <a:bodyPr/>
          <a:lstStyle/>
          <a:p>
            <a:pPr eaLnBrk="1" hangingPunct="1"/>
            <a:r>
              <a:rPr lang="en-US" dirty="0"/>
              <a:t> </a:t>
            </a:r>
            <a:br>
              <a:rPr lang="en-US" dirty="0"/>
            </a:br>
            <a:r>
              <a:rPr lang="en-US" dirty="0" smtClean="0"/>
              <a:t>From strategy to execution</a:t>
            </a:r>
            <a:endParaRPr lang="en-US" dirty="0"/>
          </a:p>
        </p:txBody>
      </p:sp>
      <p:sp>
        <p:nvSpPr>
          <p:cNvPr id="59396" name="Text Box 4"/>
          <p:cNvSpPr txBox="1">
            <a:spLocks noChangeArrowheads="1"/>
          </p:cNvSpPr>
          <p:nvPr/>
        </p:nvSpPr>
        <p:spPr bwMode="auto">
          <a:xfrm>
            <a:off x="19051" y="440030"/>
            <a:ext cx="8616950" cy="411163"/>
          </a:xfrm>
          <a:prstGeom prst="rect">
            <a:avLst/>
          </a:prstGeom>
          <a:noFill/>
          <a:ln w="9525">
            <a:noFill/>
            <a:miter lim="800000"/>
            <a:headEnd/>
            <a:tailEnd/>
          </a:ln>
        </p:spPr>
        <p:txBody>
          <a:bodyPr wrap="square" lIns="82124" tIns="41061" rIns="82124" bIns="41061">
            <a:prstTxWarp prst="textNoShape">
              <a:avLst/>
            </a:prstTxWarp>
            <a:spAutoFit/>
          </a:bodyPr>
          <a:lstStyle/>
          <a:p>
            <a:pPr defTabSz="814388">
              <a:spcBef>
                <a:spcPct val="50000"/>
              </a:spcBef>
            </a:pPr>
            <a:endParaRPr lang="en-US" sz="1800"/>
          </a:p>
        </p:txBody>
      </p:sp>
      <p:grpSp>
        <p:nvGrpSpPr>
          <p:cNvPr id="14" name="Group 13"/>
          <p:cNvGrpSpPr/>
          <p:nvPr/>
        </p:nvGrpSpPr>
        <p:grpSpPr>
          <a:xfrm>
            <a:off x="3048000" y="1757364"/>
            <a:ext cx="3048000" cy="2268536"/>
            <a:chOff x="314325" y="1757364"/>
            <a:chExt cx="3048000" cy="2268536"/>
          </a:xfrm>
        </p:grpSpPr>
        <p:sp>
          <p:nvSpPr>
            <p:cNvPr id="59402" name="Text Box 23"/>
            <p:cNvSpPr txBox="1">
              <a:spLocks noChangeArrowheads="1"/>
            </p:cNvSpPr>
            <p:nvPr/>
          </p:nvSpPr>
          <p:spPr bwMode="auto">
            <a:xfrm>
              <a:off x="314325" y="3506788"/>
              <a:ext cx="3048000" cy="519112"/>
            </a:xfrm>
            <a:prstGeom prst="rect">
              <a:avLst/>
            </a:prstGeom>
            <a:noFill/>
            <a:ln w="9525">
              <a:noFill/>
              <a:miter lim="800000"/>
              <a:headEnd/>
              <a:tailEnd/>
            </a:ln>
          </p:spPr>
          <p:txBody>
            <a:bodyPr lIns="91321" tIns="45663" rIns="91321" bIns="45663">
              <a:prstTxWarp prst="textNoShape">
                <a:avLst/>
              </a:prstTxWarp>
              <a:spAutoFit/>
            </a:bodyPr>
            <a:lstStyle/>
            <a:p>
              <a:pPr algn="ctr" defTabSz="1016000"/>
              <a:r>
                <a:rPr lang="en-US" sz="2800" dirty="0" smtClean="0">
                  <a:solidFill>
                    <a:srgbClr val="99FF33"/>
                  </a:solidFill>
                </a:rPr>
                <a:t>Tools</a:t>
              </a:r>
              <a:endParaRPr lang="en-US" sz="2800" dirty="0">
                <a:solidFill>
                  <a:srgbClr val="99FF33"/>
                </a:solidFill>
              </a:endParaRPr>
            </a:p>
          </p:txBody>
        </p:sp>
        <p:grpSp>
          <p:nvGrpSpPr>
            <p:cNvPr id="3" name="Group 24"/>
            <p:cNvGrpSpPr>
              <a:grpSpLocks/>
            </p:cNvGrpSpPr>
            <p:nvPr/>
          </p:nvGrpSpPr>
          <p:grpSpPr bwMode="auto">
            <a:xfrm>
              <a:off x="687388" y="1757364"/>
              <a:ext cx="2362200" cy="2070100"/>
              <a:chOff x="397" y="1183"/>
              <a:chExt cx="1488" cy="1304"/>
            </a:xfrm>
          </p:grpSpPr>
          <p:pic>
            <p:nvPicPr>
              <p:cNvPr id="59467" name="Picture 25" descr="shad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l="15933" r="48933" b="58978"/>
              <a:stretch>
                <a:fillRect/>
              </a:stretch>
            </p:blipFill>
            <p:spPr bwMode="auto">
              <a:xfrm>
                <a:off x="397" y="1183"/>
                <a:ext cx="1488" cy="1304"/>
              </a:xfrm>
              <a:prstGeom prst="rect">
                <a:avLst/>
              </a:prstGeom>
              <a:noFill/>
              <a:ln w="9525">
                <a:noFill/>
                <a:miter lim="800000"/>
                <a:headEnd/>
                <a:tailEnd/>
              </a:ln>
            </p:spPr>
          </p:pic>
          <p:sp>
            <p:nvSpPr>
              <p:cNvPr id="363546" name="Oval 26"/>
              <p:cNvSpPr>
                <a:spLocks noChangeArrowheads="1"/>
              </p:cNvSpPr>
              <p:nvPr/>
            </p:nvSpPr>
            <p:spPr bwMode="auto">
              <a:xfrm flipH="1" flipV="1">
                <a:off x="692" y="1206"/>
                <a:ext cx="888" cy="888"/>
              </a:xfrm>
              <a:prstGeom prst="ellipse">
                <a:avLst/>
              </a:prstGeom>
              <a:gradFill rotWithShape="1">
                <a:gsLst>
                  <a:gs pos="0">
                    <a:schemeClr val="bg1">
                      <a:alpha val="50999"/>
                    </a:schemeClr>
                  </a:gs>
                  <a:gs pos="100000">
                    <a:schemeClr val="bg1">
                      <a:gamma/>
                      <a:shade val="72549"/>
                      <a:invGamma/>
                      <a:alpha val="0"/>
                    </a:schemeClr>
                  </a:gs>
                </a:gsLst>
                <a:lin ang="5400000" scaled="1"/>
              </a:gradFill>
              <a:ln w="28575">
                <a:noFill/>
                <a:round/>
                <a:headEnd/>
                <a:tailEnd/>
              </a:ln>
              <a:effectLst/>
            </p:spPr>
            <p:txBody>
              <a:bodyPr lIns="82124" tIns="41061" rIns="82124" bIns="41061" anchor="ctr">
                <a:prstTxWarp prst="textNoShape">
                  <a:avLst/>
                </a:prstTxWarp>
                <a:spAutoFit/>
              </a:bodyPr>
              <a:lstStyle/>
              <a:p>
                <a:endParaRPr lang="en-US" sz="1800"/>
              </a:p>
            </p:txBody>
          </p:sp>
          <p:sp>
            <p:nvSpPr>
              <p:cNvPr id="363547" name="Oval 27"/>
              <p:cNvSpPr>
                <a:spLocks noChangeArrowheads="1"/>
              </p:cNvSpPr>
              <p:nvPr/>
            </p:nvSpPr>
            <p:spPr bwMode="auto">
              <a:xfrm>
                <a:off x="791" y="1234"/>
                <a:ext cx="678" cy="442"/>
              </a:xfrm>
              <a:prstGeom prst="ellipse">
                <a:avLst/>
              </a:prstGeom>
              <a:gradFill rotWithShape="1">
                <a:gsLst>
                  <a:gs pos="0">
                    <a:schemeClr val="bg1">
                      <a:alpha val="16000"/>
                    </a:schemeClr>
                  </a:gs>
                  <a:gs pos="100000">
                    <a:schemeClr val="bg1">
                      <a:gamma/>
                      <a:shade val="89020"/>
                      <a:invGamma/>
                      <a:alpha val="0"/>
                    </a:schemeClr>
                  </a:gs>
                </a:gsLst>
                <a:lin ang="5400000" scaled="1"/>
              </a:gradFill>
              <a:ln w="9525">
                <a:noFill/>
                <a:round/>
                <a:headEnd/>
                <a:tailEnd/>
              </a:ln>
              <a:effectLst/>
            </p:spPr>
            <p:txBody>
              <a:bodyPr wrap="none" lIns="73025" tIns="36511" rIns="73025" bIns="36511" anchor="ctr">
                <a:prstTxWarp prst="textNoShape">
                  <a:avLst/>
                </a:prstTxWarp>
              </a:bodyPr>
              <a:lstStyle/>
              <a:p>
                <a:endParaRPr lang="en-US" sz="1800"/>
              </a:p>
            </p:txBody>
          </p:sp>
        </p:grpSp>
        <p:grpSp>
          <p:nvGrpSpPr>
            <p:cNvPr id="4" name="Group 28"/>
            <p:cNvGrpSpPr>
              <a:grpSpLocks/>
            </p:cNvGrpSpPr>
            <p:nvPr/>
          </p:nvGrpSpPr>
          <p:grpSpPr bwMode="auto">
            <a:xfrm>
              <a:off x="1325563" y="1998663"/>
              <a:ext cx="1019175" cy="1052512"/>
              <a:chOff x="804" y="1291"/>
              <a:chExt cx="642" cy="663"/>
            </a:xfrm>
          </p:grpSpPr>
          <p:sp>
            <p:nvSpPr>
              <p:cNvPr id="59441" name="Oval 29"/>
              <p:cNvSpPr>
                <a:spLocks noChangeArrowheads="1"/>
              </p:cNvSpPr>
              <p:nvPr/>
            </p:nvSpPr>
            <p:spPr bwMode="auto">
              <a:xfrm>
                <a:off x="1118" y="1291"/>
                <a:ext cx="36" cy="36"/>
              </a:xfrm>
              <a:prstGeom prst="ellipse">
                <a:avLst/>
              </a:prstGeom>
              <a:solidFill>
                <a:srgbClr val="99FF33"/>
              </a:solidFill>
              <a:ln w="9525">
                <a:noFill/>
                <a:round/>
                <a:headEnd/>
                <a:tailEnd/>
              </a:ln>
            </p:spPr>
            <p:txBody>
              <a:bodyPr>
                <a:prstTxWarp prst="textNoShape">
                  <a:avLst/>
                </a:prstTxWarp>
              </a:bodyPr>
              <a:lstStyle/>
              <a:p>
                <a:endParaRPr lang="en-US" sz="1800"/>
              </a:p>
            </p:txBody>
          </p:sp>
          <p:sp>
            <p:nvSpPr>
              <p:cNvPr id="59442" name="Oval 30"/>
              <p:cNvSpPr>
                <a:spLocks noChangeArrowheads="1"/>
              </p:cNvSpPr>
              <p:nvPr/>
            </p:nvSpPr>
            <p:spPr bwMode="auto">
              <a:xfrm>
                <a:off x="1109" y="1350"/>
                <a:ext cx="52" cy="53"/>
              </a:xfrm>
              <a:prstGeom prst="ellipse">
                <a:avLst/>
              </a:prstGeom>
              <a:solidFill>
                <a:srgbClr val="99FF33"/>
              </a:solidFill>
              <a:ln w="9525">
                <a:noFill/>
                <a:round/>
                <a:headEnd/>
                <a:tailEnd/>
              </a:ln>
            </p:spPr>
            <p:txBody>
              <a:bodyPr>
                <a:prstTxWarp prst="textNoShape">
                  <a:avLst/>
                </a:prstTxWarp>
              </a:bodyPr>
              <a:lstStyle/>
              <a:p>
                <a:endParaRPr lang="en-US" sz="1800"/>
              </a:p>
            </p:txBody>
          </p:sp>
          <p:sp>
            <p:nvSpPr>
              <p:cNvPr id="59443" name="Freeform 31"/>
              <p:cNvSpPr>
                <a:spLocks/>
              </p:cNvSpPr>
              <p:nvPr/>
            </p:nvSpPr>
            <p:spPr bwMode="auto">
              <a:xfrm>
                <a:off x="1323" y="1377"/>
                <a:ext cx="38" cy="39"/>
              </a:xfrm>
              <a:custGeom>
                <a:avLst/>
                <a:gdLst>
                  <a:gd name="T0" fmla="*/ 17 w 20"/>
                  <a:gd name="T1" fmla="*/ 17 h 21"/>
                  <a:gd name="T2" fmla="*/ 3 w 20"/>
                  <a:gd name="T3" fmla="*/ 17 h 21"/>
                  <a:gd name="T4" fmla="*/ 4 w 20"/>
                  <a:gd name="T5" fmla="*/ 4 h 21"/>
                  <a:gd name="T6" fmla="*/ 17 w 20"/>
                  <a:gd name="T7" fmla="*/ 4 h 21"/>
                  <a:gd name="T8" fmla="*/ 17 w 20"/>
                  <a:gd name="T9" fmla="*/ 17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17" y="17"/>
                    </a:moveTo>
                    <a:cubicBezTo>
                      <a:pt x="13" y="21"/>
                      <a:pt x="7" y="21"/>
                      <a:pt x="3" y="17"/>
                    </a:cubicBezTo>
                    <a:cubicBezTo>
                      <a:pt x="0" y="13"/>
                      <a:pt x="0" y="7"/>
                      <a:pt x="4" y="4"/>
                    </a:cubicBezTo>
                    <a:cubicBezTo>
                      <a:pt x="7" y="0"/>
                      <a:pt x="13" y="0"/>
                      <a:pt x="17" y="4"/>
                    </a:cubicBezTo>
                    <a:cubicBezTo>
                      <a:pt x="20" y="7"/>
                      <a:pt x="20" y="13"/>
                      <a:pt x="17" y="17"/>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44" name="Freeform 32"/>
              <p:cNvSpPr>
                <a:spLocks/>
              </p:cNvSpPr>
              <p:nvPr/>
            </p:nvSpPr>
            <p:spPr bwMode="auto">
              <a:xfrm>
                <a:off x="1266" y="1416"/>
                <a:ext cx="56" cy="58"/>
              </a:xfrm>
              <a:custGeom>
                <a:avLst/>
                <a:gdLst>
                  <a:gd name="T0" fmla="*/ 25 w 30"/>
                  <a:gd name="T1" fmla="*/ 25 h 31"/>
                  <a:gd name="T2" fmla="*/ 5 w 30"/>
                  <a:gd name="T3" fmla="*/ 25 h 31"/>
                  <a:gd name="T4" fmla="*/ 5 w 30"/>
                  <a:gd name="T5" fmla="*/ 6 h 31"/>
                  <a:gd name="T6" fmla="*/ 25 w 30"/>
                  <a:gd name="T7" fmla="*/ 6 h 31"/>
                  <a:gd name="T8" fmla="*/ 25 w 30"/>
                  <a:gd name="T9" fmla="*/ 25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25" y="25"/>
                    </a:moveTo>
                    <a:cubicBezTo>
                      <a:pt x="19" y="31"/>
                      <a:pt x="10" y="31"/>
                      <a:pt x="5" y="25"/>
                    </a:cubicBezTo>
                    <a:cubicBezTo>
                      <a:pt x="0" y="20"/>
                      <a:pt x="0" y="11"/>
                      <a:pt x="5" y="6"/>
                    </a:cubicBezTo>
                    <a:cubicBezTo>
                      <a:pt x="10" y="0"/>
                      <a:pt x="19" y="0"/>
                      <a:pt x="25" y="6"/>
                    </a:cubicBezTo>
                    <a:cubicBezTo>
                      <a:pt x="30" y="11"/>
                      <a:pt x="30" y="20"/>
                      <a:pt x="25" y="2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45" name="Oval 33"/>
              <p:cNvSpPr>
                <a:spLocks noChangeArrowheads="1"/>
              </p:cNvSpPr>
              <p:nvPr/>
            </p:nvSpPr>
            <p:spPr bwMode="auto">
              <a:xfrm>
                <a:off x="1112" y="1918"/>
                <a:ext cx="36" cy="36"/>
              </a:xfrm>
              <a:prstGeom prst="ellipse">
                <a:avLst/>
              </a:prstGeom>
              <a:solidFill>
                <a:srgbClr val="99FF33"/>
              </a:solidFill>
              <a:ln w="9525">
                <a:noFill/>
                <a:round/>
                <a:headEnd/>
                <a:tailEnd/>
              </a:ln>
            </p:spPr>
            <p:txBody>
              <a:bodyPr>
                <a:prstTxWarp prst="textNoShape">
                  <a:avLst/>
                </a:prstTxWarp>
              </a:bodyPr>
              <a:lstStyle/>
              <a:p>
                <a:endParaRPr lang="en-US" sz="1800"/>
              </a:p>
            </p:txBody>
          </p:sp>
          <p:sp>
            <p:nvSpPr>
              <p:cNvPr id="59446" name="Oval 34"/>
              <p:cNvSpPr>
                <a:spLocks noChangeArrowheads="1"/>
              </p:cNvSpPr>
              <p:nvPr/>
            </p:nvSpPr>
            <p:spPr bwMode="auto">
              <a:xfrm>
                <a:off x="1105" y="1840"/>
                <a:ext cx="50" cy="52"/>
              </a:xfrm>
              <a:prstGeom prst="ellipse">
                <a:avLst/>
              </a:prstGeom>
              <a:solidFill>
                <a:srgbClr val="99FF33"/>
              </a:solidFill>
              <a:ln w="9525">
                <a:noFill/>
                <a:round/>
                <a:headEnd/>
                <a:tailEnd/>
              </a:ln>
            </p:spPr>
            <p:txBody>
              <a:bodyPr>
                <a:prstTxWarp prst="textNoShape">
                  <a:avLst/>
                </a:prstTxWarp>
              </a:bodyPr>
              <a:lstStyle/>
              <a:p>
                <a:endParaRPr lang="en-US" sz="1800"/>
              </a:p>
            </p:txBody>
          </p:sp>
          <p:sp>
            <p:nvSpPr>
              <p:cNvPr id="59447" name="Freeform 35"/>
              <p:cNvSpPr>
                <a:spLocks/>
              </p:cNvSpPr>
              <p:nvPr/>
            </p:nvSpPr>
            <p:spPr bwMode="auto">
              <a:xfrm>
                <a:off x="904" y="1829"/>
                <a:ext cx="39" cy="37"/>
              </a:xfrm>
              <a:custGeom>
                <a:avLst/>
                <a:gdLst>
                  <a:gd name="T0" fmla="*/ 4 w 21"/>
                  <a:gd name="T1" fmla="*/ 4 h 20"/>
                  <a:gd name="T2" fmla="*/ 17 w 21"/>
                  <a:gd name="T3" fmla="*/ 4 h 20"/>
                  <a:gd name="T4" fmla="*/ 17 w 21"/>
                  <a:gd name="T5" fmla="*/ 17 h 20"/>
                  <a:gd name="T6" fmla="*/ 4 w 21"/>
                  <a:gd name="T7" fmla="*/ 17 h 20"/>
                  <a:gd name="T8" fmla="*/ 4 w 21"/>
                  <a:gd name="T9" fmla="*/ 4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4" y="4"/>
                    </a:moveTo>
                    <a:cubicBezTo>
                      <a:pt x="8" y="0"/>
                      <a:pt x="14" y="0"/>
                      <a:pt x="17" y="4"/>
                    </a:cubicBezTo>
                    <a:cubicBezTo>
                      <a:pt x="21" y="7"/>
                      <a:pt x="21" y="13"/>
                      <a:pt x="17" y="17"/>
                    </a:cubicBezTo>
                    <a:cubicBezTo>
                      <a:pt x="14" y="20"/>
                      <a:pt x="8" y="20"/>
                      <a:pt x="4" y="17"/>
                    </a:cubicBezTo>
                    <a:cubicBezTo>
                      <a:pt x="0" y="13"/>
                      <a:pt x="0" y="7"/>
                      <a:pt x="4" y="4"/>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48" name="Freeform 36"/>
              <p:cNvSpPr>
                <a:spLocks/>
              </p:cNvSpPr>
              <p:nvPr/>
            </p:nvSpPr>
            <p:spPr bwMode="auto">
              <a:xfrm>
                <a:off x="944" y="1771"/>
                <a:ext cx="56" cy="56"/>
              </a:xfrm>
              <a:custGeom>
                <a:avLst/>
                <a:gdLst>
                  <a:gd name="T0" fmla="*/ 5 w 30"/>
                  <a:gd name="T1" fmla="*/ 5 h 30"/>
                  <a:gd name="T2" fmla="*/ 25 w 30"/>
                  <a:gd name="T3" fmla="*/ 5 h 30"/>
                  <a:gd name="T4" fmla="*/ 25 w 30"/>
                  <a:gd name="T5" fmla="*/ 25 h 30"/>
                  <a:gd name="T6" fmla="*/ 5 w 30"/>
                  <a:gd name="T7" fmla="*/ 25 h 30"/>
                  <a:gd name="T8" fmla="*/ 5 w 30"/>
                  <a:gd name="T9" fmla="*/ 5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5" y="5"/>
                    </a:moveTo>
                    <a:cubicBezTo>
                      <a:pt x="10" y="0"/>
                      <a:pt x="19" y="0"/>
                      <a:pt x="25" y="5"/>
                    </a:cubicBezTo>
                    <a:cubicBezTo>
                      <a:pt x="30" y="11"/>
                      <a:pt x="30" y="19"/>
                      <a:pt x="25" y="25"/>
                    </a:cubicBezTo>
                    <a:cubicBezTo>
                      <a:pt x="19" y="30"/>
                      <a:pt x="10" y="30"/>
                      <a:pt x="5" y="25"/>
                    </a:cubicBezTo>
                    <a:cubicBezTo>
                      <a:pt x="0" y="19"/>
                      <a:pt x="0" y="11"/>
                      <a:pt x="5" y="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49" name="Freeform 37"/>
              <p:cNvSpPr>
                <a:spLocks/>
              </p:cNvSpPr>
              <p:nvPr/>
            </p:nvSpPr>
            <p:spPr bwMode="auto">
              <a:xfrm>
                <a:off x="876" y="1341"/>
                <a:ext cx="24" cy="25"/>
              </a:xfrm>
              <a:custGeom>
                <a:avLst/>
                <a:gdLst>
                  <a:gd name="T0" fmla="*/ 10 w 13"/>
                  <a:gd name="T1" fmla="*/ 2 h 13"/>
                  <a:gd name="T2" fmla="*/ 10 w 13"/>
                  <a:gd name="T3" fmla="*/ 10 h 13"/>
                  <a:gd name="T4" fmla="*/ 2 w 13"/>
                  <a:gd name="T5" fmla="*/ 10 h 13"/>
                  <a:gd name="T6" fmla="*/ 2 w 13"/>
                  <a:gd name="T7" fmla="*/ 2 h 13"/>
                  <a:gd name="T8" fmla="*/ 10 w 13"/>
                  <a:gd name="T9" fmla="*/ 2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10" y="2"/>
                    </a:moveTo>
                    <a:cubicBezTo>
                      <a:pt x="13" y="5"/>
                      <a:pt x="13" y="8"/>
                      <a:pt x="10" y="10"/>
                    </a:cubicBezTo>
                    <a:cubicBezTo>
                      <a:pt x="8" y="13"/>
                      <a:pt x="5" y="13"/>
                      <a:pt x="2" y="10"/>
                    </a:cubicBezTo>
                    <a:cubicBezTo>
                      <a:pt x="0" y="8"/>
                      <a:pt x="0" y="5"/>
                      <a:pt x="2" y="2"/>
                    </a:cubicBezTo>
                    <a:cubicBezTo>
                      <a:pt x="5" y="0"/>
                      <a:pt x="8" y="0"/>
                      <a:pt x="10" y="2"/>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0" name="Freeform 38"/>
              <p:cNvSpPr>
                <a:spLocks/>
              </p:cNvSpPr>
              <p:nvPr/>
            </p:nvSpPr>
            <p:spPr bwMode="auto">
              <a:xfrm>
                <a:off x="907" y="1373"/>
                <a:ext cx="39" cy="39"/>
              </a:xfrm>
              <a:custGeom>
                <a:avLst/>
                <a:gdLst>
                  <a:gd name="T0" fmla="*/ 17 w 21"/>
                  <a:gd name="T1" fmla="*/ 4 h 21"/>
                  <a:gd name="T2" fmla="*/ 17 w 21"/>
                  <a:gd name="T3" fmla="*/ 17 h 21"/>
                  <a:gd name="T4" fmla="*/ 4 w 21"/>
                  <a:gd name="T5" fmla="*/ 17 h 21"/>
                  <a:gd name="T6" fmla="*/ 4 w 21"/>
                  <a:gd name="T7" fmla="*/ 4 h 21"/>
                  <a:gd name="T8" fmla="*/ 17 w 21"/>
                  <a:gd name="T9" fmla="*/ 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7" y="4"/>
                    </a:moveTo>
                    <a:cubicBezTo>
                      <a:pt x="21" y="7"/>
                      <a:pt x="21" y="13"/>
                      <a:pt x="17" y="17"/>
                    </a:cubicBezTo>
                    <a:cubicBezTo>
                      <a:pt x="13" y="21"/>
                      <a:pt x="7" y="21"/>
                      <a:pt x="4" y="17"/>
                    </a:cubicBezTo>
                    <a:cubicBezTo>
                      <a:pt x="0" y="13"/>
                      <a:pt x="0" y="8"/>
                      <a:pt x="4" y="4"/>
                    </a:cubicBezTo>
                    <a:cubicBezTo>
                      <a:pt x="7" y="0"/>
                      <a:pt x="13" y="0"/>
                      <a:pt x="17" y="4"/>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1" name="Freeform 39"/>
              <p:cNvSpPr>
                <a:spLocks/>
              </p:cNvSpPr>
              <p:nvPr/>
            </p:nvSpPr>
            <p:spPr bwMode="auto">
              <a:xfrm>
                <a:off x="946" y="1412"/>
                <a:ext cx="58" cy="58"/>
              </a:xfrm>
              <a:custGeom>
                <a:avLst/>
                <a:gdLst>
                  <a:gd name="T0" fmla="*/ 26 w 31"/>
                  <a:gd name="T1" fmla="*/ 6 h 31"/>
                  <a:gd name="T2" fmla="*/ 26 w 31"/>
                  <a:gd name="T3" fmla="*/ 26 h 31"/>
                  <a:gd name="T4" fmla="*/ 6 w 31"/>
                  <a:gd name="T5" fmla="*/ 26 h 31"/>
                  <a:gd name="T6" fmla="*/ 6 w 31"/>
                  <a:gd name="T7" fmla="*/ 6 h 31"/>
                  <a:gd name="T8" fmla="*/ 26 w 31"/>
                  <a:gd name="T9" fmla="*/ 6 h 31"/>
                  <a:gd name="T10" fmla="*/ 0 60000 65536"/>
                  <a:gd name="T11" fmla="*/ 0 60000 65536"/>
                  <a:gd name="T12" fmla="*/ 0 60000 65536"/>
                  <a:gd name="T13" fmla="*/ 0 60000 65536"/>
                  <a:gd name="T14" fmla="*/ 0 60000 65536"/>
                  <a:gd name="T15" fmla="*/ 0 w 31"/>
                  <a:gd name="T16" fmla="*/ 0 h 31"/>
                  <a:gd name="T17" fmla="*/ 31 w 31"/>
                  <a:gd name="T18" fmla="*/ 31 h 31"/>
                </a:gdLst>
                <a:ahLst/>
                <a:cxnLst>
                  <a:cxn ang="T10">
                    <a:pos x="T0" y="T1"/>
                  </a:cxn>
                  <a:cxn ang="T11">
                    <a:pos x="T2" y="T3"/>
                  </a:cxn>
                  <a:cxn ang="T12">
                    <a:pos x="T4" y="T5"/>
                  </a:cxn>
                  <a:cxn ang="T13">
                    <a:pos x="T6" y="T7"/>
                  </a:cxn>
                  <a:cxn ang="T14">
                    <a:pos x="T8" y="T9"/>
                  </a:cxn>
                </a:cxnLst>
                <a:rect l="T15" t="T16" r="T17" b="T18"/>
                <a:pathLst>
                  <a:path w="31" h="31">
                    <a:moveTo>
                      <a:pt x="26" y="6"/>
                    </a:moveTo>
                    <a:cubicBezTo>
                      <a:pt x="31" y="11"/>
                      <a:pt x="31" y="20"/>
                      <a:pt x="26" y="26"/>
                    </a:cubicBezTo>
                    <a:cubicBezTo>
                      <a:pt x="20" y="31"/>
                      <a:pt x="11" y="31"/>
                      <a:pt x="6" y="26"/>
                    </a:cubicBezTo>
                    <a:cubicBezTo>
                      <a:pt x="0" y="20"/>
                      <a:pt x="0" y="11"/>
                      <a:pt x="6" y="6"/>
                    </a:cubicBezTo>
                    <a:cubicBezTo>
                      <a:pt x="11" y="0"/>
                      <a:pt x="20" y="0"/>
                      <a:pt x="26" y="6"/>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2" name="Oval 40"/>
              <p:cNvSpPr>
                <a:spLocks noChangeArrowheads="1"/>
              </p:cNvSpPr>
              <p:nvPr/>
            </p:nvSpPr>
            <p:spPr bwMode="auto">
              <a:xfrm>
                <a:off x="1098" y="1426"/>
                <a:ext cx="71" cy="72"/>
              </a:xfrm>
              <a:prstGeom prst="ellipse">
                <a:avLst/>
              </a:prstGeom>
              <a:solidFill>
                <a:srgbClr val="99FF33"/>
              </a:solidFill>
              <a:ln w="9525">
                <a:noFill/>
                <a:round/>
                <a:headEnd/>
                <a:tailEnd/>
              </a:ln>
            </p:spPr>
            <p:txBody>
              <a:bodyPr>
                <a:prstTxWarp prst="textNoShape">
                  <a:avLst/>
                </a:prstTxWarp>
              </a:bodyPr>
              <a:lstStyle/>
              <a:p>
                <a:endParaRPr lang="en-US" sz="1800"/>
              </a:p>
            </p:txBody>
          </p:sp>
          <p:sp>
            <p:nvSpPr>
              <p:cNvPr id="59453" name="Freeform 41"/>
              <p:cNvSpPr>
                <a:spLocks/>
              </p:cNvSpPr>
              <p:nvPr/>
            </p:nvSpPr>
            <p:spPr bwMode="auto">
              <a:xfrm>
                <a:off x="1194" y="1466"/>
                <a:ext cx="80" cy="79"/>
              </a:xfrm>
              <a:custGeom>
                <a:avLst/>
                <a:gdLst>
                  <a:gd name="T0" fmla="*/ 35 w 43"/>
                  <a:gd name="T1" fmla="*/ 35 h 42"/>
                  <a:gd name="T2" fmla="*/ 8 w 43"/>
                  <a:gd name="T3" fmla="*/ 35 h 42"/>
                  <a:gd name="T4" fmla="*/ 8 w 43"/>
                  <a:gd name="T5" fmla="*/ 7 h 42"/>
                  <a:gd name="T6" fmla="*/ 35 w 43"/>
                  <a:gd name="T7" fmla="*/ 7 h 42"/>
                  <a:gd name="T8" fmla="*/ 35 w 43"/>
                  <a:gd name="T9" fmla="*/ 35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35" y="35"/>
                    </a:moveTo>
                    <a:cubicBezTo>
                      <a:pt x="28" y="42"/>
                      <a:pt x="15" y="42"/>
                      <a:pt x="8" y="35"/>
                    </a:cubicBezTo>
                    <a:cubicBezTo>
                      <a:pt x="0" y="27"/>
                      <a:pt x="0" y="15"/>
                      <a:pt x="8" y="7"/>
                    </a:cubicBezTo>
                    <a:cubicBezTo>
                      <a:pt x="15" y="0"/>
                      <a:pt x="28" y="0"/>
                      <a:pt x="35" y="7"/>
                    </a:cubicBezTo>
                    <a:cubicBezTo>
                      <a:pt x="43" y="15"/>
                      <a:pt x="43" y="27"/>
                      <a:pt x="35" y="3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4" name="Freeform 42"/>
              <p:cNvSpPr>
                <a:spLocks/>
              </p:cNvSpPr>
              <p:nvPr/>
            </p:nvSpPr>
            <p:spPr bwMode="auto">
              <a:xfrm>
                <a:off x="1320" y="1832"/>
                <a:ext cx="39" cy="38"/>
              </a:xfrm>
              <a:custGeom>
                <a:avLst/>
                <a:gdLst>
                  <a:gd name="T0" fmla="*/ 4 w 21"/>
                  <a:gd name="T1" fmla="*/ 17 h 20"/>
                  <a:gd name="T2" fmla="*/ 4 w 21"/>
                  <a:gd name="T3" fmla="*/ 3 h 20"/>
                  <a:gd name="T4" fmla="*/ 17 w 21"/>
                  <a:gd name="T5" fmla="*/ 3 h 20"/>
                  <a:gd name="T6" fmla="*/ 17 w 21"/>
                  <a:gd name="T7" fmla="*/ 17 h 20"/>
                  <a:gd name="T8" fmla="*/ 4 w 21"/>
                  <a:gd name="T9" fmla="*/ 17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4" y="17"/>
                    </a:moveTo>
                    <a:cubicBezTo>
                      <a:pt x="0" y="13"/>
                      <a:pt x="0" y="7"/>
                      <a:pt x="4" y="3"/>
                    </a:cubicBezTo>
                    <a:cubicBezTo>
                      <a:pt x="7" y="0"/>
                      <a:pt x="13" y="0"/>
                      <a:pt x="17" y="3"/>
                    </a:cubicBezTo>
                    <a:cubicBezTo>
                      <a:pt x="21" y="7"/>
                      <a:pt x="21" y="13"/>
                      <a:pt x="17" y="17"/>
                    </a:cubicBezTo>
                    <a:cubicBezTo>
                      <a:pt x="13" y="20"/>
                      <a:pt x="7" y="20"/>
                      <a:pt x="4" y="17"/>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5" name="Freeform 43"/>
              <p:cNvSpPr>
                <a:spLocks/>
              </p:cNvSpPr>
              <p:nvPr/>
            </p:nvSpPr>
            <p:spPr bwMode="auto">
              <a:xfrm>
                <a:off x="1262" y="1775"/>
                <a:ext cx="56" cy="56"/>
              </a:xfrm>
              <a:custGeom>
                <a:avLst/>
                <a:gdLst>
                  <a:gd name="T0" fmla="*/ 5 w 30"/>
                  <a:gd name="T1" fmla="*/ 25 h 30"/>
                  <a:gd name="T2" fmla="*/ 5 w 30"/>
                  <a:gd name="T3" fmla="*/ 5 h 30"/>
                  <a:gd name="T4" fmla="*/ 25 w 30"/>
                  <a:gd name="T5" fmla="*/ 5 h 30"/>
                  <a:gd name="T6" fmla="*/ 25 w 30"/>
                  <a:gd name="T7" fmla="*/ 25 h 30"/>
                  <a:gd name="T8" fmla="*/ 5 w 30"/>
                  <a:gd name="T9" fmla="*/ 25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5" y="25"/>
                    </a:moveTo>
                    <a:cubicBezTo>
                      <a:pt x="0" y="19"/>
                      <a:pt x="0" y="10"/>
                      <a:pt x="5" y="5"/>
                    </a:cubicBezTo>
                    <a:cubicBezTo>
                      <a:pt x="11" y="0"/>
                      <a:pt x="19" y="0"/>
                      <a:pt x="25" y="5"/>
                    </a:cubicBezTo>
                    <a:cubicBezTo>
                      <a:pt x="30" y="10"/>
                      <a:pt x="30" y="19"/>
                      <a:pt x="25" y="25"/>
                    </a:cubicBezTo>
                    <a:cubicBezTo>
                      <a:pt x="19" y="30"/>
                      <a:pt x="11" y="30"/>
                      <a:pt x="5" y="2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6" name="Freeform 44"/>
              <p:cNvSpPr>
                <a:spLocks/>
              </p:cNvSpPr>
              <p:nvPr/>
            </p:nvSpPr>
            <p:spPr bwMode="auto">
              <a:xfrm>
                <a:off x="1192" y="1705"/>
                <a:ext cx="78" cy="81"/>
              </a:xfrm>
              <a:custGeom>
                <a:avLst/>
                <a:gdLst>
                  <a:gd name="T0" fmla="*/ 7 w 42"/>
                  <a:gd name="T1" fmla="*/ 35 h 43"/>
                  <a:gd name="T2" fmla="*/ 7 w 42"/>
                  <a:gd name="T3" fmla="*/ 8 h 43"/>
                  <a:gd name="T4" fmla="*/ 34 w 42"/>
                  <a:gd name="T5" fmla="*/ 8 h 43"/>
                  <a:gd name="T6" fmla="*/ 34 w 42"/>
                  <a:gd name="T7" fmla="*/ 35 h 43"/>
                  <a:gd name="T8" fmla="*/ 7 w 42"/>
                  <a:gd name="T9" fmla="*/ 3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7" y="35"/>
                    </a:moveTo>
                    <a:cubicBezTo>
                      <a:pt x="0" y="28"/>
                      <a:pt x="0" y="15"/>
                      <a:pt x="7" y="8"/>
                    </a:cubicBezTo>
                    <a:cubicBezTo>
                      <a:pt x="15" y="0"/>
                      <a:pt x="27" y="0"/>
                      <a:pt x="34" y="8"/>
                    </a:cubicBezTo>
                    <a:cubicBezTo>
                      <a:pt x="42" y="15"/>
                      <a:pt x="42" y="28"/>
                      <a:pt x="34" y="35"/>
                    </a:cubicBezTo>
                    <a:cubicBezTo>
                      <a:pt x="27" y="43"/>
                      <a:pt x="15" y="43"/>
                      <a:pt x="7" y="3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7" name="Oval 45"/>
              <p:cNvSpPr>
                <a:spLocks noChangeArrowheads="1"/>
              </p:cNvSpPr>
              <p:nvPr/>
            </p:nvSpPr>
            <p:spPr bwMode="auto">
              <a:xfrm>
                <a:off x="1093" y="1750"/>
                <a:ext cx="72" cy="71"/>
              </a:xfrm>
              <a:prstGeom prst="ellipse">
                <a:avLst/>
              </a:prstGeom>
              <a:solidFill>
                <a:srgbClr val="99FF33"/>
              </a:solidFill>
              <a:ln w="9525">
                <a:noFill/>
                <a:round/>
                <a:headEnd/>
                <a:tailEnd/>
              </a:ln>
            </p:spPr>
            <p:txBody>
              <a:bodyPr>
                <a:prstTxWarp prst="textNoShape">
                  <a:avLst/>
                </a:prstTxWarp>
              </a:bodyPr>
              <a:lstStyle/>
              <a:p>
                <a:endParaRPr lang="en-US" sz="1800"/>
              </a:p>
            </p:txBody>
          </p:sp>
          <p:sp>
            <p:nvSpPr>
              <p:cNvPr id="59458" name="Freeform 46"/>
              <p:cNvSpPr>
                <a:spLocks/>
              </p:cNvSpPr>
              <p:nvPr/>
            </p:nvSpPr>
            <p:spPr bwMode="auto">
              <a:xfrm>
                <a:off x="990" y="1701"/>
                <a:ext cx="78" cy="81"/>
              </a:xfrm>
              <a:custGeom>
                <a:avLst/>
                <a:gdLst>
                  <a:gd name="T0" fmla="*/ 8 w 42"/>
                  <a:gd name="T1" fmla="*/ 8 h 43"/>
                  <a:gd name="T2" fmla="*/ 35 w 42"/>
                  <a:gd name="T3" fmla="*/ 8 h 43"/>
                  <a:gd name="T4" fmla="*/ 35 w 42"/>
                  <a:gd name="T5" fmla="*/ 35 h 43"/>
                  <a:gd name="T6" fmla="*/ 8 w 42"/>
                  <a:gd name="T7" fmla="*/ 35 h 43"/>
                  <a:gd name="T8" fmla="*/ 8 w 42"/>
                  <a:gd name="T9" fmla="*/ 8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8" y="8"/>
                    </a:moveTo>
                    <a:cubicBezTo>
                      <a:pt x="15" y="0"/>
                      <a:pt x="27" y="0"/>
                      <a:pt x="35" y="8"/>
                    </a:cubicBezTo>
                    <a:cubicBezTo>
                      <a:pt x="42" y="15"/>
                      <a:pt x="42" y="28"/>
                      <a:pt x="35" y="35"/>
                    </a:cubicBezTo>
                    <a:cubicBezTo>
                      <a:pt x="27" y="43"/>
                      <a:pt x="15" y="43"/>
                      <a:pt x="8" y="35"/>
                    </a:cubicBezTo>
                    <a:cubicBezTo>
                      <a:pt x="0" y="28"/>
                      <a:pt x="0" y="16"/>
                      <a:pt x="8" y="8"/>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59" name="Freeform 47"/>
              <p:cNvSpPr>
                <a:spLocks/>
              </p:cNvSpPr>
              <p:nvPr/>
            </p:nvSpPr>
            <p:spPr bwMode="auto">
              <a:xfrm>
                <a:off x="994" y="1463"/>
                <a:ext cx="78" cy="78"/>
              </a:xfrm>
              <a:custGeom>
                <a:avLst/>
                <a:gdLst>
                  <a:gd name="T0" fmla="*/ 35 w 42"/>
                  <a:gd name="T1" fmla="*/ 7 h 42"/>
                  <a:gd name="T2" fmla="*/ 35 w 42"/>
                  <a:gd name="T3" fmla="*/ 35 h 42"/>
                  <a:gd name="T4" fmla="*/ 7 w 42"/>
                  <a:gd name="T5" fmla="*/ 35 h 42"/>
                  <a:gd name="T6" fmla="*/ 7 w 42"/>
                  <a:gd name="T7" fmla="*/ 7 h 42"/>
                  <a:gd name="T8" fmla="*/ 35 w 42"/>
                  <a:gd name="T9" fmla="*/ 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35" y="7"/>
                    </a:moveTo>
                    <a:cubicBezTo>
                      <a:pt x="42" y="15"/>
                      <a:pt x="42" y="27"/>
                      <a:pt x="35" y="35"/>
                    </a:cubicBezTo>
                    <a:cubicBezTo>
                      <a:pt x="27" y="42"/>
                      <a:pt x="15" y="42"/>
                      <a:pt x="7" y="35"/>
                    </a:cubicBezTo>
                    <a:cubicBezTo>
                      <a:pt x="0" y="27"/>
                      <a:pt x="0" y="15"/>
                      <a:pt x="7" y="7"/>
                    </a:cubicBezTo>
                    <a:cubicBezTo>
                      <a:pt x="15" y="0"/>
                      <a:pt x="27" y="0"/>
                      <a:pt x="35" y="7"/>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60" name="Oval 48"/>
              <p:cNvSpPr>
                <a:spLocks noChangeArrowheads="1"/>
              </p:cNvSpPr>
              <p:nvPr/>
            </p:nvSpPr>
            <p:spPr bwMode="auto">
              <a:xfrm>
                <a:off x="1030" y="1527"/>
                <a:ext cx="190" cy="190"/>
              </a:xfrm>
              <a:prstGeom prst="ellipse">
                <a:avLst/>
              </a:prstGeom>
              <a:solidFill>
                <a:srgbClr val="99FF33"/>
              </a:solidFill>
              <a:ln w="9525">
                <a:noFill/>
                <a:round/>
                <a:headEnd/>
                <a:tailEnd/>
              </a:ln>
            </p:spPr>
            <p:txBody>
              <a:bodyPr lIns="82124" tIns="41061" rIns="82124" bIns="41061" anchor="ctr">
                <a:prstTxWarp prst="textNoShape">
                  <a:avLst/>
                </a:prstTxWarp>
                <a:spAutoFit/>
              </a:bodyPr>
              <a:lstStyle/>
              <a:p>
                <a:endParaRPr lang="en-US" sz="1800"/>
              </a:p>
            </p:txBody>
          </p:sp>
          <p:sp>
            <p:nvSpPr>
              <p:cNvPr id="59461" name="Freeform 49"/>
              <p:cNvSpPr>
                <a:spLocks/>
              </p:cNvSpPr>
              <p:nvPr/>
            </p:nvSpPr>
            <p:spPr bwMode="auto">
              <a:xfrm rot="-2423622">
                <a:off x="1407" y="1610"/>
                <a:ext cx="39" cy="38"/>
              </a:xfrm>
              <a:custGeom>
                <a:avLst/>
                <a:gdLst>
                  <a:gd name="T0" fmla="*/ 4 w 21"/>
                  <a:gd name="T1" fmla="*/ 17 h 20"/>
                  <a:gd name="T2" fmla="*/ 4 w 21"/>
                  <a:gd name="T3" fmla="*/ 3 h 20"/>
                  <a:gd name="T4" fmla="*/ 17 w 21"/>
                  <a:gd name="T5" fmla="*/ 3 h 20"/>
                  <a:gd name="T6" fmla="*/ 17 w 21"/>
                  <a:gd name="T7" fmla="*/ 17 h 20"/>
                  <a:gd name="T8" fmla="*/ 4 w 21"/>
                  <a:gd name="T9" fmla="*/ 17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4" y="17"/>
                    </a:moveTo>
                    <a:cubicBezTo>
                      <a:pt x="0" y="13"/>
                      <a:pt x="0" y="7"/>
                      <a:pt x="4" y="3"/>
                    </a:cubicBezTo>
                    <a:cubicBezTo>
                      <a:pt x="7" y="0"/>
                      <a:pt x="13" y="0"/>
                      <a:pt x="17" y="3"/>
                    </a:cubicBezTo>
                    <a:cubicBezTo>
                      <a:pt x="21" y="7"/>
                      <a:pt x="21" y="13"/>
                      <a:pt x="17" y="17"/>
                    </a:cubicBezTo>
                    <a:cubicBezTo>
                      <a:pt x="13" y="20"/>
                      <a:pt x="7" y="20"/>
                      <a:pt x="4" y="17"/>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62" name="Freeform 50"/>
              <p:cNvSpPr>
                <a:spLocks/>
              </p:cNvSpPr>
              <p:nvPr/>
            </p:nvSpPr>
            <p:spPr bwMode="auto">
              <a:xfrm rot="-2423622">
                <a:off x="1329" y="1596"/>
                <a:ext cx="56" cy="57"/>
              </a:xfrm>
              <a:custGeom>
                <a:avLst/>
                <a:gdLst>
                  <a:gd name="T0" fmla="*/ 5 w 30"/>
                  <a:gd name="T1" fmla="*/ 25 h 30"/>
                  <a:gd name="T2" fmla="*/ 5 w 30"/>
                  <a:gd name="T3" fmla="*/ 5 h 30"/>
                  <a:gd name="T4" fmla="*/ 25 w 30"/>
                  <a:gd name="T5" fmla="*/ 5 h 30"/>
                  <a:gd name="T6" fmla="*/ 25 w 30"/>
                  <a:gd name="T7" fmla="*/ 25 h 30"/>
                  <a:gd name="T8" fmla="*/ 5 w 30"/>
                  <a:gd name="T9" fmla="*/ 25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5" y="25"/>
                    </a:moveTo>
                    <a:cubicBezTo>
                      <a:pt x="0" y="19"/>
                      <a:pt x="0" y="10"/>
                      <a:pt x="5" y="5"/>
                    </a:cubicBezTo>
                    <a:cubicBezTo>
                      <a:pt x="11" y="0"/>
                      <a:pt x="19" y="0"/>
                      <a:pt x="25" y="5"/>
                    </a:cubicBezTo>
                    <a:cubicBezTo>
                      <a:pt x="30" y="10"/>
                      <a:pt x="30" y="19"/>
                      <a:pt x="25" y="25"/>
                    </a:cubicBezTo>
                    <a:cubicBezTo>
                      <a:pt x="19" y="30"/>
                      <a:pt x="11" y="30"/>
                      <a:pt x="5" y="2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63" name="Freeform 51"/>
              <p:cNvSpPr>
                <a:spLocks/>
              </p:cNvSpPr>
              <p:nvPr/>
            </p:nvSpPr>
            <p:spPr bwMode="auto">
              <a:xfrm rot="-2423622">
                <a:off x="1236" y="1579"/>
                <a:ext cx="79" cy="81"/>
              </a:xfrm>
              <a:custGeom>
                <a:avLst/>
                <a:gdLst>
                  <a:gd name="T0" fmla="*/ 7 w 42"/>
                  <a:gd name="T1" fmla="*/ 35 h 43"/>
                  <a:gd name="T2" fmla="*/ 7 w 42"/>
                  <a:gd name="T3" fmla="*/ 8 h 43"/>
                  <a:gd name="T4" fmla="*/ 34 w 42"/>
                  <a:gd name="T5" fmla="*/ 8 h 43"/>
                  <a:gd name="T6" fmla="*/ 34 w 42"/>
                  <a:gd name="T7" fmla="*/ 35 h 43"/>
                  <a:gd name="T8" fmla="*/ 7 w 42"/>
                  <a:gd name="T9" fmla="*/ 3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7" y="35"/>
                    </a:moveTo>
                    <a:cubicBezTo>
                      <a:pt x="0" y="28"/>
                      <a:pt x="0" y="15"/>
                      <a:pt x="7" y="8"/>
                    </a:cubicBezTo>
                    <a:cubicBezTo>
                      <a:pt x="15" y="0"/>
                      <a:pt x="27" y="0"/>
                      <a:pt x="34" y="8"/>
                    </a:cubicBezTo>
                    <a:cubicBezTo>
                      <a:pt x="42" y="15"/>
                      <a:pt x="42" y="28"/>
                      <a:pt x="34" y="35"/>
                    </a:cubicBezTo>
                    <a:cubicBezTo>
                      <a:pt x="27" y="43"/>
                      <a:pt x="15" y="43"/>
                      <a:pt x="7" y="3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64" name="Freeform 52"/>
              <p:cNvSpPr>
                <a:spLocks/>
              </p:cNvSpPr>
              <p:nvPr/>
            </p:nvSpPr>
            <p:spPr bwMode="auto">
              <a:xfrm rot="8353150">
                <a:off x="804" y="1590"/>
                <a:ext cx="39" cy="37"/>
              </a:xfrm>
              <a:custGeom>
                <a:avLst/>
                <a:gdLst>
                  <a:gd name="T0" fmla="*/ 4 w 21"/>
                  <a:gd name="T1" fmla="*/ 17 h 20"/>
                  <a:gd name="T2" fmla="*/ 4 w 21"/>
                  <a:gd name="T3" fmla="*/ 3 h 20"/>
                  <a:gd name="T4" fmla="*/ 17 w 21"/>
                  <a:gd name="T5" fmla="*/ 3 h 20"/>
                  <a:gd name="T6" fmla="*/ 17 w 21"/>
                  <a:gd name="T7" fmla="*/ 17 h 20"/>
                  <a:gd name="T8" fmla="*/ 4 w 21"/>
                  <a:gd name="T9" fmla="*/ 17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4" y="17"/>
                    </a:moveTo>
                    <a:cubicBezTo>
                      <a:pt x="0" y="13"/>
                      <a:pt x="0" y="7"/>
                      <a:pt x="4" y="3"/>
                    </a:cubicBezTo>
                    <a:cubicBezTo>
                      <a:pt x="7" y="0"/>
                      <a:pt x="13" y="0"/>
                      <a:pt x="17" y="3"/>
                    </a:cubicBezTo>
                    <a:cubicBezTo>
                      <a:pt x="21" y="7"/>
                      <a:pt x="21" y="13"/>
                      <a:pt x="17" y="17"/>
                    </a:cubicBezTo>
                    <a:cubicBezTo>
                      <a:pt x="13" y="20"/>
                      <a:pt x="7" y="20"/>
                      <a:pt x="4" y="17"/>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65" name="Freeform 53"/>
              <p:cNvSpPr>
                <a:spLocks/>
              </p:cNvSpPr>
              <p:nvPr/>
            </p:nvSpPr>
            <p:spPr bwMode="auto">
              <a:xfrm rot="8353150">
                <a:off x="865" y="1585"/>
                <a:ext cx="56" cy="56"/>
              </a:xfrm>
              <a:custGeom>
                <a:avLst/>
                <a:gdLst>
                  <a:gd name="T0" fmla="*/ 5 w 30"/>
                  <a:gd name="T1" fmla="*/ 25 h 30"/>
                  <a:gd name="T2" fmla="*/ 5 w 30"/>
                  <a:gd name="T3" fmla="*/ 5 h 30"/>
                  <a:gd name="T4" fmla="*/ 25 w 30"/>
                  <a:gd name="T5" fmla="*/ 5 h 30"/>
                  <a:gd name="T6" fmla="*/ 25 w 30"/>
                  <a:gd name="T7" fmla="*/ 25 h 30"/>
                  <a:gd name="T8" fmla="*/ 5 w 30"/>
                  <a:gd name="T9" fmla="*/ 25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5" y="25"/>
                    </a:moveTo>
                    <a:cubicBezTo>
                      <a:pt x="0" y="19"/>
                      <a:pt x="0" y="10"/>
                      <a:pt x="5" y="5"/>
                    </a:cubicBezTo>
                    <a:cubicBezTo>
                      <a:pt x="11" y="0"/>
                      <a:pt x="19" y="0"/>
                      <a:pt x="25" y="5"/>
                    </a:cubicBezTo>
                    <a:cubicBezTo>
                      <a:pt x="30" y="10"/>
                      <a:pt x="30" y="19"/>
                      <a:pt x="25" y="25"/>
                    </a:cubicBezTo>
                    <a:cubicBezTo>
                      <a:pt x="19" y="30"/>
                      <a:pt x="11" y="30"/>
                      <a:pt x="5" y="25"/>
                    </a:cubicBezTo>
                    <a:close/>
                  </a:path>
                </a:pathLst>
              </a:custGeom>
              <a:solidFill>
                <a:srgbClr val="99FF33"/>
              </a:solidFill>
              <a:ln w="9525">
                <a:noFill/>
                <a:round/>
                <a:headEnd/>
                <a:tailEnd/>
              </a:ln>
            </p:spPr>
            <p:txBody>
              <a:bodyPr>
                <a:prstTxWarp prst="textNoShape">
                  <a:avLst/>
                </a:prstTxWarp>
              </a:bodyPr>
              <a:lstStyle/>
              <a:p>
                <a:endParaRPr lang="en-US" sz="1800"/>
              </a:p>
            </p:txBody>
          </p:sp>
          <p:sp>
            <p:nvSpPr>
              <p:cNvPr id="59466" name="Freeform 54"/>
              <p:cNvSpPr>
                <a:spLocks/>
              </p:cNvSpPr>
              <p:nvPr/>
            </p:nvSpPr>
            <p:spPr bwMode="auto">
              <a:xfrm rot="8353150">
                <a:off x="935" y="1577"/>
                <a:ext cx="79" cy="80"/>
              </a:xfrm>
              <a:custGeom>
                <a:avLst/>
                <a:gdLst>
                  <a:gd name="T0" fmla="*/ 7 w 42"/>
                  <a:gd name="T1" fmla="*/ 35 h 43"/>
                  <a:gd name="T2" fmla="*/ 7 w 42"/>
                  <a:gd name="T3" fmla="*/ 8 h 43"/>
                  <a:gd name="T4" fmla="*/ 34 w 42"/>
                  <a:gd name="T5" fmla="*/ 8 h 43"/>
                  <a:gd name="T6" fmla="*/ 34 w 42"/>
                  <a:gd name="T7" fmla="*/ 35 h 43"/>
                  <a:gd name="T8" fmla="*/ 7 w 42"/>
                  <a:gd name="T9" fmla="*/ 35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7" y="35"/>
                    </a:moveTo>
                    <a:cubicBezTo>
                      <a:pt x="0" y="28"/>
                      <a:pt x="0" y="15"/>
                      <a:pt x="7" y="8"/>
                    </a:cubicBezTo>
                    <a:cubicBezTo>
                      <a:pt x="15" y="0"/>
                      <a:pt x="27" y="0"/>
                      <a:pt x="34" y="8"/>
                    </a:cubicBezTo>
                    <a:cubicBezTo>
                      <a:pt x="42" y="15"/>
                      <a:pt x="42" y="28"/>
                      <a:pt x="34" y="35"/>
                    </a:cubicBezTo>
                    <a:cubicBezTo>
                      <a:pt x="27" y="43"/>
                      <a:pt x="15" y="43"/>
                      <a:pt x="7" y="35"/>
                    </a:cubicBezTo>
                    <a:close/>
                  </a:path>
                </a:pathLst>
              </a:custGeom>
              <a:solidFill>
                <a:srgbClr val="99FF33"/>
              </a:solidFill>
              <a:ln w="9525">
                <a:noFill/>
                <a:round/>
                <a:headEnd/>
                <a:tailEnd/>
              </a:ln>
            </p:spPr>
            <p:txBody>
              <a:bodyPr>
                <a:prstTxWarp prst="textNoShape">
                  <a:avLst/>
                </a:prstTxWarp>
              </a:bodyPr>
              <a:lstStyle/>
              <a:p>
                <a:endParaRPr lang="en-US" sz="1800"/>
              </a:p>
            </p:txBody>
          </p:sp>
        </p:grpSp>
      </p:gr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14422041"/>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2" descr="C:\Users\Greystones\Desktop\blue.jpg"/>
          <p:cNvPicPr>
            <a:picLocks noChangeArrowheads="1"/>
          </p:cNvPicPr>
          <p:nvPr/>
        </p:nvPicPr>
        <p:blipFill>
          <a:blip r:embed="rId2"/>
          <a:srcRect/>
          <a:stretch>
            <a:fillRect/>
          </a:stretch>
        </p:blipFill>
        <p:spPr bwMode="auto">
          <a:xfrm>
            <a:off x="142315" y="1038859"/>
            <a:ext cx="8881105" cy="5454016"/>
          </a:xfrm>
          <a:prstGeom prst="rect">
            <a:avLst/>
          </a:prstGeom>
          <a:noFill/>
        </p:spPr>
      </p:pic>
      <p:sp>
        <p:nvSpPr>
          <p:cNvPr id="188418" name="Line 2"/>
          <p:cNvSpPr>
            <a:spLocks noChangeShapeType="1"/>
          </p:cNvSpPr>
          <p:nvPr/>
        </p:nvSpPr>
        <p:spPr bwMode="auto">
          <a:xfrm flipH="1">
            <a:off x="2895600" y="1143000"/>
            <a:ext cx="0" cy="228600"/>
          </a:xfrm>
          <a:prstGeom prst="line">
            <a:avLst/>
          </a:prstGeom>
          <a:noFill/>
          <a:ln w="12700">
            <a:solidFill>
              <a:schemeClr val="bg1"/>
            </a:solidFill>
            <a:round/>
            <a:headEnd/>
            <a:tailEnd type="arrow" w="med" len="med"/>
          </a:ln>
        </p:spPr>
        <p:txBody>
          <a:bodyPr>
            <a:prstTxWarp prst="textNoShape">
              <a:avLst/>
            </a:prstTxWarp>
          </a:bodyPr>
          <a:lstStyle/>
          <a:p>
            <a:endParaRPr lang="en-US"/>
          </a:p>
        </p:txBody>
      </p:sp>
      <p:sp>
        <p:nvSpPr>
          <p:cNvPr id="188419" name="Text Box 3"/>
          <p:cNvSpPr txBox="1">
            <a:spLocks noChangeArrowheads="1"/>
          </p:cNvSpPr>
          <p:nvPr/>
        </p:nvSpPr>
        <p:spPr bwMode="auto">
          <a:xfrm>
            <a:off x="5976938" y="1143000"/>
            <a:ext cx="1831975" cy="835025"/>
          </a:xfrm>
          <a:prstGeom prst="rect">
            <a:avLst/>
          </a:prstGeom>
          <a:noFill/>
          <a:ln w="9525">
            <a:noFill/>
            <a:miter lim="800000"/>
            <a:headEnd/>
            <a:tailEnd/>
          </a:ln>
        </p:spPr>
        <p:txBody>
          <a:bodyPr wrap="none">
            <a:prstTxWarp prst="textNoShape">
              <a:avLst/>
            </a:prstTxWarp>
            <a:spAutoFit/>
          </a:bodyPr>
          <a:lstStyle/>
          <a:p>
            <a:pPr defTabSz="814388" eaLnBrk="0" hangingPunct="0">
              <a:lnSpc>
                <a:spcPct val="90000"/>
              </a:lnSpc>
            </a:pPr>
            <a:r>
              <a:rPr lang="en-US" sz="1800">
                <a:solidFill>
                  <a:schemeClr val="bg1"/>
                </a:solidFill>
                <a:latin typeface="Blueprint" charset="0"/>
              </a:rPr>
              <a:t>Self Service</a:t>
            </a:r>
          </a:p>
          <a:p>
            <a:pPr defTabSz="814388" eaLnBrk="0" hangingPunct="0">
              <a:lnSpc>
                <a:spcPct val="90000"/>
              </a:lnSpc>
            </a:pPr>
            <a:r>
              <a:rPr lang="en-US" sz="1800">
                <a:solidFill>
                  <a:schemeClr val="bg1"/>
                </a:solidFill>
                <a:latin typeface="Blueprint" charset="0"/>
              </a:rPr>
              <a:t>Auto-templates</a:t>
            </a:r>
          </a:p>
          <a:p>
            <a:pPr defTabSz="814388" eaLnBrk="0" hangingPunct="0">
              <a:lnSpc>
                <a:spcPct val="90000"/>
              </a:lnSpc>
            </a:pPr>
            <a:r>
              <a:rPr lang="en-US" sz="1800">
                <a:solidFill>
                  <a:schemeClr val="bg1"/>
                </a:solidFill>
                <a:latin typeface="Blueprint" charset="0"/>
              </a:rPr>
              <a:t>Auto letters</a:t>
            </a:r>
          </a:p>
        </p:txBody>
      </p:sp>
      <p:sp>
        <p:nvSpPr>
          <p:cNvPr id="1379333" name="Text Box 5"/>
          <p:cNvSpPr txBox="1">
            <a:spLocks noChangeArrowheads="1"/>
          </p:cNvSpPr>
          <p:nvPr/>
        </p:nvSpPr>
        <p:spPr bwMode="auto">
          <a:xfrm>
            <a:off x="5959475" y="3321050"/>
            <a:ext cx="1638300" cy="587375"/>
          </a:xfrm>
          <a:prstGeom prst="rect">
            <a:avLst/>
          </a:prstGeom>
          <a:noFill/>
          <a:ln w="9525">
            <a:noFill/>
            <a:miter lim="800000"/>
            <a:headEnd/>
            <a:tailEnd/>
          </a:ln>
        </p:spPr>
        <p:txBody>
          <a:bodyPr wrap="none">
            <a:prstTxWarp prst="textNoShape">
              <a:avLst/>
            </a:prstTxWarp>
            <a:spAutoFit/>
          </a:bodyPr>
          <a:lstStyle/>
          <a:p>
            <a:pPr defTabSz="814388" eaLnBrk="0" hangingPunct="0">
              <a:lnSpc>
                <a:spcPct val="90000"/>
              </a:lnSpc>
            </a:pPr>
            <a:r>
              <a:rPr lang="en-US" sz="1800">
                <a:solidFill>
                  <a:schemeClr val="bg1"/>
                </a:solidFill>
                <a:latin typeface="Blueprint" charset="0"/>
              </a:rPr>
              <a:t>VAP</a:t>
            </a:r>
          </a:p>
          <a:p>
            <a:pPr defTabSz="814388" eaLnBrk="0" hangingPunct="0">
              <a:lnSpc>
                <a:spcPct val="90000"/>
              </a:lnSpc>
            </a:pPr>
            <a:r>
              <a:rPr lang="en-US" sz="1800">
                <a:solidFill>
                  <a:schemeClr val="bg1"/>
                </a:solidFill>
                <a:latin typeface="Blueprint" charset="0"/>
              </a:rPr>
              <a:t>Light workflow</a:t>
            </a:r>
          </a:p>
        </p:txBody>
      </p:sp>
      <p:sp>
        <p:nvSpPr>
          <p:cNvPr id="1379334" name="Text Box 6"/>
          <p:cNvSpPr txBox="1">
            <a:spLocks noChangeArrowheads="1"/>
          </p:cNvSpPr>
          <p:nvPr/>
        </p:nvSpPr>
        <p:spPr bwMode="auto">
          <a:xfrm>
            <a:off x="5989638" y="1987550"/>
            <a:ext cx="2019300" cy="1082675"/>
          </a:xfrm>
          <a:prstGeom prst="rect">
            <a:avLst/>
          </a:prstGeom>
          <a:noFill/>
          <a:ln w="9525">
            <a:noFill/>
            <a:miter lim="800000"/>
            <a:headEnd/>
            <a:tailEnd/>
          </a:ln>
        </p:spPr>
        <p:txBody>
          <a:bodyPr wrap="none">
            <a:prstTxWarp prst="textNoShape">
              <a:avLst/>
            </a:prstTxWarp>
            <a:spAutoFit/>
          </a:bodyPr>
          <a:lstStyle/>
          <a:p>
            <a:pPr defTabSz="814388" eaLnBrk="0" hangingPunct="0">
              <a:lnSpc>
                <a:spcPct val="90000"/>
              </a:lnSpc>
            </a:pPr>
            <a:r>
              <a:rPr lang="en-US" sz="1800">
                <a:solidFill>
                  <a:schemeClr val="bg1"/>
                </a:solidFill>
                <a:latin typeface="Blueprint" charset="0"/>
              </a:rPr>
              <a:t>TelePresence</a:t>
            </a:r>
          </a:p>
          <a:p>
            <a:pPr defTabSz="814388" eaLnBrk="0" hangingPunct="0">
              <a:lnSpc>
                <a:spcPct val="90000"/>
              </a:lnSpc>
            </a:pPr>
            <a:r>
              <a:rPr lang="en-US" sz="1800">
                <a:solidFill>
                  <a:schemeClr val="bg1"/>
                </a:solidFill>
                <a:latin typeface="Blueprint" charset="0"/>
              </a:rPr>
              <a:t>Playbook</a:t>
            </a:r>
          </a:p>
          <a:p>
            <a:pPr defTabSz="814388" eaLnBrk="0" hangingPunct="0">
              <a:lnSpc>
                <a:spcPct val="90000"/>
              </a:lnSpc>
            </a:pPr>
            <a:r>
              <a:rPr lang="en-US" sz="1800">
                <a:solidFill>
                  <a:schemeClr val="bg1"/>
                </a:solidFill>
                <a:latin typeface="Blueprint" charset="0"/>
              </a:rPr>
              <a:t>OnRamp Exchange</a:t>
            </a:r>
          </a:p>
          <a:p>
            <a:pPr defTabSz="814388" eaLnBrk="0" hangingPunct="0">
              <a:lnSpc>
                <a:spcPct val="90000"/>
              </a:lnSpc>
            </a:pPr>
            <a:r>
              <a:rPr lang="en-US" sz="1800">
                <a:solidFill>
                  <a:schemeClr val="bg1"/>
                </a:solidFill>
                <a:latin typeface="Blueprint" charset="0"/>
              </a:rPr>
              <a:t>WebEx</a:t>
            </a:r>
          </a:p>
        </p:txBody>
      </p:sp>
      <p:sp>
        <p:nvSpPr>
          <p:cNvPr id="1379335" name="Text Box 7"/>
          <p:cNvSpPr txBox="1">
            <a:spLocks noChangeArrowheads="1"/>
          </p:cNvSpPr>
          <p:nvPr/>
        </p:nvSpPr>
        <p:spPr bwMode="auto">
          <a:xfrm>
            <a:off x="5959475" y="4186238"/>
            <a:ext cx="1385888" cy="339725"/>
          </a:xfrm>
          <a:prstGeom prst="rect">
            <a:avLst/>
          </a:prstGeom>
          <a:noFill/>
          <a:ln w="9525">
            <a:noFill/>
            <a:miter lim="800000"/>
            <a:headEnd/>
            <a:tailEnd/>
          </a:ln>
        </p:spPr>
        <p:txBody>
          <a:bodyPr wrap="none">
            <a:prstTxWarp prst="textNoShape">
              <a:avLst/>
            </a:prstTxWarp>
            <a:spAutoFit/>
          </a:bodyPr>
          <a:lstStyle/>
          <a:p>
            <a:pPr defTabSz="814388" eaLnBrk="0" hangingPunct="0">
              <a:lnSpc>
                <a:spcPct val="90000"/>
              </a:lnSpc>
            </a:pPr>
            <a:r>
              <a:rPr lang="en-US" sz="1800">
                <a:solidFill>
                  <a:schemeClr val="bg1"/>
                </a:solidFill>
                <a:latin typeface="Blueprint" charset="0"/>
              </a:rPr>
              <a:t>Click Accept</a:t>
            </a:r>
          </a:p>
        </p:txBody>
      </p:sp>
      <p:sp>
        <p:nvSpPr>
          <p:cNvPr id="1379336" name="Text Box 8"/>
          <p:cNvSpPr txBox="1">
            <a:spLocks noChangeArrowheads="1"/>
          </p:cNvSpPr>
          <p:nvPr/>
        </p:nvSpPr>
        <p:spPr bwMode="auto">
          <a:xfrm>
            <a:off x="5959475" y="4770438"/>
            <a:ext cx="2387600" cy="587375"/>
          </a:xfrm>
          <a:prstGeom prst="rect">
            <a:avLst/>
          </a:prstGeom>
          <a:noFill/>
          <a:ln w="9525">
            <a:noFill/>
            <a:miter lim="800000"/>
            <a:headEnd/>
            <a:tailEnd/>
          </a:ln>
        </p:spPr>
        <p:txBody>
          <a:bodyPr wrap="none">
            <a:prstTxWarp prst="textNoShape">
              <a:avLst/>
            </a:prstTxWarp>
            <a:spAutoFit/>
          </a:bodyPr>
          <a:lstStyle/>
          <a:p>
            <a:pPr defTabSz="814388" eaLnBrk="0" hangingPunct="0">
              <a:lnSpc>
                <a:spcPct val="90000"/>
              </a:lnSpc>
            </a:pPr>
            <a:r>
              <a:rPr lang="en-US" sz="1800">
                <a:solidFill>
                  <a:schemeClr val="bg1"/>
                </a:solidFill>
                <a:latin typeface="Blueprint" charset="0"/>
              </a:rPr>
              <a:t>Documentum</a:t>
            </a:r>
          </a:p>
          <a:p>
            <a:pPr defTabSz="814388" eaLnBrk="0" hangingPunct="0">
              <a:lnSpc>
                <a:spcPct val="90000"/>
              </a:lnSpc>
            </a:pPr>
            <a:r>
              <a:rPr lang="en-US" sz="1800">
                <a:solidFill>
                  <a:schemeClr val="bg1"/>
                </a:solidFill>
                <a:latin typeface="Blueprint" charset="0"/>
              </a:rPr>
              <a:t>Contract Data Store</a:t>
            </a:r>
          </a:p>
        </p:txBody>
      </p:sp>
      <p:sp>
        <p:nvSpPr>
          <p:cNvPr id="1379337" name="Text Box 9"/>
          <p:cNvSpPr txBox="1">
            <a:spLocks noChangeArrowheads="1"/>
          </p:cNvSpPr>
          <p:nvPr/>
        </p:nvSpPr>
        <p:spPr bwMode="auto">
          <a:xfrm>
            <a:off x="5959475" y="5526088"/>
            <a:ext cx="2117725" cy="835025"/>
          </a:xfrm>
          <a:prstGeom prst="rect">
            <a:avLst/>
          </a:prstGeom>
          <a:noFill/>
          <a:ln w="9525">
            <a:noFill/>
            <a:miter lim="800000"/>
            <a:headEnd/>
            <a:tailEnd/>
          </a:ln>
        </p:spPr>
        <p:txBody>
          <a:bodyPr>
            <a:prstTxWarp prst="textNoShape">
              <a:avLst/>
            </a:prstTxWarp>
            <a:spAutoFit/>
          </a:bodyPr>
          <a:lstStyle/>
          <a:p>
            <a:pPr defTabSz="814388" eaLnBrk="0" hangingPunct="0">
              <a:lnSpc>
                <a:spcPct val="90000"/>
              </a:lnSpc>
            </a:pPr>
            <a:r>
              <a:rPr lang="en-US" sz="1800">
                <a:solidFill>
                  <a:schemeClr val="bg1"/>
                </a:solidFill>
                <a:latin typeface="Blueprint" charset="0"/>
              </a:rPr>
              <a:t>Search</a:t>
            </a:r>
          </a:p>
          <a:p>
            <a:pPr defTabSz="814388" eaLnBrk="0" hangingPunct="0">
              <a:lnSpc>
                <a:spcPct val="90000"/>
              </a:lnSpc>
            </a:pPr>
            <a:r>
              <a:rPr lang="en-US" sz="1800">
                <a:solidFill>
                  <a:schemeClr val="bg1"/>
                </a:solidFill>
                <a:latin typeface="Blueprint" charset="0"/>
              </a:rPr>
              <a:t>Auto-renew</a:t>
            </a:r>
          </a:p>
          <a:p>
            <a:pPr defTabSz="814388" eaLnBrk="0" hangingPunct="0">
              <a:lnSpc>
                <a:spcPct val="90000"/>
              </a:lnSpc>
            </a:pPr>
            <a:r>
              <a:rPr lang="en-US" sz="1800">
                <a:solidFill>
                  <a:schemeClr val="bg1"/>
                </a:solidFill>
                <a:latin typeface="Blueprint" charset="0"/>
              </a:rPr>
              <a:t>Auto-notifications</a:t>
            </a:r>
          </a:p>
        </p:txBody>
      </p:sp>
      <p:sp>
        <p:nvSpPr>
          <p:cNvPr id="92171" name="Text Box 10"/>
          <p:cNvSpPr txBox="1">
            <a:spLocks noChangeArrowheads="1"/>
          </p:cNvSpPr>
          <p:nvPr/>
        </p:nvSpPr>
        <p:spPr bwMode="auto">
          <a:xfrm>
            <a:off x="381000" y="304800"/>
            <a:ext cx="7701848" cy="713016"/>
          </a:xfrm>
          <a:prstGeom prst="rect">
            <a:avLst/>
          </a:prstGeom>
          <a:noFill/>
          <a:ln w="9525">
            <a:noFill/>
            <a:miter lim="800000"/>
            <a:headEnd/>
            <a:tailEnd/>
          </a:ln>
        </p:spPr>
        <p:txBody>
          <a:bodyPr wrap="none">
            <a:prstTxWarp prst="textNoShape">
              <a:avLst/>
            </a:prstTxWarp>
            <a:spAutoFit/>
          </a:bodyPr>
          <a:lstStyle/>
          <a:p>
            <a:pPr defTabSz="814388" eaLnBrk="0" hangingPunct="0">
              <a:lnSpc>
                <a:spcPct val="90000"/>
              </a:lnSpc>
            </a:pPr>
            <a:r>
              <a:rPr lang="en-US" sz="4400" dirty="0">
                <a:solidFill>
                  <a:srgbClr val="FFFFFF"/>
                </a:solidFill>
              </a:rPr>
              <a:t>Top-Level Capabilities &amp; Tools</a:t>
            </a:r>
          </a:p>
        </p:txBody>
      </p:sp>
      <p:pic>
        <p:nvPicPr>
          <p:cNvPr id="188429" name="Picture 13" descr="Legal_Process_Wheelv5"/>
          <p:cNvPicPr>
            <a:picLocks noChangeAspect="1" noChangeArrowheads="1"/>
          </p:cNvPicPr>
          <p:nvPr/>
        </p:nvPicPr>
        <p:blipFill>
          <a:blip r:embed="rId3"/>
          <a:srcRect/>
          <a:stretch>
            <a:fillRect/>
          </a:stretch>
        </p:blipFill>
        <p:spPr bwMode="auto">
          <a:xfrm>
            <a:off x="533400" y="1371600"/>
            <a:ext cx="4733925" cy="4733925"/>
          </a:xfrm>
          <a:prstGeom prst="rect">
            <a:avLst/>
          </a:prstGeom>
          <a:noFill/>
          <a:ln w="9525">
            <a:noFill/>
            <a:miter lim="800000"/>
            <a:headEnd/>
            <a:tailEnd/>
          </a:ln>
        </p:spPr>
      </p:pic>
      <p:sp>
        <p:nvSpPr>
          <p:cNvPr id="92173" name="Rectangle 15"/>
          <p:cNvSpPr>
            <a:spLocks noChangeArrowheads="1"/>
          </p:cNvSpPr>
          <p:nvPr/>
        </p:nvSpPr>
        <p:spPr bwMode="auto">
          <a:xfrm>
            <a:off x="381000" y="1066800"/>
            <a:ext cx="8305800" cy="5257800"/>
          </a:xfrm>
          <a:prstGeom prst="rect">
            <a:avLst/>
          </a:prstGeom>
          <a:noFill/>
          <a:ln w="9525">
            <a:solidFill>
              <a:schemeClr val="bg1"/>
            </a:solidFill>
            <a:miter lim="800000"/>
            <a:headEnd/>
            <a:tailEnd/>
          </a:ln>
        </p:spPr>
        <p:txBody>
          <a:bodyPr wrap="none" anchor="ctr">
            <a:prstTxWarp prst="textNoShape">
              <a:avLst/>
            </a:prstTxWarp>
          </a:bodyPr>
          <a:lstStyle/>
          <a:p>
            <a:endParaRPr lang="en-US" sz="180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538641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1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88419"/>
                                        </p:tgtEl>
                                        <p:attrNameLst>
                                          <p:attrName>style.visibility</p:attrName>
                                        </p:attrNameLst>
                                      </p:cBhvr>
                                      <p:to>
                                        <p:strVal val="visible"/>
                                      </p:to>
                                    </p:set>
                                    <p:animEffect transition="in" filter="fade">
                                      <p:cBhvr>
                                        <p:cTn id="9" dur="2000"/>
                                        <p:tgtEl>
                                          <p:spTgt spid="188419"/>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3600000">
                                      <p:cBhvr>
                                        <p:cTn id="13" dur="2000" fill="hold"/>
                                        <p:tgtEl>
                                          <p:spTgt spid="188429"/>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379334"/>
                                        </p:tgtEl>
                                        <p:attrNameLst>
                                          <p:attrName>style.visibility</p:attrName>
                                        </p:attrNameLst>
                                      </p:cBhvr>
                                      <p:to>
                                        <p:strVal val="visible"/>
                                      </p:to>
                                    </p:set>
                                    <p:animEffect transition="in" filter="fade">
                                      <p:cBhvr>
                                        <p:cTn id="16" dur="2000"/>
                                        <p:tgtEl>
                                          <p:spTgt spid="137933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3600000">
                                      <p:cBhvr>
                                        <p:cTn id="20" dur="2000" fill="hold"/>
                                        <p:tgtEl>
                                          <p:spTgt spid="188429"/>
                                        </p:tgtEl>
                                        <p:attrNameLst>
                                          <p:attrName>r</p:attrName>
                                        </p:attrNameLst>
                                      </p:cBhvr>
                                    </p:animRot>
                                  </p:childTnLst>
                                </p:cTn>
                              </p:par>
                              <p:par>
                                <p:cTn id="21" presetID="10" presetClass="entr" presetSubtype="0" fill="hold" grpId="0" nodeType="withEffect">
                                  <p:stCondLst>
                                    <p:cond delay="0"/>
                                  </p:stCondLst>
                                  <p:childTnLst>
                                    <p:set>
                                      <p:cBhvr>
                                        <p:cTn id="22" dur="1" fill="hold">
                                          <p:stCondLst>
                                            <p:cond delay="0"/>
                                          </p:stCondLst>
                                        </p:cTn>
                                        <p:tgtEl>
                                          <p:spTgt spid="1379333"/>
                                        </p:tgtEl>
                                        <p:attrNameLst>
                                          <p:attrName>style.visibility</p:attrName>
                                        </p:attrNameLst>
                                      </p:cBhvr>
                                      <p:to>
                                        <p:strVal val="visible"/>
                                      </p:to>
                                    </p:set>
                                    <p:animEffect transition="in" filter="fade">
                                      <p:cBhvr>
                                        <p:cTn id="23" dur="2000"/>
                                        <p:tgtEl>
                                          <p:spTgt spid="137933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3600000">
                                      <p:cBhvr>
                                        <p:cTn id="27" dur="2000" fill="hold"/>
                                        <p:tgtEl>
                                          <p:spTgt spid="188429"/>
                                        </p:tgtEl>
                                        <p:attrNameLst>
                                          <p:attrName>r</p:attrName>
                                        </p:attrNameLst>
                                      </p:cBhvr>
                                    </p:animRot>
                                  </p:childTnLst>
                                </p:cTn>
                              </p:par>
                              <p:par>
                                <p:cTn id="28" presetID="10" presetClass="entr" presetSubtype="0" fill="hold" grpId="0" nodeType="withEffect">
                                  <p:stCondLst>
                                    <p:cond delay="0"/>
                                  </p:stCondLst>
                                  <p:childTnLst>
                                    <p:set>
                                      <p:cBhvr>
                                        <p:cTn id="29" dur="1" fill="hold">
                                          <p:stCondLst>
                                            <p:cond delay="0"/>
                                          </p:stCondLst>
                                        </p:cTn>
                                        <p:tgtEl>
                                          <p:spTgt spid="1379335"/>
                                        </p:tgtEl>
                                        <p:attrNameLst>
                                          <p:attrName>style.visibility</p:attrName>
                                        </p:attrNameLst>
                                      </p:cBhvr>
                                      <p:to>
                                        <p:strVal val="visible"/>
                                      </p:to>
                                    </p:set>
                                    <p:animEffect transition="in" filter="fade">
                                      <p:cBhvr>
                                        <p:cTn id="30" dur="2000"/>
                                        <p:tgtEl>
                                          <p:spTgt spid="1379335"/>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3600000">
                                      <p:cBhvr>
                                        <p:cTn id="34" dur="2000" fill="hold"/>
                                        <p:tgtEl>
                                          <p:spTgt spid="188429"/>
                                        </p:tgtEl>
                                        <p:attrNameLst>
                                          <p:attrName>r</p:attrName>
                                        </p:attrNameLst>
                                      </p:cBhvr>
                                    </p:animRot>
                                  </p:childTnLst>
                                </p:cTn>
                              </p:par>
                              <p:par>
                                <p:cTn id="35" presetID="10" presetClass="entr" presetSubtype="0" fill="hold" grpId="0" nodeType="withEffect">
                                  <p:stCondLst>
                                    <p:cond delay="0"/>
                                  </p:stCondLst>
                                  <p:childTnLst>
                                    <p:set>
                                      <p:cBhvr>
                                        <p:cTn id="36" dur="1" fill="hold">
                                          <p:stCondLst>
                                            <p:cond delay="0"/>
                                          </p:stCondLst>
                                        </p:cTn>
                                        <p:tgtEl>
                                          <p:spTgt spid="1379336"/>
                                        </p:tgtEl>
                                        <p:attrNameLst>
                                          <p:attrName>style.visibility</p:attrName>
                                        </p:attrNameLst>
                                      </p:cBhvr>
                                      <p:to>
                                        <p:strVal val="visible"/>
                                      </p:to>
                                    </p:set>
                                    <p:animEffect transition="in" filter="fade">
                                      <p:cBhvr>
                                        <p:cTn id="37" dur="2000"/>
                                        <p:tgtEl>
                                          <p:spTgt spid="137933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3600000">
                                      <p:cBhvr>
                                        <p:cTn id="41" dur="2000" fill="hold"/>
                                        <p:tgtEl>
                                          <p:spTgt spid="188429"/>
                                        </p:tgtEl>
                                        <p:attrNameLst>
                                          <p:attrName>r</p:attrName>
                                        </p:attrNameLst>
                                      </p:cBhvr>
                                    </p:animRot>
                                  </p:childTnLst>
                                </p:cTn>
                              </p:par>
                              <p:par>
                                <p:cTn id="42" presetID="10" presetClass="entr" presetSubtype="0" fill="hold" grpId="0" nodeType="withEffect">
                                  <p:stCondLst>
                                    <p:cond delay="0"/>
                                  </p:stCondLst>
                                  <p:childTnLst>
                                    <p:set>
                                      <p:cBhvr>
                                        <p:cTn id="43" dur="1" fill="hold">
                                          <p:stCondLst>
                                            <p:cond delay="0"/>
                                          </p:stCondLst>
                                        </p:cTn>
                                        <p:tgtEl>
                                          <p:spTgt spid="1379337"/>
                                        </p:tgtEl>
                                        <p:attrNameLst>
                                          <p:attrName>style.visibility</p:attrName>
                                        </p:attrNameLst>
                                      </p:cBhvr>
                                      <p:to>
                                        <p:strVal val="visible"/>
                                      </p:to>
                                    </p:set>
                                    <p:animEffect transition="in" filter="fade">
                                      <p:cBhvr>
                                        <p:cTn id="44" dur="2000"/>
                                        <p:tgtEl>
                                          <p:spTgt spid="1379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animBg="1"/>
      <p:bldP spid="188419" grpId="0"/>
      <p:bldP spid="1379333" grpId="0"/>
      <p:bldP spid="1379334" grpId="0"/>
      <p:bldP spid="1379335" grpId="0"/>
      <p:bldP spid="1379336" grpId="0"/>
      <p:bldP spid="137933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9" name="Rectangle 16"/>
          <p:cNvSpPr>
            <a:spLocks noChangeArrowheads="1"/>
          </p:cNvSpPr>
          <p:nvPr/>
        </p:nvSpPr>
        <p:spPr bwMode="auto">
          <a:xfrm>
            <a:off x="6037263" y="1312862"/>
            <a:ext cx="2628900" cy="4948237"/>
          </a:xfrm>
          <a:prstGeom prst="rect">
            <a:avLst/>
          </a:prstGeom>
          <a:gradFill rotWithShape="1">
            <a:gsLst>
              <a:gs pos="0">
                <a:srgbClr val="678DC5">
                  <a:alpha val="78000"/>
                </a:srgbClr>
              </a:gs>
              <a:gs pos="100000">
                <a:srgbClr val="30415B">
                  <a:alpha val="35001"/>
                </a:srgbClr>
              </a:gs>
            </a:gsLst>
            <a:lin ang="5400000" scaled="1"/>
          </a:gradFill>
          <a:ln w="28575">
            <a:noFill/>
            <a:miter lim="800000"/>
            <a:headEnd/>
            <a:tailEnd/>
          </a:ln>
        </p:spPr>
        <p:txBody>
          <a:bodyPr wrap="square" lIns="82124" tIns="41061" rIns="82124" bIns="41061" anchor="ctr">
            <a:prstTxWarp prst="textNoShape">
              <a:avLst/>
            </a:prstTxWarp>
            <a:spAutoFit/>
          </a:bodyPr>
          <a:lstStyle/>
          <a:p>
            <a:endParaRPr lang="en-US" sz="1800"/>
          </a:p>
        </p:txBody>
      </p:sp>
      <p:sp>
        <p:nvSpPr>
          <p:cNvPr id="63497" name="Rectangle 14"/>
          <p:cNvSpPr>
            <a:spLocks noChangeArrowheads="1"/>
          </p:cNvSpPr>
          <p:nvPr/>
        </p:nvSpPr>
        <p:spPr bwMode="auto">
          <a:xfrm>
            <a:off x="3252788" y="1312863"/>
            <a:ext cx="2628900" cy="4962525"/>
          </a:xfrm>
          <a:prstGeom prst="rect">
            <a:avLst/>
          </a:prstGeom>
          <a:gradFill rotWithShape="1">
            <a:gsLst>
              <a:gs pos="0">
                <a:srgbClr val="8A44AA">
                  <a:alpha val="75000"/>
                </a:srgbClr>
              </a:gs>
              <a:gs pos="100000">
                <a:srgbClr val="000000">
                  <a:alpha val="26999"/>
                </a:srgbClr>
              </a:gs>
            </a:gsLst>
            <a:lin ang="5400000" scaled="1"/>
          </a:gradFill>
          <a:ln w="19050">
            <a:noFill/>
            <a:miter lim="800000"/>
            <a:headEnd/>
            <a:tailEnd/>
          </a:ln>
        </p:spPr>
        <p:txBody>
          <a:bodyPr lIns="82124" tIns="41061" rIns="82124" bIns="41061" anchor="ctr">
            <a:prstTxWarp prst="textNoShape">
              <a:avLst/>
            </a:prstTxWarp>
            <a:spAutoFit/>
          </a:bodyPr>
          <a:lstStyle/>
          <a:p>
            <a:endParaRPr lang="en-US" sz="1800"/>
          </a:p>
        </p:txBody>
      </p:sp>
      <p:sp>
        <p:nvSpPr>
          <p:cNvPr id="63498" name="Rectangle 15"/>
          <p:cNvSpPr>
            <a:spLocks noChangeArrowheads="1"/>
          </p:cNvSpPr>
          <p:nvPr/>
        </p:nvSpPr>
        <p:spPr bwMode="auto">
          <a:xfrm>
            <a:off x="468313" y="1312863"/>
            <a:ext cx="2628900" cy="4948237"/>
          </a:xfrm>
          <a:prstGeom prst="rect">
            <a:avLst/>
          </a:prstGeom>
          <a:gradFill rotWithShape="1">
            <a:gsLst>
              <a:gs pos="0">
                <a:srgbClr val="697E1C">
                  <a:alpha val="82999"/>
                </a:srgbClr>
              </a:gs>
              <a:gs pos="100000">
                <a:srgbClr val="313A0D">
                  <a:alpha val="32001"/>
                </a:srgbClr>
              </a:gs>
            </a:gsLst>
            <a:lin ang="5400000" scaled="1"/>
          </a:gradFill>
          <a:ln w="28575">
            <a:noFill/>
            <a:miter lim="800000"/>
            <a:headEnd/>
            <a:tailEnd/>
          </a:ln>
        </p:spPr>
        <p:txBody>
          <a:bodyPr lIns="82124" tIns="41061" rIns="82124" bIns="41061" anchor="ctr">
            <a:prstTxWarp prst="textNoShape">
              <a:avLst/>
            </a:prstTxWarp>
            <a:spAutoFit/>
          </a:bodyPr>
          <a:lstStyle/>
          <a:p>
            <a:endParaRPr lang="en-US" sz="1800"/>
          </a:p>
        </p:txBody>
      </p:sp>
      <p:sp>
        <p:nvSpPr>
          <p:cNvPr id="278530" name="Rectangle 62"/>
          <p:cNvSpPr>
            <a:spLocks noChangeArrowheads="1"/>
          </p:cNvSpPr>
          <p:nvPr/>
        </p:nvSpPr>
        <p:spPr bwMode="auto">
          <a:xfrm>
            <a:off x="0" y="4591538"/>
            <a:ext cx="9144000" cy="2266462"/>
          </a:xfrm>
          <a:prstGeom prst="rect">
            <a:avLst/>
          </a:prstGeom>
          <a:gradFill rotWithShape="0">
            <a:gsLst>
              <a:gs pos="0">
                <a:schemeClr val="tx1">
                  <a:alpha val="0"/>
                </a:schemeClr>
              </a:gs>
              <a:gs pos="100000">
                <a:schemeClr val="tx1">
                  <a:gamma/>
                  <a:tint val="0"/>
                  <a:invGamma/>
                  <a:alpha val="20000"/>
                </a:schemeClr>
              </a:gs>
            </a:gsLst>
            <a:lin ang="5400000" scaled="1"/>
          </a:gradFill>
          <a:ln w="9525">
            <a:noFill/>
            <a:round/>
            <a:headEnd/>
            <a:tailEnd/>
          </a:ln>
          <a:effectLst/>
        </p:spPr>
        <p:txBody>
          <a:bodyPr wrap="none" lIns="82124" tIns="41061" rIns="82124" bIns="41061" anchor="ctr">
            <a:prstTxWarp prst="textNoShape">
              <a:avLst/>
            </a:prstTxWarp>
          </a:bodyPr>
          <a:lstStyle/>
          <a:p>
            <a:endParaRPr lang="en-US" sz="1800"/>
          </a:p>
        </p:txBody>
      </p:sp>
      <p:sp>
        <p:nvSpPr>
          <p:cNvPr id="63493" name="Rectangle 35"/>
          <p:cNvSpPr>
            <a:spLocks noChangeArrowheads="1"/>
          </p:cNvSpPr>
          <p:nvPr/>
        </p:nvSpPr>
        <p:spPr bwMode="auto">
          <a:xfrm>
            <a:off x="6167438" y="5586401"/>
            <a:ext cx="2368550" cy="368300"/>
          </a:xfrm>
          <a:prstGeom prst="rect">
            <a:avLst/>
          </a:prstGeom>
          <a:gradFill rotWithShape="1">
            <a:gsLst>
              <a:gs pos="0">
                <a:srgbClr val="000000">
                  <a:alpha val="56000"/>
                </a:srgbClr>
              </a:gs>
              <a:gs pos="100000">
                <a:srgbClr val="000000">
                  <a:alpha val="0"/>
                </a:srgbClr>
              </a:gs>
            </a:gsLst>
            <a:path path="shape">
              <a:fillToRect l="50000" t="50000" r="50000" b="50000"/>
            </a:path>
          </a:gradFill>
          <a:ln w="12700">
            <a:noFill/>
            <a:miter lim="800000"/>
            <a:headEnd/>
            <a:tailEnd/>
          </a:ln>
        </p:spPr>
        <p:txBody>
          <a:bodyPr wrap="none" anchor="ctr">
            <a:prstTxWarp prst="textNoShape">
              <a:avLst/>
            </a:prstTxWarp>
          </a:bodyPr>
          <a:lstStyle/>
          <a:p>
            <a:endParaRPr lang="en-US" sz="1800"/>
          </a:p>
        </p:txBody>
      </p:sp>
      <p:sp>
        <p:nvSpPr>
          <p:cNvPr id="63494" name="AutoShape 36"/>
          <p:cNvSpPr>
            <a:spLocks noChangeArrowheads="1"/>
          </p:cNvSpPr>
          <p:nvPr/>
        </p:nvSpPr>
        <p:spPr bwMode="auto">
          <a:xfrm>
            <a:off x="355600" y="4973545"/>
            <a:ext cx="8729663" cy="881063"/>
          </a:xfrm>
          <a:prstGeom prst="rightArrow">
            <a:avLst>
              <a:gd name="adj1" fmla="val 49907"/>
              <a:gd name="adj2" fmla="val 37843"/>
            </a:avLst>
          </a:prstGeom>
          <a:solidFill>
            <a:srgbClr val="93939B"/>
          </a:solidFill>
          <a:ln w="9525">
            <a:noFill/>
            <a:miter lim="800000"/>
            <a:headEnd/>
            <a:tailEnd/>
          </a:ln>
        </p:spPr>
        <p:txBody>
          <a:bodyPr lIns="82124" tIns="41061" rIns="82124" bIns="41061" anchor="ctr">
            <a:prstTxWarp prst="textNoShape">
              <a:avLst/>
            </a:prstTxWarp>
            <a:spAutoFit/>
          </a:bodyPr>
          <a:lstStyle/>
          <a:p>
            <a:endParaRPr lang="en-US" sz="1800"/>
          </a:p>
        </p:txBody>
      </p:sp>
      <p:sp>
        <p:nvSpPr>
          <p:cNvPr id="63496" name="Rectangle 13"/>
          <p:cNvSpPr>
            <a:spLocks noGrp="1" noChangeArrowheads="1"/>
          </p:cNvSpPr>
          <p:nvPr>
            <p:ph type="title"/>
          </p:nvPr>
        </p:nvSpPr>
        <p:spPr>
          <a:xfrm>
            <a:off x="438150" y="0"/>
            <a:ext cx="8229600" cy="1073150"/>
          </a:xfrm>
        </p:spPr>
        <p:txBody>
          <a:bodyPr/>
          <a:lstStyle/>
          <a:p>
            <a:pPr eaLnBrk="1" hangingPunct="1"/>
            <a:r>
              <a:rPr lang="en-US"/>
              <a:t>Succeeding Generations—                                    New Technologies</a:t>
            </a:r>
          </a:p>
        </p:txBody>
      </p:sp>
      <p:pic>
        <p:nvPicPr>
          <p:cNvPr id="63502" name="Picture 19"/>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l="-2933" t="38034"/>
          <a:stretch>
            <a:fillRect/>
          </a:stretch>
        </p:blipFill>
        <p:spPr bwMode="auto">
          <a:xfrm>
            <a:off x="6208713" y="6073775"/>
            <a:ext cx="2451100" cy="230188"/>
          </a:xfrm>
          <a:prstGeom prst="rect">
            <a:avLst/>
          </a:prstGeom>
          <a:noFill/>
          <a:ln w="9525">
            <a:noFill/>
            <a:miter lim="800000"/>
            <a:headEnd/>
            <a:tailEnd/>
          </a:ln>
        </p:spPr>
      </p:pic>
      <p:sp>
        <p:nvSpPr>
          <p:cNvPr id="63505" name="Text Box 26"/>
          <p:cNvSpPr txBox="1">
            <a:spLocks noChangeArrowheads="1"/>
          </p:cNvSpPr>
          <p:nvPr/>
        </p:nvSpPr>
        <p:spPr bwMode="auto">
          <a:xfrm>
            <a:off x="6305550" y="2008188"/>
            <a:ext cx="2209800" cy="2643625"/>
          </a:xfrm>
          <a:prstGeom prst="rect">
            <a:avLst/>
          </a:prstGeom>
          <a:noFill/>
          <a:ln w="9525">
            <a:noFill/>
            <a:miter lim="800000"/>
            <a:headEnd/>
            <a:tailEnd/>
          </a:ln>
        </p:spPr>
        <p:txBody>
          <a:bodyPr lIns="82124" tIns="41061" rIns="82124" bIns="41061">
            <a:prstTxWarp prst="textNoShape">
              <a:avLst/>
            </a:prstTxWarp>
            <a:spAutoFit/>
          </a:bodyPr>
          <a:lstStyle/>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Blogs and Wikis</a:t>
            </a:r>
          </a:p>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Social Network Analysis</a:t>
            </a:r>
          </a:p>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Social Applications</a:t>
            </a:r>
          </a:p>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Expertise Location</a:t>
            </a:r>
          </a:p>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Syndication (RSS)</a:t>
            </a:r>
          </a:p>
          <a:p>
            <a:pPr marL="228600" indent="-228600" defTabSz="814388">
              <a:spcBef>
                <a:spcPct val="40000"/>
              </a:spcBef>
              <a:buClr>
                <a:srgbClr val="DDDDDD"/>
              </a:buClr>
              <a:buSzPct val="70000"/>
              <a:buFont typeface="Wingdings" charset="2"/>
              <a:buChar char="n"/>
            </a:pPr>
            <a:r>
              <a:rPr lang="en-US" sz="1600" i="1" dirty="0">
                <a:solidFill>
                  <a:schemeClr val="bg1"/>
                </a:solidFill>
                <a:ea typeface="Arial Unicode MS" charset="0"/>
                <a:cs typeface="Arial Unicode MS" charset="0"/>
              </a:rPr>
              <a:t>Ad Hoc </a:t>
            </a:r>
            <a:r>
              <a:rPr lang="en-US" sz="1600" dirty="0">
                <a:solidFill>
                  <a:schemeClr val="bg1"/>
                </a:solidFill>
                <a:ea typeface="Arial Unicode MS" charset="0"/>
                <a:cs typeface="Arial Unicode MS" charset="0"/>
              </a:rPr>
              <a:t>Workflow</a:t>
            </a:r>
          </a:p>
          <a:p>
            <a:pPr marL="228600" indent="-228600" defTabSz="814388">
              <a:spcBef>
                <a:spcPct val="40000"/>
              </a:spcBef>
              <a:buClr>
                <a:srgbClr val="DDDDDD"/>
              </a:buClr>
              <a:buSzPct val="70000"/>
              <a:buFont typeface="Wingdings" charset="2"/>
              <a:buNone/>
            </a:pPr>
            <a:endParaRPr lang="en-US" sz="1600" dirty="0">
              <a:solidFill>
                <a:srgbClr val="FFFF00"/>
              </a:solidFill>
              <a:ea typeface="Arial Unicode MS" charset="0"/>
              <a:cs typeface="Arial Unicode MS" charset="0"/>
            </a:endParaRPr>
          </a:p>
        </p:txBody>
      </p:sp>
      <p:sp>
        <p:nvSpPr>
          <p:cNvPr id="63510" name="Text Box 31"/>
          <p:cNvSpPr txBox="1">
            <a:spLocks noChangeArrowheads="1"/>
          </p:cNvSpPr>
          <p:nvPr/>
        </p:nvSpPr>
        <p:spPr bwMode="auto">
          <a:xfrm>
            <a:off x="6757988" y="1463675"/>
            <a:ext cx="1190625" cy="384175"/>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2200">
                <a:solidFill>
                  <a:srgbClr val="93C4FF"/>
                </a:solidFill>
                <a:ea typeface="ヒラギノ角ゴ ProN W3" charset="-128"/>
                <a:cs typeface="ヒラギノ角ゴ ProN W3" charset="-128"/>
              </a:rPr>
              <a:t>Network</a:t>
            </a:r>
          </a:p>
        </p:txBody>
      </p:sp>
      <p:sp>
        <p:nvSpPr>
          <p:cNvPr id="63492" name="Rectangle 34"/>
          <p:cNvSpPr>
            <a:spLocks noChangeArrowheads="1"/>
          </p:cNvSpPr>
          <p:nvPr/>
        </p:nvSpPr>
        <p:spPr bwMode="auto">
          <a:xfrm>
            <a:off x="598488" y="5586401"/>
            <a:ext cx="2368550" cy="368300"/>
          </a:xfrm>
          <a:prstGeom prst="rect">
            <a:avLst/>
          </a:prstGeom>
          <a:gradFill rotWithShape="1">
            <a:gsLst>
              <a:gs pos="0">
                <a:srgbClr val="000000">
                  <a:alpha val="56000"/>
                </a:srgbClr>
              </a:gs>
              <a:gs pos="100000">
                <a:srgbClr val="000000">
                  <a:alpha val="0"/>
                </a:srgbClr>
              </a:gs>
            </a:gsLst>
            <a:path path="shape">
              <a:fillToRect l="50000" t="50000" r="50000" b="50000"/>
            </a:path>
          </a:gradFill>
          <a:ln w="12700">
            <a:noFill/>
            <a:miter lim="800000"/>
            <a:headEnd/>
            <a:tailEnd/>
          </a:ln>
        </p:spPr>
        <p:txBody>
          <a:bodyPr wrap="none" anchor="ctr">
            <a:prstTxWarp prst="textNoShape">
              <a:avLst/>
            </a:prstTxWarp>
          </a:bodyPr>
          <a:lstStyle/>
          <a:p>
            <a:endParaRPr lang="en-US" sz="1800"/>
          </a:p>
        </p:txBody>
      </p:sp>
      <p:pic>
        <p:nvPicPr>
          <p:cNvPr id="63500" name="Picture 17"/>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l="-2933" t="38034"/>
          <a:stretch>
            <a:fillRect/>
          </a:stretch>
        </p:blipFill>
        <p:spPr bwMode="auto">
          <a:xfrm>
            <a:off x="582613" y="6073775"/>
            <a:ext cx="2451100" cy="230188"/>
          </a:xfrm>
          <a:prstGeom prst="rect">
            <a:avLst/>
          </a:prstGeom>
          <a:noFill/>
          <a:ln w="9525">
            <a:noFill/>
            <a:miter lim="800000"/>
            <a:headEnd/>
            <a:tailEnd/>
          </a:ln>
        </p:spPr>
      </p:pic>
      <p:sp>
        <p:nvSpPr>
          <p:cNvPr id="63504" name="Rectangle 21"/>
          <p:cNvSpPr>
            <a:spLocks noChangeArrowheads="1"/>
          </p:cNvSpPr>
          <p:nvPr/>
        </p:nvSpPr>
        <p:spPr bwMode="auto">
          <a:xfrm>
            <a:off x="706438" y="2008188"/>
            <a:ext cx="2514600" cy="2298915"/>
          </a:xfrm>
          <a:prstGeom prst="rect">
            <a:avLst/>
          </a:prstGeom>
          <a:noFill/>
          <a:ln w="9525">
            <a:noFill/>
            <a:miter lim="800000"/>
            <a:headEnd/>
            <a:tailEnd/>
          </a:ln>
        </p:spPr>
        <p:txBody>
          <a:bodyPr lIns="82124" tIns="41061" rIns="82124" bIns="41061">
            <a:prstTxWarp prst="textNoShape">
              <a:avLst/>
            </a:prstTxWarp>
            <a:spAutoFit/>
          </a:bodyPr>
          <a:lstStyle/>
          <a:p>
            <a:pPr marL="225425" indent="-225425" defTabSz="814388">
              <a:spcBef>
                <a:spcPct val="40000"/>
              </a:spcBef>
              <a:buClr>
                <a:srgbClr val="DDDDDD"/>
              </a:buClr>
              <a:buSzPct val="70000"/>
              <a:buFont typeface="Wingdings" charset="2"/>
              <a:buChar char="n"/>
            </a:pPr>
            <a:r>
              <a:rPr lang="en-US" sz="1600" dirty="0" smtClean="0">
                <a:solidFill>
                  <a:schemeClr val="bg1"/>
                </a:solidFill>
                <a:ea typeface="Arial Unicode MS" charset="0"/>
                <a:cs typeface="Arial Unicode MS" charset="0"/>
              </a:rPr>
              <a:t>E-Mail</a:t>
            </a:r>
          </a:p>
          <a:p>
            <a:pPr marL="225425" indent="-225425" defTabSz="814388">
              <a:spcBef>
                <a:spcPct val="40000"/>
              </a:spcBef>
              <a:buClr>
                <a:srgbClr val="DDDDDD"/>
              </a:buClr>
              <a:buSzPct val="70000"/>
              <a:buFont typeface="Wingdings" charset="2"/>
              <a:buChar char="n"/>
            </a:pPr>
            <a:r>
              <a:rPr lang="en-US" sz="1600" dirty="0" smtClean="0">
                <a:solidFill>
                  <a:schemeClr val="bg1"/>
                </a:solidFill>
                <a:ea typeface="Arial Unicode MS" charset="0"/>
                <a:cs typeface="Arial Unicode MS" charset="0"/>
              </a:rPr>
              <a:t>Calendar</a:t>
            </a:r>
          </a:p>
          <a:p>
            <a:pPr marL="225425" indent="-225425" defTabSz="814388">
              <a:spcBef>
                <a:spcPct val="40000"/>
              </a:spcBef>
              <a:buClr>
                <a:srgbClr val="DDDDDD"/>
              </a:buClr>
              <a:buSzPct val="70000"/>
              <a:buFont typeface="Wingdings" charset="2"/>
              <a:buChar char="n"/>
            </a:pPr>
            <a:r>
              <a:rPr lang="en-US" sz="1600" dirty="0" smtClean="0">
                <a:solidFill>
                  <a:schemeClr val="bg1"/>
                </a:solidFill>
                <a:ea typeface="Arial Unicode MS" charset="0"/>
                <a:cs typeface="Arial Unicode MS" charset="0"/>
              </a:rPr>
              <a:t>Group Scheduling</a:t>
            </a:r>
          </a:p>
          <a:p>
            <a:pPr marL="225425" indent="-225425" defTabSz="814388">
              <a:spcBef>
                <a:spcPct val="40000"/>
              </a:spcBef>
              <a:buClr>
                <a:srgbClr val="DDDDDD"/>
              </a:buClr>
              <a:buSzPct val="70000"/>
              <a:buFont typeface="Wingdings" charset="2"/>
              <a:buChar char="n"/>
            </a:pPr>
            <a:r>
              <a:rPr lang="en-US" sz="1600" dirty="0" smtClean="0">
                <a:solidFill>
                  <a:schemeClr val="bg1"/>
                </a:solidFill>
                <a:ea typeface="Arial Unicode MS" charset="0"/>
                <a:cs typeface="Arial Unicode MS" charset="0"/>
              </a:rPr>
              <a:t>Discussion Forums</a:t>
            </a:r>
          </a:p>
          <a:p>
            <a:pPr marL="225425" indent="-225425" defTabSz="814388">
              <a:spcBef>
                <a:spcPct val="40000"/>
              </a:spcBef>
              <a:buClr>
                <a:srgbClr val="DDDDDD"/>
              </a:buClr>
              <a:buSzPct val="70000"/>
              <a:buFont typeface="Wingdings" charset="2"/>
              <a:buChar char="n"/>
            </a:pPr>
            <a:r>
              <a:rPr lang="en-US" sz="1600" dirty="0" smtClean="0">
                <a:solidFill>
                  <a:srgbClr val="000090"/>
                </a:solidFill>
                <a:ea typeface="Arial Unicode MS" charset="0"/>
                <a:cs typeface="Arial Unicode MS" charset="0"/>
              </a:rPr>
              <a:t>Audio Conferencing</a:t>
            </a:r>
          </a:p>
          <a:p>
            <a:pPr marL="225425" indent="-225425" defTabSz="814388">
              <a:spcBef>
                <a:spcPct val="40000"/>
              </a:spcBef>
              <a:buClr>
                <a:srgbClr val="DDDDDD"/>
              </a:buClr>
              <a:buSzPct val="70000"/>
              <a:buFont typeface="Wingdings" charset="2"/>
              <a:buChar char="n"/>
            </a:pPr>
            <a:r>
              <a:rPr lang="en-US" sz="1600" dirty="0" smtClean="0">
                <a:solidFill>
                  <a:srgbClr val="000090"/>
                </a:solidFill>
                <a:ea typeface="Arial Unicode MS" charset="0"/>
                <a:cs typeface="Arial Unicode MS" charset="0"/>
              </a:rPr>
              <a:t>Low Definition Video Conferencing</a:t>
            </a:r>
            <a:endParaRPr lang="en-US" sz="1600" dirty="0">
              <a:solidFill>
                <a:srgbClr val="000090"/>
              </a:solidFill>
              <a:ea typeface="Arial Unicode MS" charset="0"/>
              <a:cs typeface="Arial Unicode MS" charset="0"/>
            </a:endParaRPr>
          </a:p>
        </p:txBody>
      </p:sp>
      <p:sp>
        <p:nvSpPr>
          <p:cNvPr id="63508" name="Text Box 29"/>
          <p:cNvSpPr txBox="1">
            <a:spLocks noChangeArrowheads="1"/>
          </p:cNvSpPr>
          <p:nvPr/>
        </p:nvSpPr>
        <p:spPr bwMode="auto">
          <a:xfrm>
            <a:off x="836613" y="1463675"/>
            <a:ext cx="1890712" cy="384175"/>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2200">
                <a:solidFill>
                  <a:srgbClr val="AFD133"/>
                </a:solidFill>
                <a:ea typeface="ヒラギノ角ゴ ProN W3" charset="-128"/>
                <a:cs typeface="ヒラギノ角ゴ ProN W3" charset="-128"/>
              </a:rPr>
              <a:t>Communicate</a:t>
            </a:r>
          </a:p>
        </p:txBody>
      </p:sp>
      <p:sp>
        <p:nvSpPr>
          <p:cNvPr id="63509" name="Line 30"/>
          <p:cNvSpPr>
            <a:spLocks noChangeShapeType="1"/>
          </p:cNvSpPr>
          <p:nvPr/>
        </p:nvSpPr>
        <p:spPr bwMode="auto">
          <a:xfrm>
            <a:off x="663575" y="1871663"/>
            <a:ext cx="2236788" cy="0"/>
          </a:xfrm>
          <a:prstGeom prst="line">
            <a:avLst/>
          </a:prstGeom>
          <a:noFill/>
          <a:ln w="9525">
            <a:solidFill>
              <a:srgbClr val="AFD133"/>
            </a:solidFill>
            <a:round/>
            <a:headEnd/>
            <a:tailEnd/>
          </a:ln>
        </p:spPr>
        <p:txBody>
          <a:bodyPr wrap="none" lIns="82124" tIns="41061" rIns="82124" bIns="41061" anchor="ctr">
            <a:prstTxWarp prst="textNoShape">
              <a:avLst/>
            </a:prstTxWarp>
            <a:spAutoFit/>
          </a:bodyPr>
          <a:lstStyle/>
          <a:p>
            <a:endParaRPr lang="en-US"/>
          </a:p>
        </p:txBody>
      </p:sp>
      <p:sp>
        <p:nvSpPr>
          <p:cNvPr id="63512" name="Text Box 21"/>
          <p:cNvSpPr txBox="1">
            <a:spLocks noChangeArrowheads="1"/>
          </p:cNvSpPr>
          <p:nvPr/>
        </p:nvSpPr>
        <p:spPr bwMode="auto">
          <a:xfrm>
            <a:off x="866775" y="5233861"/>
            <a:ext cx="1765300" cy="330200"/>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1800" dirty="0">
                <a:solidFill>
                  <a:srgbClr val="FFFF00"/>
                </a:solidFill>
                <a:ea typeface="ヒラギノ角ゴ ProN W3" charset="-128"/>
                <a:cs typeface="ヒラギノ角ゴ ProN W3" charset="-128"/>
                <a:sym typeface="Arial" charset="0"/>
              </a:rPr>
              <a:t>1st Generation</a:t>
            </a:r>
          </a:p>
        </p:txBody>
      </p:sp>
      <p:sp>
        <p:nvSpPr>
          <p:cNvPr id="63511" name="Line 32"/>
          <p:cNvSpPr>
            <a:spLocks noChangeShapeType="1"/>
          </p:cNvSpPr>
          <p:nvPr/>
        </p:nvSpPr>
        <p:spPr bwMode="auto">
          <a:xfrm>
            <a:off x="6232525" y="1871663"/>
            <a:ext cx="2236788" cy="0"/>
          </a:xfrm>
          <a:prstGeom prst="line">
            <a:avLst/>
          </a:prstGeom>
          <a:noFill/>
          <a:ln w="9525">
            <a:solidFill>
              <a:srgbClr val="98C4FA"/>
            </a:solidFill>
            <a:round/>
            <a:headEnd/>
            <a:tailEnd/>
          </a:ln>
        </p:spPr>
        <p:txBody>
          <a:bodyPr wrap="none" lIns="82124" tIns="41061" rIns="82124" bIns="41061" anchor="ctr">
            <a:prstTxWarp prst="textNoShape">
              <a:avLst/>
            </a:prstTxWarp>
            <a:spAutoFit/>
          </a:bodyPr>
          <a:lstStyle/>
          <a:p>
            <a:endParaRPr lang="en-US"/>
          </a:p>
        </p:txBody>
      </p:sp>
      <p:sp>
        <p:nvSpPr>
          <p:cNvPr id="63491" name="Rectangle 33"/>
          <p:cNvSpPr>
            <a:spLocks noChangeArrowheads="1"/>
          </p:cNvSpPr>
          <p:nvPr/>
        </p:nvSpPr>
        <p:spPr bwMode="auto">
          <a:xfrm>
            <a:off x="3382963" y="5586401"/>
            <a:ext cx="2368550" cy="368300"/>
          </a:xfrm>
          <a:prstGeom prst="rect">
            <a:avLst/>
          </a:prstGeom>
          <a:gradFill rotWithShape="1">
            <a:gsLst>
              <a:gs pos="0">
                <a:srgbClr val="000000">
                  <a:alpha val="56000"/>
                </a:srgbClr>
              </a:gs>
              <a:gs pos="100000">
                <a:srgbClr val="000000">
                  <a:alpha val="0"/>
                </a:srgbClr>
              </a:gs>
            </a:gsLst>
            <a:path path="shape">
              <a:fillToRect l="50000" t="50000" r="50000" b="50000"/>
            </a:path>
          </a:gradFill>
          <a:ln w="12700">
            <a:noFill/>
            <a:miter lim="800000"/>
            <a:headEnd/>
            <a:tailEnd/>
          </a:ln>
        </p:spPr>
        <p:txBody>
          <a:bodyPr wrap="none" anchor="ctr">
            <a:prstTxWarp prst="textNoShape">
              <a:avLst/>
            </a:prstTxWarp>
          </a:bodyPr>
          <a:lstStyle/>
          <a:p>
            <a:endParaRPr lang="en-US" sz="1800"/>
          </a:p>
        </p:txBody>
      </p:sp>
      <p:pic>
        <p:nvPicPr>
          <p:cNvPr id="63501" name="Picture 18"/>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l="-2933" t="38034"/>
          <a:stretch>
            <a:fillRect/>
          </a:stretch>
        </p:blipFill>
        <p:spPr bwMode="auto">
          <a:xfrm>
            <a:off x="3395663" y="6073775"/>
            <a:ext cx="2451100" cy="230188"/>
          </a:xfrm>
          <a:prstGeom prst="rect">
            <a:avLst/>
          </a:prstGeom>
          <a:noFill/>
          <a:ln w="9525">
            <a:noFill/>
            <a:miter lim="800000"/>
            <a:headEnd/>
            <a:tailEnd/>
          </a:ln>
        </p:spPr>
      </p:pic>
      <p:sp>
        <p:nvSpPr>
          <p:cNvPr id="63503" name="Text Box 24"/>
          <p:cNvSpPr txBox="1">
            <a:spLocks noChangeArrowheads="1"/>
          </p:cNvSpPr>
          <p:nvPr/>
        </p:nvSpPr>
        <p:spPr bwMode="auto">
          <a:xfrm>
            <a:off x="3505200" y="2008188"/>
            <a:ext cx="2362200" cy="2988335"/>
          </a:xfrm>
          <a:prstGeom prst="rect">
            <a:avLst/>
          </a:prstGeom>
          <a:noFill/>
          <a:ln w="9525">
            <a:noFill/>
            <a:miter lim="800000"/>
            <a:headEnd/>
            <a:tailEnd/>
          </a:ln>
        </p:spPr>
        <p:txBody>
          <a:bodyPr lIns="82124" tIns="41061" rIns="82124" bIns="41061">
            <a:prstTxWarp prst="textNoShape">
              <a:avLst/>
            </a:prstTxWarp>
            <a:spAutoFit/>
          </a:bodyPr>
          <a:lstStyle/>
          <a:p>
            <a:pPr marL="228600" indent="-228600" defTabSz="814388">
              <a:spcBef>
                <a:spcPct val="40000"/>
              </a:spcBef>
              <a:buClr>
                <a:srgbClr val="DDDDDD"/>
              </a:buClr>
              <a:buSzPct val="70000"/>
              <a:buFont typeface="Wingdings" charset="2"/>
              <a:buChar char="n"/>
            </a:pPr>
            <a:r>
              <a:rPr lang="en-US" sz="1600" dirty="0" err="1" smtClean="0">
                <a:solidFill>
                  <a:schemeClr val="bg1"/>
                </a:solidFill>
                <a:ea typeface="Arial Unicode MS" charset="0"/>
                <a:cs typeface="Arial Unicode MS" charset="0"/>
              </a:rPr>
              <a:t>Teamware</a:t>
            </a:r>
            <a:endParaRPr lang="en-US" sz="1600" dirty="0" smtClean="0">
              <a:solidFill>
                <a:schemeClr val="bg1"/>
              </a:solidFill>
              <a:ea typeface="Arial Unicode MS" charset="0"/>
              <a:cs typeface="Arial Unicode MS" charset="0"/>
            </a:endParaRPr>
          </a:p>
          <a:p>
            <a:pPr marL="228600" indent="-228600" defTabSz="814388">
              <a:spcBef>
                <a:spcPct val="40000"/>
              </a:spcBef>
              <a:buClr>
                <a:srgbClr val="DDDDDD"/>
              </a:buClr>
              <a:buSzPct val="70000"/>
              <a:buFont typeface="Wingdings" charset="2"/>
              <a:buChar char="n"/>
            </a:pPr>
            <a:r>
              <a:rPr lang="en-US" sz="1600" dirty="0" smtClean="0">
                <a:solidFill>
                  <a:schemeClr val="bg1"/>
                </a:solidFill>
                <a:ea typeface="Arial Unicode MS" charset="0"/>
                <a:cs typeface="Arial Unicode MS" charset="0"/>
              </a:rPr>
              <a:t>Instant Messaging</a:t>
            </a:r>
          </a:p>
          <a:p>
            <a:pPr marL="228600" indent="-228600" defTabSz="814388">
              <a:spcBef>
                <a:spcPct val="40000"/>
              </a:spcBef>
              <a:buClr>
                <a:srgbClr val="DDDDDD"/>
              </a:buClr>
              <a:buSzPct val="70000"/>
              <a:buFont typeface="Wingdings" charset="2"/>
              <a:buChar char="n"/>
            </a:pPr>
            <a:r>
              <a:rPr lang="en-US" sz="1600" dirty="0" smtClean="0">
                <a:solidFill>
                  <a:schemeClr val="bg1"/>
                </a:solidFill>
                <a:ea typeface="Arial Unicode MS" charset="0"/>
                <a:cs typeface="Arial Unicode MS" charset="0"/>
              </a:rPr>
              <a:t>Presence</a:t>
            </a:r>
          </a:p>
          <a:p>
            <a:pPr marL="228600" indent="-228600" defTabSz="814388">
              <a:spcBef>
                <a:spcPct val="40000"/>
              </a:spcBef>
              <a:buClr>
                <a:srgbClr val="DDDDDD"/>
              </a:buClr>
              <a:buSzPct val="70000"/>
              <a:buFont typeface="Wingdings" charset="2"/>
              <a:buChar char="n"/>
            </a:pPr>
            <a:r>
              <a:rPr lang="en-US" sz="1600" dirty="0" smtClean="0">
                <a:solidFill>
                  <a:schemeClr val="bg1"/>
                </a:solidFill>
                <a:ea typeface="Arial Unicode MS" charset="0"/>
                <a:cs typeface="Arial Unicode MS" charset="0"/>
              </a:rPr>
              <a:t>Mobile/Wireless</a:t>
            </a:r>
          </a:p>
          <a:p>
            <a:pPr marL="228600" indent="-228600" defTabSz="814388">
              <a:spcBef>
                <a:spcPct val="40000"/>
              </a:spcBef>
              <a:buClr>
                <a:srgbClr val="DDDDDD"/>
              </a:buClr>
              <a:buSzPct val="70000"/>
              <a:buFont typeface="Wingdings" charset="2"/>
              <a:buChar char="n"/>
            </a:pPr>
            <a:r>
              <a:rPr lang="en-US" sz="1600" dirty="0" smtClean="0">
                <a:solidFill>
                  <a:schemeClr val="bg1"/>
                </a:solidFill>
                <a:ea typeface="Arial Unicode MS" charset="0"/>
                <a:cs typeface="Arial Unicode MS" charset="0"/>
              </a:rPr>
              <a:t>Web Conferencing</a:t>
            </a:r>
          </a:p>
          <a:p>
            <a:pPr marL="228600" indent="-228600" defTabSz="814388">
              <a:spcBef>
                <a:spcPct val="40000"/>
              </a:spcBef>
              <a:buClr>
                <a:srgbClr val="DDDDDD"/>
              </a:buClr>
              <a:buSzPct val="70000"/>
              <a:buFont typeface="Wingdings" charset="2"/>
              <a:buChar char="n"/>
            </a:pPr>
            <a:r>
              <a:rPr lang="en-US" sz="1600" dirty="0" smtClean="0">
                <a:solidFill>
                  <a:schemeClr val="bg1"/>
                </a:solidFill>
                <a:ea typeface="Arial Unicode MS" charset="0"/>
                <a:cs typeface="Arial Unicode MS" charset="0"/>
              </a:rPr>
              <a:t>P2P</a:t>
            </a:r>
          </a:p>
          <a:p>
            <a:pPr marL="228600" indent="-228600" defTabSz="814388">
              <a:spcBef>
                <a:spcPct val="40000"/>
              </a:spcBef>
              <a:buClr>
                <a:srgbClr val="DDDDDD"/>
              </a:buClr>
              <a:buSzPct val="70000"/>
              <a:buFont typeface="Wingdings" charset="2"/>
              <a:buChar char="n"/>
            </a:pPr>
            <a:r>
              <a:rPr lang="en-US" sz="1600" dirty="0" smtClean="0">
                <a:solidFill>
                  <a:schemeClr val="bg1"/>
                </a:solidFill>
                <a:ea typeface="Arial Unicode MS" charset="0"/>
                <a:cs typeface="Arial Unicode MS" charset="0"/>
              </a:rPr>
              <a:t>Webcasting</a:t>
            </a:r>
          </a:p>
          <a:p>
            <a:pPr marL="228600" indent="-228600" defTabSz="814388">
              <a:spcBef>
                <a:spcPct val="40000"/>
              </a:spcBef>
              <a:buClr>
                <a:srgbClr val="DDDDDD"/>
              </a:buClr>
              <a:buSzPct val="70000"/>
              <a:buFont typeface="Wingdings" charset="2"/>
              <a:buChar char="n"/>
            </a:pPr>
            <a:r>
              <a:rPr lang="en-US" sz="1600" dirty="0" smtClean="0">
                <a:solidFill>
                  <a:srgbClr val="000090"/>
                </a:solidFill>
                <a:ea typeface="Arial Unicode MS" charset="0"/>
                <a:cs typeface="Arial Unicode MS" charset="0"/>
              </a:rPr>
              <a:t>High Definition, Immersive Video</a:t>
            </a:r>
            <a:endParaRPr lang="en-US" sz="1600" dirty="0">
              <a:solidFill>
                <a:srgbClr val="000090"/>
              </a:solidFill>
              <a:ea typeface="Arial Unicode MS" charset="0"/>
              <a:cs typeface="Arial Unicode MS" charset="0"/>
            </a:endParaRPr>
          </a:p>
        </p:txBody>
      </p:sp>
      <p:sp>
        <p:nvSpPr>
          <p:cNvPr id="63506" name="Text Box 27"/>
          <p:cNvSpPr txBox="1">
            <a:spLocks noChangeArrowheads="1"/>
          </p:cNvSpPr>
          <p:nvPr/>
        </p:nvSpPr>
        <p:spPr bwMode="auto">
          <a:xfrm>
            <a:off x="4114800" y="1463675"/>
            <a:ext cx="911225" cy="384175"/>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2200">
                <a:solidFill>
                  <a:srgbClr val="C38AE2"/>
                </a:solidFill>
                <a:ea typeface="ヒラギノ角ゴ ProN W3" charset="-128"/>
                <a:cs typeface="ヒラギノ角ゴ ProN W3" charset="-128"/>
              </a:rPr>
              <a:t>Share</a:t>
            </a:r>
          </a:p>
        </p:txBody>
      </p:sp>
      <p:sp>
        <p:nvSpPr>
          <p:cNvPr id="63507" name="Line 28"/>
          <p:cNvSpPr>
            <a:spLocks noChangeShapeType="1"/>
          </p:cNvSpPr>
          <p:nvPr/>
        </p:nvSpPr>
        <p:spPr bwMode="auto">
          <a:xfrm>
            <a:off x="3448050" y="1871663"/>
            <a:ext cx="2236788" cy="0"/>
          </a:xfrm>
          <a:prstGeom prst="line">
            <a:avLst/>
          </a:prstGeom>
          <a:noFill/>
          <a:ln w="9525">
            <a:solidFill>
              <a:srgbClr val="AA78C6"/>
            </a:solidFill>
            <a:round/>
            <a:headEnd/>
            <a:tailEnd/>
          </a:ln>
        </p:spPr>
        <p:txBody>
          <a:bodyPr wrap="none" lIns="82124" tIns="41061" rIns="82124" bIns="41061" anchor="ctr">
            <a:prstTxWarp prst="textNoShape">
              <a:avLst/>
            </a:prstTxWarp>
            <a:spAutoFit/>
          </a:bodyPr>
          <a:lstStyle/>
          <a:p>
            <a:endParaRPr lang="en-US"/>
          </a:p>
        </p:txBody>
      </p:sp>
      <p:sp>
        <p:nvSpPr>
          <p:cNvPr id="63513" name="Text Box 23"/>
          <p:cNvSpPr txBox="1">
            <a:spLocks noChangeArrowheads="1"/>
          </p:cNvSpPr>
          <p:nvPr/>
        </p:nvSpPr>
        <p:spPr bwMode="auto">
          <a:xfrm>
            <a:off x="3740150" y="5233861"/>
            <a:ext cx="1905000" cy="330200"/>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1800" dirty="0">
                <a:solidFill>
                  <a:srgbClr val="FFFF00"/>
                </a:solidFill>
                <a:ea typeface="ヒラギノ角ゴ ProN W3" charset="-128"/>
                <a:cs typeface="ヒラギノ角ゴ ProN W3" charset="-128"/>
                <a:sym typeface="Arial" charset="0"/>
              </a:rPr>
              <a:t>2nd Generation </a:t>
            </a:r>
          </a:p>
        </p:txBody>
      </p:sp>
      <p:sp>
        <p:nvSpPr>
          <p:cNvPr id="63514" name="Text Box 25"/>
          <p:cNvSpPr txBox="1">
            <a:spLocks noChangeArrowheads="1"/>
          </p:cNvSpPr>
          <p:nvPr/>
        </p:nvSpPr>
        <p:spPr bwMode="auto">
          <a:xfrm>
            <a:off x="6615113" y="5233861"/>
            <a:ext cx="1854200" cy="330200"/>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1800" dirty="0">
                <a:solidFill>
                  <a:srgbClr val="FFFF00"/>
                </a:solidFill>
                <a:ea typeface="ヒラギノ角ゴ ProN W3" charset="-128"/>
                <a:cs typeface="ヒラギノ角ゴ ProN W3" charset="-128"/>
                <a:sym typeface="Arial" charset="0"/>
              </a:rPr>
              <a:t>3rd Generation </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797338930"/>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1 – Familiar Territory</a:t>
            </a:r>
            <a:endParaRPr lang="en-US" dirty="0"/>
          </a:p>
        </p:txBody>
      </p:sp>
      <p:grpSp>
        <p:nvGrpSpPr>
          <p:cNvPr id="9" name="Group 8"/>
          <p:cNvGrpSpPr/>
          <p:nvPr/>
        </p:nvGrpSpPr>
        <p:grpSpPr>
          <a:xfrm>
            <a:off x="468313" y="1312863"/>
            <a:ext cx="2752725" cy="4991100"/>
            <a:chOff x="468313" y="1312863"/>
            <a:chExt cx="2752725" cy="4991100"/>
          </a:xfrm>
        </p:grpSpPr>
        <p:sp>
          <p:nvSpPr>
            <p:cNvPr id="10" name="Rectangle 34"/>
            <p:cNvSpPr>
              <a:spLocks noChangeArrowheads="1"/>
            </p:cNvSpPr>
            <p:nvPr/>
          </p:nvSpPr>
          <p:spPr bwMode="auto">
            <a:xfrm>
              <a:off x="598488" y="4932363"/>
              <a:ext cx="2368550" cy="368300"/>
            </a:xfrm>
            <a:prstGeom prst="rect">
              <a:avLst/>
            </a:prstGeom>
            <a:gradFill rotWithShape="1">
              <a:gsLst>
                <a:gs pos="0">
                  <a:srgbClr val="000000">
                    <a:alpha val="56000"/>
                  </a:srgbClr>
                </a:gs>
                <a:gs pos="100000">
                  <a:srgbClr val="000000">
                    <a:alpha val="0"/>
                  </a:srgbClr>
                </a:gs>
              </a:gsLst>
              <a:path path="shape">
                <a:fillToRect l="50000" t="50000" r="50000" b="50000"/>
              </a:path>
            </a:gradFill>
            <a:ln w="12700">
              <a:noFill/>
              <a:miter lim="800000"/>
              <a:headEnd/>
              <a:tailEnd/>
            </a:ln>
          </p:spPr>
          <p:txBody>
            <a:bodyPr wrap="none" anchor="ctr">
              <a:prstTxWarp prst="textNoShape">
                <a:avLst/>
              </a:prstTxWarp>
            </a:bodyPr>
            <a:lstStyle/>
            <a:p>
              <a:endParaRPr lang="en-US" sz="1800"/>
            </a:p>
          </p:txBody>
        </p:sp>
        <p:sp>
          <p:nvSpPr>
            <p:cNvPr id="11" name="Rectangle 15"/>
            <p:cNvSpPr>
              <a:spLocks noChangeArrowheads="1"/>
            </p:cNvSpPr>
            <p:nvPr/>
          </p:nvSpPr>
          <p:spPr bwMode="auto">
            <a:xfrm>
              <a:off x="468313" y="1312863"/>
              <a:ext cx="2628900" cy="4948237"/>
            </a:xfrm>
            <a:prstGeom prst="rect">
              <a:avLst/>
            </a:prstGeom>
            <a:gradFill rotWithShape="1">
              <a:gsLst>
                <a:gs pos="0">
                  <a:srgbClr val="697E1C">
                    <a:alpha val="82999"/>
                  </a:srgbClr>
                </a:gs>
                <a:gs pos="100000">
                  <a:srgbClr val="313A0D">
                    <a:alpha val="32001"/>
                  </a:srgbClr>
                </a:gs>
              </a:gsLst>
              <a:lin ang="5400000" scaled="1"/>
            </a:gradFill>
            <a:ln w="28575">
              <a:noFill/>
              <a:miter lim="800000"/>
              <a:headEnd/>
              <a:tailEnd/>
            </a:ln>
          </p:spPr>
          <p:txBody>
            <a:bodyPr lIns="82124" tIns="41061" rIns="82124" bIns="41061" anchor="ctr">
              <a:prstTxWarp prst="textNoShape">
                <a:avLst/>
              </a:prstTxWarp>
              <a:spAutoFit/>
            </a:bodyPr>
            <a:lstStyle/>
            <a:p>
              <a:endParaRPr lang="en-US" sz="1800"/>
            </a:p>
          </p:txBody>
        </p:sp>
        <p:pic>
          <p:nvPicPr>
            <p:cNvPr id="12" name="Picture 17"/>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l="-2933" t="38034"/>
            <a:stretch>
              <a:fillRect/>
            </a:stretch>
          </p:blipFill>
          <p:spPr bwMode="auto">
            <a:xfrm>
              <a:off x="582613" y="6073775"/>
              <a:ext cx="2451100" cy="230188"/>
            </a:xfrm>
            <a:prstGeom prst="rect">
              <a:avLst/>
            </a:prstGeom>
            <a:noFill/>
            <a:ln w="9525">
              <a:noFill/>
              <a:miter lim="800000"/>
              <a:headEnd/>
              <a:tailEnd/>
            </a:ln>
          </p:spPr>
        </p:pic>
        <p:sp>
          <p:nvSpPr>
            <p:cNvPr id="13" name="Rectangle 21"/>
            <p:cNvSpPr>
              <a:spLocks noChangeArrowheads="1"/>
            </p:cNvSpPr>
            <p:nvPr/>
          </p:nvSpPr>
          <p:spPr bwMode="auto">
            <a:xfrm>
              <a:off x="706438" y="2008188"/>
              <a:ext cx="2514600" cy="2298915"/>
            </a:xfrm>
            <a:prstGeom prst="rect">
              <a:avLst/>
            </a:prstGeom>
            <a:noFill/>
            <a:ln w="9525">
              <a:noFill/>
              <a:miter lim="800000"/>
              <a:headEnd/>
              <a:tailEnd/>
            </a:ln>
          </p:spPr>
          <p:txBody>
            <a:bodyPr lIns="82124" tIns="41061" rIns="82124" bIns="41061">
              <a:prstTxWarp prst="textNoShape">
                <a:avLst/>
              </a:prstTxWarp>
              <a:spAutoFit/>
            </a:bodyPr>
            <a:lstStyle/>
            <a:p>
              <a:pPr marL="225425" indent="-225425" defTabSz="814388">
                <a:spcBef>
                  <a:spcPct val="40000"/>
                </a:spcBef>
                <a:buClr>
                  <a:srgbClr val="DDDDDD"/>
                </a:buClr>
                <a:buSzPct val="70000"/>
                <a:buFont typeface="Wingdings" charset="2"/>
                <a:buChar char="n"/>
              </a:pPr>
              <a:r>
                <a:rPr lang="en-US" sz="1600" dirty="0">
                  <a:solidFill>
                    <a:srgbClr val="FFFFFF"/>
                  </a:solidFill>
                  <a:ea typeface="Arial Unicode MS" charset="0"/>
                  <a:cs typeface="Arial Unicode MS" charset="0"/>
                </a:rPr>
                <a:t>E-Mail</a:t>
              </a:r>
            </a:p>
            <a:p>
              <a:pPr marL="225425" indent="-225425" defTabSz="814388">
                <a:spcBef>
                  <a:spcPct val="40000"/>
                </a:spcBef>
                <a:buClr>
                  <a:srgbClr val="DDDDDD"/>
                </a:buClr>
                <a:buSzPct val="70000"/>
                <a:buFont typeface="Wingdings" charset="2"/>
                <a:buChar char="n"/>
              </a:pPr>
              <a:r>
                <a:rPr lang="en-US" sz="1600" dirty="0">
                  <a:solidFill>
                    <a:srgbClr val="FFFFFF"/>
                  </a:solidFill>
                  <a:ea typeface="Arial Unicode MS" charset="0"/>
                  <a:cs typeface="Arial Unicode MS" charset="0"/>
                </a:rPr>
                <a:t>Calendar</a:t>
              </a:r>
            </a:p>
            <a:p>
              <a:pPr marL="225425" indent="-225425" defTabSz="814388">
                <a:spcBef>
                  <a:spcPct val="40000"/>
                </a:spcBef>
                <a:buClr>
                  <a:srgbClr val="DDDDDD"/>
                </a:buClr>
                <a:buSzPct val="70000"/>
                <a:buFont typeface="Wingdings" charset="2"/>
                <a:buChar char="n"/>
              </a:pPr>
              <a:r>
                <a:rPr lang="en-US" sz="1600" dirty="0">
                  <a:solidFill>
                    <a:srgbClr val="FFFFFF"/>
                  </a:solidFill>
                  <a:ea typeface="Arial Unicode MS" charset="0"/>
                  <a:cs typeface="Arial Unicode MS" charset="0"/>
                </a:rPr>
                <a:t>Group Scheduling</a:t>
              </a:r>
            </a:p>
            <a:p>
              <a:pPr marL="225425" indent="-225425" defTabSz="814388">
                <a:spcBef>
                  <a:spcPct val="40000"/>
                </a:spcBef>
                <a:buClr>
                  <a:srgbClr val="DDDDDD"/>
                </a:buClr>
                <a:buSzPct val="70000"/>
                <a:buFont typeface="Wingdings" charset="2"/>
                <a:buChar char="n"/>
              </a:pPr>
              <a:r>
                <a:rPr lang="en-US" sz="1600" dirty="0">
                  <a:solidFill>
                    <a:srgbClr val="FFFFFF"/>
                  </a:solidFill>
                  <a:ea typeface="Arial Unicode MS" charset="0"/>
                  <a:cs typeface="Arial Unicode MS" charset="0"/>
                </a:rPr>
                <a:t>Discussion Forums</a:t>
              </a:r>
            </a:p>
            <a:p>
              <a:pPr marL="225425" indent="-225425" defTabSz="814388">
                <a:spcBef>
                  <a:spcPct val="40000"/>
                </a:spcBef>
                <a:buClr>
                  <a:srgbClr val="DDDDDD"/>
                </a:buClr>
                <a:buSzPct val="70000"/>
                <a:buFont typeface="Wingdings" charset="2"/>
                <a:buChar char="n"/>
              </a:pPr>
              <a:r>
                <a:rPr lang="en-US" sz="1600" dirty="0">
                  <a:solidFill>
                    <a:srgbClr val="FFFFFF"/>
                  </a:solidFill>
                  <a:ea typeface="Arial Unicode MS" charset="0"/>
                  <a:cs typeface="Arial Unicode MS" charset="0"/>
                </a:rPr>
                <a:t>Audio Conferencing</a:t>
              </a:r>
              <a:endParaRPr lang="en-US" sz="1600" dirty="0" smtClean="0">
                <a:solidFill>
                  <a:srgbClr val="FFFFFF"/>
                </a:solidFill>
                <a:ea typeface="Arial Unicode MS" charset="0"/>
                <a:cs typeface="Arial Unicode MS" charset="0"/>
              </a:endParaRPr>
            </a:p>
            <a:p>
              <a:pPr marL="225425" indent="-225425" defTabSz="814388">
                <a:spcBef>
                  <a:spcPct val="40000"/>
                </a:spcBef>
                <a:buClr>
                  <a:srgbClr val="DDDDDD"/>
                </a:buClr>
                <a:buSzPct val="70000"/>
                <a:buFont typeface="Wingdings" charset="2"/>
                <a:buChar char="n"/>
              </a:pPr>
              <a:r>
                <a:rPr lang="en-US" sz="1600" dirty="0" smtClean="0">
                  <a:solidFill>
                    <a:srgbClr val="FFFFFF"/>
                  </a:solidFill>
                  <a:ea typeface="Arial Unicode MS" charset="0"/>
                  <a:cs typeface="Arial Unicode MS" charset="0"/>
                </a:rPr>
                <a:t>Low Definition Video </a:t>
              </a:r>
              <a:r>
                <a:rPr lang="en-US" sz="1600" dirty="0">
                  <a:solidFill>
                    <a:srgbClr val="FFFFFF"/>
                  </a:solidFill>
                  <a:ea typeface="Arial Unicode MS" charset="0"/>
                  <a:cs typeface="Arial Unicode MS" charset="0"/>
                </a:rPr>
                <a:t>Conferencing</a:t>
              </a:r>
            </a:p>
          </p:txBody>
        </p:sp>
        <p:sp>
          <p:nvSpPr>
            <p:cNvPr id="14" name="Text Box 29"/>
            <p:cNvSpPr txBox="1">
              <a:spLocks noChangeArrowheads="1"/>
            </p:cNvSpPr>
            <p:nvPr/>
          </p:nvSpPr>
          <p:spPr bwMode="auto">
            <a:xfrm>
              <a:off x="836613" y="1463675"/>
              <a:ext cx="1890712" cy="384175"/>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2200">
                  <a:solidFill>
                    <a:srgbClr val="AFD133"/>
                  </a:solidFill>
                  <a:ea typeface="ヒラギノ角ゴ ProN W3" charset="-128"/>
                  <a:cs typeface="ヒラギノ角ゴ ProN W3" charset="-128"/>
                </a:rPr>
                <a:t>Communicate</a:t>
              </a:r>
            </a:p>
          </p:txBody>
        </p:sp>
        <p:sp>
          <p:nvSpPr>
            <p:cNvPr id="15" name="Line 30"/>
            <p:cNvSpPr>
              <a:spLocks noChangeShapeType="1"/>
            </p:cNvSpPr>
            <p:nvPr/>
          </p:nvSpPr>
          <p:spPr bwMode="auto">
            <a:xfrm>
              <a:off x="663575" y="1871663"/>
              <a:ext cx="2236788" cy="0"/>
            </a:xfrm>
            <a:prstGeom prst="line">
              <a:avLst/>
            </a:prstGeom>
            <a:noFill/>
            <a:ln w="9525">
              <a:solidFill>
                <a:srgbClr val="AFD133"/>
              </a:solidFill>
              <a:round/>
              <a:headEnd/>
              <a:tailEnd/>
            </a:ln>
          </p:spPr>
          <p:txBody>
            <a:bodyPr wrap="none" lIns="82124" tIns="41061" rIns="82124" bIns="41061" anchor="ctr">
              <a:prstTxWarp prst="textNoShape">
                <a:avLst/>
              </a:prstTxWarp>
              <a:spAutoFit/>
            </a:bodyPr>
            <a:lstStyle/>
            <a:p>
              <a:endParaRPr lang="en-US"/>
            </a:p>
          </p:txBody>
        </p:sp>
        <p:sp>
          <p:nvSpPr>
            <p:cNvPr id="16" name="Text Box 21"/>
            <p:cNvSpPr txBox="1">
              <a:spLocks noChangeArrowheads="1"/>
            </p:cNvSpPr>
            <p:nvPr/>
          </p:nvSpPr>
          <p:spPr bwMode="auto">
            <a:xfrm>
              <a:off x="866775" y="4621213"/>
              <a:ext cx="1765300" cy="330200"/>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1800">
                  <a:solidFill>
                    <a:srgbClr val="FFFF00"/>
                  </a:solidFill>
                  <a:ea typeface="ヒラギノ角ゴ ProN W3" charset="-128"/>
                  <a:cs typeface="ヒラギノ角ゴ ProN W3" charset="-128"/>
                  <a:sym typeface="Arial" charset="0"/>
                </a:rPr>
                <a:t>1st Generation</a:t>
              </a:r>
            </a:p>
          </p:txBody>
        </p:sp>
      </p:grpSp>
      <p:pic>
        <p:nvPicPr>
          <p:cNvPr id="17" name="Picture 4"/>
          <p:cNvPicPr>
            <a:picLocks noChangeAspect="1" noChangeArrowheads="1"/>
          </p:cNvPicPr>
          <p:nvPr/>
        </p:nvPicPr>
        <p:blipFill>
          <a:blip r:embed="rId3"/>
          <a:srcRect/>
          <a:stretch>
            <a:fillRect/>
          </a:stretch>
        </p:blipFill>
        <p:spPr bwMode="auto">
          <a:xfrm>
            <a:off x="3165596" y="1143000"/>
            <a:ext cx="4286250" cy="3876675"/>
          </a:xfrm>
          <a:prstGeom prst="rect">
            <a:avLst/>
          </a:prstGeom>
          <a:noFill/>
          <a:ln w="9525">
            <a:noFill/>
            <a:miter lim="800000"/>
            <a:headEnd/>
            <a:tailEnd/>
          </a:ln>
        </p:spPr>
      </p:pic>
      <p:pic>
        <p:nvPicPr>
          <p:cNvPr id="19" name="Picture 6"/>
          <p:cNvPicPr>
            <a:picLocks noChangeAspect="1" noChangeArrowheads="1"/>
          </p:cNvPicPr>
          <p:nvPr/>
        </p:nvPicPr>
        <p:blipFill>
          <a:blip r:embed="rId4"/>
          <a:srcRect/>
          <a:stretch>
            <a:fillRect/>
          </a:stretch>
        </p:blipFill>
        <p:spPr bwMode="auto">
          <a:xfrm>
            <a:off x="5700102" y="3787286"/>
            <a:ext cx="3219450" cy="2628900"/>
          </a:xfrm>
          <a:prstGeom prst="rect">
            <a:avLst/>
          </a:prstGeom>
          <a:noFill/>
          <a:ln w="9525">
            <a:noFill/>
            <a:miter lim="800000"/>
            <a:headEnd/>
            <a:tailEnd/>
          </a:ln>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28007136"/>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2</a:t>
            </a:r>
            <a:endParaRPr lang="en-US" dirty="0"/>
          </a:p>
        </p:txBody>
      </p:sp>
      <p:grpSp>
        <p:nvGrpSpPr>
          <p:cNvPr id="3" name="Group 2"/>
          <p:cNvGrpSpPr/>
          <p:nvPr/>
        </p:nvGrpSpPr>
        <p:grpSpPr>
          <a:xfrm>
            <a:off x="793751" y="1284288"/>
            <a:ext cx="2628900" cy="4991100"/>
            <a:chOff x="3252788" y="1312863"/>
            <a:chExt cx="2628900" cy="4991100"/>
          </a:xfrm>
        </p:grpSpPr>
        <p:sp>
          <p:nvSpPr>
            <p:cNvPr id="4" name="Rectangle 33"/>
            <p:cNvSpPr>
              <a:spLocks noChangeArrowheads="1"/>
            </p:cNvSpPr>
            <p:nvPr/>
          </p:nvSpPr>
          <p:spPr bwMode="auto">
            <a:xfrm>
              <a:off x="3382963" y="4932363"/>
              <a:ext cx="2368550" cy="368300"/>
            </a:xfrm>
            <a:prstGeom prst="rect">
              <a:avLst/>
            </a:prstGeom>
            <a:gradFill rotWithShape="1">
              <a:gsLst>
                <a:gs pos="0">
                  <a:srgbClr val="000000">
                    <a:alpha val="56000"/>
                  </a:srgbClr>
                </a:gs>
                <a:gs pos="100000">
                  <a:srgbClr val="000000">
                    <a:alpha val="0"/>
                  </a:srgbClr>
                </a:gs>
              </a:gsLst>
              <a:path path="shape">
                <a:fillToRect l="50000" t="50000" r="50000" b="50000"/>
              </a:path>
            </a:gradFill>
            <a:ln w="12700">
              <a:noFill/>
              <a:miter lim="800000"/>
              <a:headEnd/>
              <a:tailEnd/>
            </a:ln>
          </p:spPr>
          <p:txBody>
            <a:bodyPr wrap="none" anchor="ctr">
              <a:prstTxWarp prst="textNoShape">
                <a:avLst/>
              </a:prstTxWarp>
            </a:bodyPr>
            <a:lstStyle/>
            <a:p>
              <a:endParaRPr lang="en-US" sz="1800"/>
            </a:p>
          </p:txBody>
        </p:sp>
        <p:sp>
          <p:nvSpPr>
            <p:cNvPr id="5" name="Rectangle 14"/>
            <p:cNvSpPr>
              <a:spLocks noChangeArrowheads="1"/>
            </p:cNvSpPr>
            <p:nvPr/>
          </p:nvSpPr>
          <p:spPr bwMode="auto">
            <a:xfrm>
              <a:off x="3252788" y="1312863"/>
              <a:ext cx="2628900" cy="4962525"/>
            </a:xfrm>
            <a:prstGeom prst="rect">
              <a:avLst/>
            </a:prstGeom>
            <a:gradFill rotWithShape="1">
              <a:gsLst>
                <a:gs pos="0">
                  <a:srgbClr val="8A44AA">
                    <a:alpha val="75000"/>
                  </a:srgbClr>
                </a:gs>
                <a:gs pos="100000">
                  <a:srgbClr val="000000">
                    <a:alpha val="26999"/>
                  </a:srgbClr>
                </a:gs>
              </a:gsLst>
              <a:lin ang="5400000" scaled="1"/>
            </a:gradFill>
            <a:ln w="19050">
              <a:noFill/>
              <a:miter lim="800000"/>
              <a:headEnd/>
              <a:tailEnd/>
            </a:ln>
          </p:spPr>
          <p:txBody>
            <a:bodyPr lIns="82124" tIns="41061" rIns="82124" bIns="41061" anchor="ctr">
              <a:prstTxWarp prst="textNoShape">
                <a:avLst/>
              </a:prstTxWarp>
              <a:spAutoFit/>
            </a:bodyPr>
            <a:lstStyle/>
            <a:p>
              <a:endParaRPr lang="en-US" sz="1800"/>
            </a:p>
          </p:txBody>
        </p:sp>
        <p:pic>
          <p:nvPicPr>
            <p:cNvPr id="6" name="Picture 18"/>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l="-2933" t="38034"/>
            <a:stretch>
              <a:fillRect/>
            </a:stretch>
          </p:blipFill>
          <p:spPr bwMode="auto">
            <a:xfrm>
              <a:off x="3395663" y="6073775"/>
              <a:ext cx="2451100" cy="230188"/>
            </a:xfrm>
            <a:prstGeom prst="rect">
              <a:avLst/>
            </a:prstGeom>
            <a:noFill/>
            <a:ln w="9525">
              <a:noFill/>
              <a:miter lim="800000"/>
              <a:headEnd/>
              <a:tailEnd/>
            </a:ln>
          </p:spPr>
        </p:pic>
        <p:sp>
          <p:nvSpPr>
            <p:cNvPr id="7" name="Text Box 24"/>
            <p:cNvSpPr txBox="1">
              <a:spLocks noChangeArrowheads="1"/>
            </p:cNvSpPr>
            <p:nvPr/>
          </p:nvSpPr>
          <p:spPr bwMode="auto">
            <a:xfrm>
              <a:off x="3505200" y="2008188"/>
              <a:ext cx="2362200" cy="2988335"/>
            </a:xfrm>
            <a:prstGeom prst="rect">
              <a:avLst/>
            </a:prstGeom>
            <a:noFill/>
            <a:ln w="9525">
              <a:noFill/>
              <a:miter lim="800000"/>
              <a:headEnd/>
              <a:tailEnd/>
            </a:ln>
          </p:spPr>
          <p:txBody>
            <a:bodyPr lIns="82124" tIns="41061" rIns="82124" bIns="41061">
              <a:prstTxWarp prst="textNoShape">
                <a:avLst/>
              </a:prstTxWarp>
              <a:spAutoFit/>
            </a:bodyPr>
            <a:lstStyle/>
            <a:p>
              <a:pPr marL="228600" indent="-228600" defTabSz="814388">
                <a:spcBef>
                  <a:spcPct val="40000"/>
                </a:spcBef>
                <a:buClr>
                  <a:srgbClr val="DDDDDD"/>
                </a:buClr>
                <a:buSzPct val="70000"/>
                <a:buFont typeface="Wingdings" charset="2"/>
                <a:buChar char="n"/>
              </a:pPr>
              <a:r>
                <a:rPr lang="en-US" sz="1600" dirty="0" err="1">
                  <a:solidFill>
                    <a:schemeClr val="bg1"/>
                  </a:solidFill>
                  <a:ea typeface="Arial Unicode MS" charset="0"/>
                  <a:cs typeface="Arial Unicode MS" charset="0"/>
                </a:rPr>
                <a:t>Teamware</a:t>
              </a:r>
              <a:endParaRPr lang="en-US" sz="1600" dirty="0">
                <a:solidFill>
                  <a:schemeClr val="bg1"/>
                </a:solidFill>
                <a:ea typeface="Arial Unicode MS" charset="0"/>
                <a:cs typeface="Arial Unicode MS" charset="0"/>
              </a:endParaRPr>
            </a:p>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Instant Messaging</a:t>
              </a:r>
            </a:p>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Presence</a:t>
              </a:r>
            </a:p>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Mobile/Wireless</a:t>
              </a:r>
            </a:p>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Web Conferencing</a:t>
              </a:r>
            </a:p>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P2P</a:t>
              </a:r>
            </a:p>
            <a:p>
              <a:pPr marL="228600" indent="-228600" defTabSz="814388">
                <a:spcBef>
                  <a:spcPct val="40000"/>
                </a:spcBef>
                <a:buClr>
                  <a:srgbClr val="DDDDDD"/>
                </a:buClr>
                <a:buSzPct val="70000"/>
                <a:buFont typeface="Wingdings" charset="2"/>
                <a:buChar char="n"/>
              </a:pPr>
              <a:r>
                <a:rPr lang="en-US" sz="1600" dirty="0" smtClean="0">
                  <a:solidFill>
                    <a:schemeClr val="bg1"/>
                  </a:solidFill>
                  <a:ea typeface="Arial Unicode MS" charset="0"/>
                  <a:cs typeface="Arial Unicode MS" charset="0"/>
                </a:rPr>
                <a:t>Webcasting</a:t>
              </a:r>
            </a:p>
            <a:p>
              <a:pPr marL="228600" indent="-228600" defTabSz="814388">
                <a:spcBef>
                  <a:spcPct val="40000"/>
                </a:spcBef>
                <a:buClr>
                  <a:srgbClr val="DDDDDD"/>
                </a:buClr>
                <a:buSzPct val="70000"/>
                <a:buFont typeface="Wingdings" charset="2"/>
                <a:buChar char="n"/>
              </a:pPr>
              <a:r>
                <a:rPr lang="en-US" sz="1600" dirty="0" smtClean="0">
                  <a:solidFill>
                    <a:schemeClr val="bg1"/>
                  </a:solidFill>
                  <a:ea typeface="Arial Unicode MS" charset="0"/>
                  <a:cs typeface="Arial Unicode MS" charset="0"/>
                </a:rPr>
                <a:t>High Definition, Immersive Video</a:t>
              </a:r>
              <a:endParaRPr lang="en-US" sz="1600" dirty="0">
                <a:solidFill>
                  <a:schemeClr val="bg1"/>
                </a:solidFill>
                <a:ea typeface="Arial Unicode MS" charset="0"/>
                <a:cs typeface="Arial Unicode MS" charset="0"/>
              </a:endParaRPr>
            </a:p>
          </p:txBody>
        </p:sp>
        <p:sp>
          <p:nvSpPr>
            <p:cNvPr id="8" name="Text Box 27"/>
            <p:cNvSpPr txBox="1">
              <a:spLocks noChangeArrowheads="1"/>
            </p:cNvSpPr>
            <p:nvPr/>
          </p:nvSpPr>
          <p:spPr bwMode="auto">
            <a:xfrm>
              <a:off x="4114800" y="1463675"/>
              <a:ext cx="911225" cy="384175"/>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2200">
                  <a:solidFill>
                    <a:srgbClr val="C38AE2"/>
                  </a:solidFill>
                  <a:ea typeface="ヒラギノ角ゴ ProN W3" charset="-128"/>
                  <a:cs typeface="ヒラギノ角ゴ ProN W3" charset="-128"/>
                </a:rPr>
                <a:t>Share</a:t>
              </a:r>
            </a:p>
          </p:txBody>
        </p:sp>
        <p:sp>
          <p:nvSpPr>
            <p:cNvPr id="9" name="Line 28"/>
            <p:cNvSpPr>
              <a:spLocks noChangeShapeType="1"/>
            </p:cNvSpPr>
            <p:nvPr/>
          </p:nvSpPr>
          <p:spPr bwMode="auto">
            <a:xfrm>
              <a:off x="3448050" y="1871663"/>
              <a:ext cx="2236788" cy="0"/>
            </a:xfrm>
            <a:prstGeom prst="line">
              <a:avLst/>
            </a:prstGeom>
            <a:noFill/>
            <a:ln w="9525">
              <a:solidFill>
                <a:srgbClr val="AA78C6"/>
              </a:solidFill>
              <a:round/>
              <a:headEnd/>
              <a:tailEnd/>
            </a:ln>
          </p:spPr>
          <p:txBody>
            <a:bodyPr wrap="none" lIns="82124" tIns="41061" rIns="82124" bIns="41061" anchor="ctr">
              <a:prstTxWarp prst="textNoShape">
                <a:avLst/>
              </a:prstTxWarp>
              <a:spAutoFit/>
            </a:bodyPr>
            <a:lstStyle/>
            <a:p>
              <a:endParaRPr lang="en-US"/>
            </a:p>
          </p:txBody>
        </p:sp>
        <p:sp>
          <p:nvSpPr>
            <p:cNvPr id="10" name="Text Box 23"/>
            <p:cNvSpPr txBox="1">
              <a:spLocks noChangeArrowheads="1"/>
            </p:cNvSpPr>
            <p:nvPr/>
          </p:nvSpPr>
          <p:spPr bwMode="auto">
            <a:xfrm>
              <a:off x="3740150" y="5317282"/>
              <a:ext cx="1905000" cy="300183"/>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1800" dirty="0">
                  <a:solidFill>
                    <a:srgbClr val="FFFF00"/>
                  </a:solidFill>
                  <a:ea typeface="ヒラギノ角ゴ ProN W3" charset="-128"/>
                  <a:cs typeface="ヒラギノ角ゴ ProN W3" charset="-128"/>
                  <a:sym typeface="Arial" charset="0"/>
                </a:rPr>
                <a:t>2nd Generation </a:t>
              </a:r>
            </a:p>
          </p:txBody>
        </p:sp>
      </p:grpSp>
      <p:pic>
        <p:nvPicPr>
          <p:cNvPr id="11" name="Picture 19"/>
          <p:cNvPicPr>
            <a:picLocks noChangeAspect="1" noChangeArrowheads="1"/>
          </p:cNvPicPr>
          <p:nvPr/>
        </p:nvPicPr>
        <p:blipFill>
          <a:blip r:embed="rId3"/>
          <a:srcRect/>
          <a:stretch>
            <a:fillRect/>
          </a:stretch>
        </p:blipFill>
        <p:spPr bwMode="auto">
          <a:xfrm>
            <a:off x="3819769" y="1518744"/>
            <a:ext cx="4856918" cy="3885534"/>
          </a:xfrm>
          <a:prstGeom prst="rect">
            <a:avLst/>
          </a:prstGeom>
          <a:noFill/>
          <a:ln w="9525">
            <a:noFill/>
            <a:miter lim="800000"/>
            <a:headEnd/>
            <a:tailEnd/>
          </a:ln>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969926226"/>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2</a:t>
            </a:r>
            <a:endParaRPr lang="en-US" dirty="0"/>
          </a:p>
        </p:txBody>
      </p:sp>
      <p:grpSp>
        <p:nvGrpSpPr>
          <p:cNvPr id="3" name="Group 2"/>
          <p:cNvGrpSpPr/>
          <p:nvPr/>
        </p:nvGrpSpPr>
        <p:grpSpPr>
          <a:xfrm>
            <a:off x="341313" y="1255713"/>
            <a:ext cx="2628900" cy="4991100"/>
            <a:chOff x="3252788" y="1312863"/>
            <a:chExt cx="2628900" cy="4991100"/>
          </a:xfrm>
        </p:grpSpPr>
        <p:sp>
          <p:nvSpPr>
            <p:cNvPr id="4" name="Rectangle 33"/>
            <p:cNvSpPr>
              <a:spLocks noChangeArrowheads="1"/>
            </p:cNvSpPr>
            <p:nvPr/>
          </p:nvSpPr>
          <p:spPr bwMode="auto">
            <a:xfrm>
              <a:off x="3382963" y="4932363"/>
              <a:ext cx="2368550" cy="368300"/>
            </a:xfrm>
            <a:prstGeom prst="rect">
              <a:avLst/>
            </a:prstGeom>
            <a:gradFill rotWithShape="1">
              <a:gsLst>
                <a:gs pos="0">
                  <a:srgbClr val="000000">
                    <a:alpha val="56000"/>
                  </a:srgbClr>
                </a:gs>
                <a:gs pos="100000">
                  <a:srgbClr val="000000">
                    <a:alpha val="0"/>
                  </a:srgbClr>
                </a:gs>
              </a:gsLst>
              <a:path path="shape">
                <a:fillToRect l="50000" t="50000" r="50000" b="50000"/>
              </a:path>
            </a:gradFill>
            <a:ln w="12700">
              <a:noFill/>
              <a:miter lim="800000"/>
              <a:headEnd/>
              <a:tailEnd/>
            </a:ln>
          </p:spPr>
          <p:txBody>
            <a:bodyPr wrap="none" anchor="ctr">
              <a:prstTxWarp prst="textNoShape">
                <a:avLst/>
              </a:prstTxWarp>
            </a:bodyPr>
            <a:lstStyle/>
            <a:p>
              <a:endParaRPr lang="en-US" sz="1800"/>
            </a:p>
          </p:txBody>
        </p:sp>
        <p:sp>
          <p:nvSpPr>
            <p:cNvPr id="5" name="Rectangle 14"/>
            <p:cNvSpPr>
              <a:spLocks noChangeArrowheads="1"/>
            </p:cNvSpPr>
            <p:nvPr/>
          </p:nvSpPr>
          <p:spPr bwMode="auto">
            <a:xfrm>
              <a:off x="3252788" y="1312863"/>
              <a:ext cx="2628900" cy="4962525"/>
            </a:xfrm>
            <a:prstGeom prst="rect">
              <a:avLst/>
            </a:prstGeom>
            <a:gradFill rotWithShape="1">
              <a:gsLst>
                <a:gs pos="0">
                  <a:srgbClr val="8A44AA">
                    <a:alpha val="75000"/>
                  </a:srgbClr>
                </a:gs>
                <a:gs pos="100000">
                  <a:srgbClr val="000000">
                    <a:alpha val="26999"/>
                  </a:srgbClr>
                </a:gs>
              </a:gsLst>
              <a:lin ang="5400000" scaled="1"/>
            </a:gradFill>
            <a:ln w="19050">
              <a:noFill/>
              <a:miter lim="800000"/>
              <a:headEnd/>
              <a:tailEnd/>
            </a:ln>
          </p:spPr>
          <p:txBody>
            <a:bodyPr lIns="82124" tIns="41061" rIns="82124" bIns="41061" anchor="ctr">
              <a:prstTxWarp prst="textNoShape">
                <a:avLst/>
              </a:prstTxWarp>
              <a:spAutoFit/>
            </a:bodyPr>
            <a:lstStyle/>
            <a:p>
              <a:endParaRPr lang="en-US" sz="1800"/>
            </a:p>
          </p:txBody>
        </p:sp>
        <p:pic>
          <p:nvPicPr>
            <p:cNvPr id="6" name="Picture 18"/>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l="-2933" t="38034"/>
            <a:stretch>
              <a:fillRect/>
            </a:stretch>
          </p:blipFill>
          <p:spPr bwMode="auto">
            <a:xfrm>
              <a:off x="3395663" y="6073775"/>
              <a:ext cx="2451100" cy="230188"/>
            </a:xfrm>
            <a:prstGeom prst="rect">
              <a:avLst/>
            </a:prstGeom>
            <a:noFill/>
            <a:ln w="9525">
              <a:noFill/>
              <a:miter lim="800000"/>
              <a:headEnd/>
              <a:tailEnd/>
            </a:ln>
          </p:spPr>
        </p:pic>
        <p:sp>
          <p:nvSpPr>
            <p:cNvPr id="7" name="Text Box 24"/>
            <p:cNvSpPr txBox="1">
              <a:spLocks noChangeArrowheads="1"/>
            </p:cNvSpPr>
            <p:nvPr/>
          </p:nvSpPr>
          <p:spPr bwMode="auto">
            <a:xfrm>
              <a:off x="3505200" y="2008188"/>
              <a:ext cx="2362200" cy="3333045"/>
            </a:xfrm>
            <a:prstGeom prst="rect">
              <a:avLst/>
            </a:prstGeom>
            <a:noFill/>
            <a:ln w="9525">
              <a:noFill/>
              <a:miter lim="800000"/>
              <a:headEnd/>
              <a:tailEnd/>
            </a:ln>
          </p:spPr>
          <p:txBody>
            <a:bodyPr lIns="82124" tIns="41061" rIns="82124" bIns="41061">
              <a:prstTxWarp prst="textNoShape">
                <a:avLst/>
              </a:prstTxWarp>
              <a:spAutoFit/>
            </a:bodyPr>
            <a:lstStyle/>
            <a:p>
              <a:pPr marL="228600" indent="-228600" defTabSz="814388">
                <a:spcBef>
                  <a:spcPct val="40000"/>
                </a:spcBef>
                <a:buClr>
                  <a:srgbClr val="DDDDDD"/>
                </a:buClr>
                <a:buSzPct val="70000"/>
                <a:buFont typeface="Wingdings" charset="2"/>
                <a:buChar char="n"/>
              </a:pPr>
              <a:r>
                <a:rPr lang="en-US" sz="1600" dirty="0" err="1" smtClean="0">
                  <a:solidFill>
                    <a:schemeClr val="bg1"/>
                  </a:solidFill>
                  <a:ea typeface="Arial Unicode MS" charset="0"/>
                  <a:cs typeface="Arial Unicode MS" charset="0"/>
                </a:rPr>
                <a:t>Teamware</a:t>
              </a:r>
              <a:endParaRPr lang="en-US" sz="1600" dirty="0" smtClean="0">
                <a:solidFill>
                  <a:schemeClr val="bg1"/>
                </a:solidFill>
                <a:ea typeface="Arial Unicode MS" charset="0"/>
                <a:cs typeface="Arial Unicode MS" charset="0"/>
              </a:endParaRPr>
            </a:p>
            <a:p>
              <a:pPr marL="228600" indent="-228600" defTabSz="814388">
                <a:spcBef>
                  <a:spcPct val="40000"/>
                </a:spcBef>
                <a:buClr>
                  <a:srgbClr val="DDDDDD"/>
                </a:buClr>
                <a:buSzPct val="70000"/>
                <a:buFont typeface="Wingdings" charset="2"/>
                <a:buChar char="n"/>
              </a:pPr>
              <a:r>
                <a:rPr lang="en-US" sz="1600" dirty="0" smtClean="0">
                  <a:solidFill>
                    <a:srgbClr val="FFFFFF"/>
                  </a:solidFill>
                  <a:ea typeface="Arial Unicode MS" charset="0"/>
                  <a:cs typeface="Arial Unicode MS" charset="0"/>
                </a:rPr>
                <a:t>Document Management</a:t>
              </a:r>
              <a:endParaRPr lang="en-US" sz="1600" dirty="0">
                <a:solidFill>
                  <a:srgbClr val="FFFFFF"/>
                </a:solidFill>
                <a:ea typeface="Arial Unicode MS" charset="0"/>
                <a:cs typeface="Arial Unicode MS" charset="0"/>
              </a:endParaRPr>
            </a:p>
            <a:p>
              <a:pPr marL="228600" indent="-228600" defTabSz="814388">
                <a:spcBef>
                  <a:spcPct val="40000"/>
                </a:spcBef>
                <a:buClr>
                  <a:srgbClr val="DDDDDD"/>
                </a:buClr>
                <a:buSzPct val="70000"/>
                <a:buFont typeface="Wingdings" charset="2"/>
                <a:buChar char="n"/>
              </a:pPr>
              <a:r>
                <a:rPr lang="en-US" sz="1600" dirty="0">
                  <a:solidFill>
                    <a:srgbClr val="FFFFFF"/>
                  </a:solidFill>
                  <a:ea typeface="Arial Unicode MS" charset="0"/>
                  <a:cs typeface="Arial Unicode MS" charset="0"/>
                </a:rPr>
                <a:t>Instant Messaging</a:t>
              </a:r>
            </a:p>
            <a:p>
              <a:pPr marL="228600" indent="-228600" defTabSz="814388">
                <a:spcBef>
                  <a:spcPct val="40000"/>
                </a:spcBef>
                <a:buClr>
                  <a:srgbClr val="DDDDDD"/>
                </a:buClr>
                <a:buSzPct val="70000"/>
                <a:buFont typeface="Wingdings" charset="2"/>
                <a:buChar char="n"/>
              </a:pPr>
              <a:r>
                <a:rPr lang="en-US" sz="1600" dirty="0">
                  <a:solidFill>
                    <a:srgbClr val="FFFFFF"/>
                  </a:solidFill>
                  <a:ea typeface="Arial Unicode MS" charset="0"/>
                  <a:cs typeface="Arial Unicode MS" charset="0"/>
                </a:rPr>
                <a:t>Presence</a:t>
              </a:r>
            </a:p>
            <a:p>
              <a:pPr marL="228600" indent="-228600" defTabSz="814388">
                <a:spcBef>
                  <a:spcPct val="40000"/>
                </a:spcBef>
                <a:buClr>
                  <a:srgbClr val="DDDDDD"/>
                </a:buClr>
                <a:buSzPct val="70000"/>
                <a:buFont typeface="Wingdings" charset="2"/>
                <a:buChar char="n"/>
              </a:pPr>
              <a:r>
                <a:rPr lang="en-US" sz="1600" dirty="0">
                  <a:solidFill>
                    <a:srgbClr val="FFFFFF"/>
                  </a:solidFill>
                  <a:ea typeface="Arial Unicode MS" charset="0"/>
                  <a:cs typeface="Arial Unicode MS" charset="0"/>
                </a:rPr>
                <a:t>Mobile/Wireless</a:t>
              </a:r>
            </a:p>
            <a:p>
              <a:pPr marL="228600" indent="-228600" defTabSz="814388">
                <a:spcBef>
                  <a:spcPct val="40000"/>
                </a:spcBef>
                <a:buClr>
                  <a:srgbClr val="DDDDDD"/>
                </a:buClr>
                <a:buSzPct val="70000"/>
                <a:buFont typeface="Wingdings" charset="2"/>
                <a:buChar char="n"/>
              </a:pPr>
              <a:r>
                <a:rPr lang="en-US" sz="1600" dirty="0">
                  <a:solidFill>
                    <a:srgbClr val="FFFFFF"/>
                  </a:solidFill>
                  <a:ea typeface="Arial Unicode MS" charset="0"/>
                  <a:cs typeface="Arial Unicode MS" charset="0"/>
                </a:rPr>
                <a:t>Web Conferencing</a:t>
              </a:r>
            </a:p>
            <a:p>
              <a:pPr marL="228600" indent="-228600" defTabSz="814388">
                <a:spcBef>
                  <a:spcPct val="40000"/>
                </a:spcBef>
                <a:buClr>
                  <a:srgbClr val="DDDDDD"/>
                </a:buClr>
                <a:buSzPct val="70000"/>
                <a:buFont typeface="Wingdings" charset="2"/>
                <a:buChar char="n"/>
              </a:pPr>
              <a:r>
                <a:rPr lang="en-US" sz="1600" dirty="0">
                  <a:solidFill>
                    <a:srgbClr val="FFFFFF"/>
                  </a:solidFill>
                  <a:ea typeface="Arial Unicode MS" charset="0"/>
                  <a:cs typeface="Arial Unicode MS" charset="0"/>
                </a:rPr>
                <a:t>P2P</a:t>
              </a:r>
            </a:p>
            <a:p>
              <a:pPr marL="228600" indent="-228600" defTabSz="814388">
                <a:spcBef>
                  <a:spcPct val="40000"/>
                </a:spcBef>
                <a:buClr>
                  <a:srgbClr val="DDDDDD"/>
                </a:buClr>
                <a:buSzPct val="70000"/>
                <a:buFont typeface="Wingdings" charset="2"/>
                <a:buChar char="n"/>
              </a:pPr>
              <a:r>
                <a:rPr lang="en-US" sz="1600" dirty="0" smtClean="0">
                  <a:solidFill>
                    <a:srgbClr val="FFFFFF"/>
                  </a:solidFill>
                  <a:ea typeface="Arial Unicode MS" charset="0"/>
                  <a:cs typeface="Arial Unicode MS" charset="0"/>
                </a:rPr>
                <a:t>Webcasting</a:t>
              </a:r>
            </a:p>
            <a:p>
              <a:pPr marL="228600" indent="-228600" defTabSz="814388">
                <a:spcBef>
                  <a:spcPct val="40000"/>
                </a:spcBef>
                <a:buClr>
                  <a:srgbClr val="DDDDDD"/>
                </a:buClr>
                <a:buSzPct val="70000"/>
                <a:buFont typeface="Wingdings" charset="2"/>
                <a:buChar char="n"/>
              </a:pPr>
              <a:r>
                <a:rPr lang="en-US" sz="1600" dirty="0" smtClean="0">
                  <a:solidFill>
                    <a:srgbClr val="FFFFFF"/>
                  </a:solidFill>
                  <a:ea typeface="Arial Unicode MS" charset="0"/>
                  <a:cs typeface="Arial Unicode MS" charset="0"/>
                </a:rPr>
                <a:t>High Definition Video</a:t>
              </a:r>
              <a:endParaRPr lang="en-US" sz="1600" dirty="0">
                <a:solidFill>
                  <a:srgbClr val="FFFFFF"/>
                </a:solidFill>
                <a:ea typeface="Arial Unicode MS" charset="0"/>
                <a:cs typeface="Arial Unicode MS" charset="0"/>
              </a:endParaRPr>
            </a:p>
          </p:txBody>
        </p:sp>
        <p:sp>
          <p:nvSpPr>
            <p:cNvPr id="8" name="Text Box 27"/>
            <p:cNvSpPr txBox="1">
              <a:spLocks noChangeArrowheads="1"/>
            </p:cNvSpPr>
            <p:nvPr/>
          </p:nvSpPr>
          <p:spPr bwMode="auto">
            <a:xfrm>
              <a:off x="4114800" y="1463675"/>
              <a:ext cx="911225" cy="384175"/>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2200">
                  <a:solidFill>
                    <a:srgbClr val="C38AE2"/>
                  </a:solidFill>
                  <a:ea typeface="ヒラギノ角ゴ ProN W3" charset="-128"/>
                  <a:cs typeface="ヒラギノ角ゴ ProN W3" charset="-128"/>
                </a:rPr>
                <a:t>Share</a:t>
              </a:r>
            </a:p>
          </p:txBody>
        </p:sp>
        <p:sp>
          <p:nvSpPr>
            <p:cNvPr id="9" name="Line 28"/>
            <p:cNvSpPr>
              <a:spLocks noChangeShapeType="1"/>
            </p:cNvSpPr>
            <p:nvPr/>
          </p:nvSpPr>
          <p:spPr bwMode="auto">
            <a:xfrm>
              <a:off x="3448050" y="1871663"/>
              <a:ext cx="2236788" cy="0"/>
            </a:xfrm>
            <a:prstGeom prst="line">
              <a:avLst/>
            </a:prstGeom>
            <a:noFill/>
            <a:ln w="9525">
              <a:solidFill>
                <a:srgbClr val="AA78C6"/>
              </a:solidFill>
              <a:round/>
              <a:headEnd/>
              <a:tailEnd/>
            </a:ln>
          </p:spPr>
          <p:txBody>
            <a:bodyPr wrap="none" lIns="82124" tIns="41061" rIns="82124" bIns="41061" anchor="ctr">
              <a:prstTxWarp prst="textNoShape">
                <a:avLst/>
              </a:prstTxWarp>
              <a:spAutoFit/>
            </a:bodyPr>
            <a:lstStyle/>
            <a:p>
              <a:endParaRPr lang="en-US"/>
            </a:p>
          </p:txBody>
        </p:sp>
        <p:sp>
          <p:nvSpPr>
            <p:cNvPr id="10" name="Text Box 23"/>
            <p:cNvSpPr txBox="1">
              <a:spLocks noChangeArrowheads="1"/>
            </p:cNvSpPr>
            <p:nvPr/>
          </p:nvSpPr>
          <p:spPr bwMode="auto">
            <a:xfrm>
              <a:off x="3614738" y="5300663"/>
              <a:ext cx="1905000" cy="330200"/>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1800" dirty="0">
                  <a:solidFill>
                    <a:srgbClr val="FFFF00"/>
                  </a:solidFill>
                  <a:ea typeface="ヒラギノ角ゴ ProN W3" charset="-128"/>
                  <a:cs typeface="ヒラギノ角ゴ ProN W3" charset="-128"/>
                  <a:sym typeface="Arial" charset="0"/>
                </a:rPr>
                <a:t>2nd Generation </a:t>
              </a:r>
            </a:p>
          </p:txBody>
        </p:sp>
      </p:grpSp>
      <p:pic>
        <p:nvPicPr>
          <p:cNvPr id="12" name="Picture 4"/>
          <p:cNvPicPr>
            <a:picLocks noChangeAspect="1"/>
          </p:cNvPicPr>
          <p:nvPr/>
        </p:nvPicPr>
        <p:blipFill>
          <a:blip r:embed="rId3"/>
          <a:srcRect/>
          <a:stretch>
            <a:fillRect/>
          </a:stretch>
        </p:blipFill>
        <p:spPr bwMode="auto">
          <a:xfrm>
            <a:off x="3289970" y="1284288"/>
            <a:ext cx="5684167" cy="4546207"/>
          </a:xfrm>
          <a:prstGeom prst="rect">
            <a:avLst/>
          </a:prstGeom>
          <a:noFill/>
          <a:ln w="9525">
            <a:noFill/>
            <a:miter lim="800000"/>
            <a:headEnd/>
            <a:tailEnd/>
          </a:ln>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032852083"/>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t>Addressing the 3</a:t>
            </a:r>
            <a:r>
              <a:rPr lang="en-US" baseline="30000" smtClean="0"/>
              <a:t>rd</a:t>
            </a:r>
            <a:r>
              <a:rPr lang="en-US" smtClean="0"/>
              <a:t> Wave</a:t>
            </a:r>
          </a:p>
        </p:txBody>
      </p:sp>
      <p:sp>
        <p:nvSpPr>
          <p:cNvPr id="71685" name="Rectangle 35"/>
          <p:cNvSpPr>
            <a:spLocks noChangeArrowheads="1"/>
          </p:cNvSpPr>
          <p:nvPr/>
        </p:nvSpPr>
        <p:spPr bwMode="auto">
          <a:xfrm>
            <a:off x="876300" y="5067300"/>
            <a:ext cx="2368550" cy="368300"/>
          </a:xfrm>
          <a:prstGeom prst="rect">
            <a:avLst/>
          </a:prstGeom>
          <a:gradFill rotWithShape="1">
            <a:gsLst>
              <a:gs pos="0">
                <a:srgbClr val="000000">
                  <a:alpha val="56000"/>
                </a:srgbClr>
              </a:gs>
              <a:gs pos="100000">
                <a:srgbClr val="000000">
                  <a:alpha val="0"/>
                </a:srgbClr>
              </a:gs>
            </a:gsLst>
            <a:path path="shape">
              <a:fillToRect l="50000" t="50000" r="50000" b="50000"/>
            </a:path>
          </a:gradFill>
          <a:ln w="12700">
            <a:noFill/>
            <a:miter lim="800000"/>
            <a:headEnd/>
            <a:tailEnd/>
          </a:ln>
        </p:spPr>
        <p:txBody>
          <a:bodyPr wrap="none" anchor="ctr">
            <a:prstTxWarp prst="textNoShape">
              <a:avLst/>
            </a:prstTxWarp>
          </a:bodyPr>
          <a:lstStyle/>
          <a:p>
            <a:endParaRPr lang="en-US" sz="1800"/>
          </a:p>
        </p:txBody>
      </p:sp>
      <p:sp>
        <p:nvSpPr>
          <p:cNvPr id="71686" name="Rectangle 16"/>
          <p:cNvSpPr>
            <a:spLocks noChangeArrowheads="1"/>
          </p:cNvSpPr>
          <p:nvPr/>
        </p:nvSpPr>
        <p:spPr bwMode="auto">
          <a:xfrm>
            <a:off x="746125" y="1447800"/>
            <a:ext cx="2628900" cy="4729163"/>
          </a:xfrm>
          <a:prstGeom prst="rect">
            <a:avLst/>
          </a:prstGeom>
          <a:gradFill rotWithShape="1">
            <a:gsLst>
              <a:gs pos="0">
                <a:srgbClr val="678DC5">
                  <a:alpha val="78000"/>
                </a:srgbClr>
              </a:gs>
              <a:gs pos="100000">
                <a:srgbClr val="30415B">
                  <a:alpha val="35001"/>
                </a:srgbClr>
              </a:gs>
            </a:gsLst>
            <a:lin ang="5400000" scaled="1"/>
          </a:gradFill>
          <a:ln w="28575">
            <a:noFill/>
            <a:miter lim="800000"/>
            <a:headEnd/>
            <a:tailEnd/>
          </a:ln>
        </p:spPr>
        <p:txBody>
          <a:bodyPr lIns="82124" tIns="41061" rIns="82124" bIns="41061" anchor="ctr">
            <a:prstTxWarp prst="textNoShape">
              <a:avLst/>
            </a:prstTxWarp>
            <a:spAutoFit/>
          </a:bodyPr>
          <a:lstStyle/>
          <a:p>
            <a:endParaRPr lang="en-US" sz="1800"/>
          </a:p>
        </p:txBody>
      </p:sp>
      <p:sp>
        <p:nvSpPr>
          <p:cNvPr id="71687" name="Text Box 26"/>
          <p:cNvSpPr txBox="1">
            <a:spLocks noChangeArrowheads="1"/>
          </p:cNvSpPr>
          <p:nvPr/>
        </p:nvSpPr>
        <p:spPr bwMode="auto">
          <a:xfrm>
            <a:off x="1014413" y="2143125"/>
            <a:ext cx="2209800" cy="2643625"/>
          </a:xfrm>
          <a:prstGeom prst="rect">
            <a:avLst/>
          </a:prstGeom>
          <a:noFill/>
          <a:ln w="9525">
            <a:noFill/>
            <a:miter lim="800000"/>
            <a:headEnd/>
            <a:tailEnd/>
          </a:ln>
        </p:spPr>
        <p:txBody>
          <a:bodyPr lIns="82124" tIns="41061" rIns="82124" bIns="41061">
            <a:prstTxWarp prst="textNoShape">
              <a:avLst/>
            </a:prstTxWarp>
            <a:spAutoFit/>
          </a:bodyPr>
          <a:lstStyle/>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Blogs and Wikis</a:t>
            </a:r>
          </a:p>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Social Network Analysis</a:t>
            </a:r>
          </a:p>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Social Applications</a:t>
            </a:r>
          </a:p>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Expertise Location</a:t>
            </a:r>
          </a:p>
          <a:p>
            <a:pPr marL="228600" indent="-228600" defTabSz="814388">
              <a:spcBef>
                <a:spcPct val="40000"/>
              </a:spcBef>
              <a:buClr>
                <a:srgbClr val="DDDDDD"/>
              </a:buClr>
              <a:buSzPct val="70000"/>
              <a:buFont typeface="Wingdings" charset="2"/>
              <a:buChar char="n"/>
            </a:pPr>
            <a:r>
              <a:rPr lang="en-US" sz="1600" dirty="0">
                <a:solidFill>
                  <a:schemeClr val="bg1"/>
                </a:solidFill>
                <a:ea typeface="Arial Unicode MS" charset="0"/>
                <a:cs typeface="Arial Unicode MS" charset="0"/>
              </a:rPr>
              <a:t>Syndication (RSS)</a:t>
            </a:r>
          </a:p>
          <a:p>
            <a:pPr marL="228600" indent="-228600" defTabSz="814388">
              <a:spcBef>
                <a:spcPct val="40000"/>
              </a:spcBef>
              <a:buClr>
                <a:srgbClr val="DDDDDD"/>
              </a:buClr>
              <a:buSzPct val="70000"/>
              <a:buFont typeface="Wingdings" charset="2"/>
              <a:buChar char="n"/>
            </a:pPr>
            <a:r>
              <a:rPr lang="en-US" sz="1600" i="1" dirty="0">
                <a:solidFill>
                  <a:schemeClr val="bg1"/>
                </a:solidFill>
                <a:ea typeface="Arial Unicode MS" charset="0"/>
                <a:cs typeface="Arial Unicode MS" charset="0"/>
              </a:rPr>
              <a:t>Ad Hoc </a:t>
            </a:r>
            <a:r>
              <a:rPr lang="en-US" sz="1600" dirty="0">
                <a:solidFill>
                  <a:schemeClr val="bg1"/>
                </a:solidFill>
                <a:ea typeface="Arial Unicode MS" charset="0"/>
                <a:cs typeface="Arial Unicode MS" charset="0"/>
              </a:rPr>
              <a:t>Workflow</a:t>
            </a:r>
          </a:p>
          <a:p>
            <a:pPr marL="228600" indent="-228600" defTabSz="814388">
              <a:spcBef>
                <a:spcPct val="40000"/>
              </a:spcBef>
              <a:buClr>
                <a:srgbClr val="DDDDDD"/>
              </a:buClr>
              <a:buSzPct val="70000"/>
              <a:buFont typeface="Wingdings" charset="2"/>
              <a:buNone/>
            </a:pPr>
            <a:endParaRPr lang="en-US" sz="1600" dirty="0">
              <a:solidFill>
                <a:srgbClr val="FFFF00"/>
              </a:solidFill>
              <a:ea typeface="Arial Unicode MS" charset="0"/>
              <a:cs typeface="Arial Unicode MS" charset="0"/>
            </a:endParaRPr>
          </a:p>
        </p:txBody>
      </p:sp>
      <p:sp>
        <p:nvSpPr>
          <p:cNvPr id="71688" name="Text Box 31"/>
          <p:cNvSpPr txBox="1">
            <a:spLocks noChangeArrowheads="1"/>
          </p:cNvSpPr>
          <p:nvPr/>
        </p:nvSpPr>
        <p:spPr bwMode="auto">
          <a:xfrm>
            <a:off x="1466850" y="1598613"/>
            <a:ext cx="1190625" cy="384175"/>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2200">
                <a:solidFill>
                  <a:srgbClr val="93C4FF"/>
                </a:solidFill>
                <a:ea typeface="ヒラギノ角ゴ ProN W3" charset="-128"/>
                <a:cs typeface="ヒラギノ角ゴ ProN W3" charset="-128"/>
              </a:rPr>
              <a:t>Network</a:t>
            </a:r>
          </a:p>
        </p:txBody>
      </p:sp>
      <p:sp>
        <p:nvSpPr>
          <p:cNvPr id="71689" name="Line 32"/>
          <p:cNvSpPr>
            <a:spLocks noChangeShapeType="1"/>
          </p:cNvSpPr>
          <p:nvPr/>
        </p:nvSpPr>
        <p:spPr bwMode="auto">
          <a:xfrm>
            <a:off x="941388" y="2006600"/>
            <a:ext cx="2236787" cy="0"/>
          </a:xfrm>
          <a:prstGeom prst="line">
            <a:avLst/>
          </a:prstGeom>
          <a:noFill/>
          <a:ln w="9525">
            <a:solidFill>
              <a:srgbClr val="98C4FA"/>
            </a:solidFill>
            <a:round/>
            <a:headEnd/>
            <a:tailEnd/>
          </a:ln>
        </p:spPr>
        <p:txBody>
          <a:bodyPr wrap="none" lIns="82124" tIns="41061" rIns="82124" bIns="41061" anchor="ctr">
            <a:prstTxWarp prst="textNoShape">
              <a:avLst/>
            </a:prstTxWarp>
            <a:spAutoFit/>
          </a:bodyPr>
          <a:lstStyle/>
          <a:p>
            <a:endParaRPr lang="en-US"/>
          </a:p>
        </p:txBody>
      </p:sp>
      <p:sp>
        <p:nvSpPr>
          <p:cNvPr id="71690" name="Text Box 25"/>
          <p:cNvSpPr txBox="1">
            <a:spLocks noChangeArrowheads="1"/>
          </p:cNvSpPr>
          <p:nvPr/>
        </p:nvSpPr>
        <p:spPr bwMode="auto">
          <a:xfrm>
            <a:off x="1323975" y="4768850"/>
            <a:ext cx="1854200" cy="330200"/>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1800">
                <a:solidFill>
                  <a:srgbClr val="FFFF00"/>
                </a:solidFill>
                <a:ea typeface="ヒラギノ角ゴ ProN W3" charset="-128"/>
                <a:cs typeface="ヒラギノ角ゴ ProN W3" charset="-128"/>
                <a:sym typeface="Arial" charset="0"/>
              </a:rPr>
              <a:t>3rd Generation </a:t>
            </a:r>
          </a:p>
        </p:txBody>
      </p:sp>
      <p:sp>
        <p:nvSpPr>
          <p:cNvPr id="11" name="Rectangle 10"/>
          <p:cNvSpPr/>
          <p:nvPr/>
        </p:nvSpPr>
        <p:spPr>
          <a:xfrm>
            <a:off x="3694113" y="1381125"/>
            <a:ext cx="5449887" cy="4056495"/>
          </a:xfrm>
          <a:prstGeom prst="rect">
            <a:avLst/>
          </a:prstGeom>
        </p:spPr>
        <p:txBody>
          <a:bodyPr>
            <a:prstTxWarp prst="textNoShape">
              <a:avLst/>
            </a:prstTxWarp>
            <a:spAutoFit/>
          </a:bodyPr>
          <a:lstStyle/>
          <a:p>
            <a:pPr marL="342900" indent="-342900">
              <a:spcBef>
                <a:spcPct val="20000"/>
              </a:spcBef>
              <a:buClr>
                <a:schemeClr val="bg1"/>
              </a:buClr>
              <a:buFont typeface="Arial"/>
              <a:buChar char="•"/>
              <a:tabLst>
                <a:tab pos="171450" algn="l"/>
              </a:tabLst>
            </a:pPr>
            <a:r>
              <a:rPr lang="en-US" sz="2800" dirty="0" smtClean="0">
                <a:solidFill>
                  <a:srgbClr val="FFFFFF"/>
                </a:solidFill>
              </a:rPr>
              <a:t>Legal </a:t>
            </a:r>
            <a:r>
              <a:rPr lang="en-US" sz="2800" dirty="0">
                <a:solidFill>
                  <a:srgbClr val="FFFFFF"/>
                </a:solidFill>
              </a:rPr>
              <a:t>internal </a:t>
            </a:r>
            <a:endParaRPr lang="en-US" sz="2800" dirty="0" smtClean="0">
              <a:solidFill>
                <a:srgbClr val="FFFFFF"/>
              </a:solidFill>
            </a:endParaRPr>
          </a:p>
          <a:p>
            <a:pPr marL="342900" indent="-342900">
              <a:spcBef>
                <a:spcPct val="20000"/>
              </a:spcBef>
              <a:buClr>
                <a:schemeClr val="bg1"/>
              </a:buClr>
              <a:tabLst>
                <a:tab pos="171450" algn="l"/>
              </a:tabLst>
            </a:pPr>
            <a:r>
              <a:rPr lang="en-US" sz="2800" dirty="0" smtClean="0">
                <a:solidFill>
                  <a:srgbClr val="FFFFFF"/>
                </a:solidFill>
              </a:rPr>
              <a:t>				(</a:t>
            </a:r>
            <a:r>
              <a:rPr lang="en-US" sz="2800" dirty="0">
                <a:solidFill>
                  <a:srgbClr val="FFFFFF"/>
                </a:solidFill>
              </a:rPr>
              <a:t>secure, privileged)</a:t>
            </a:r>
            <a:endParaRPr lang="en-US" sz="2800" dirty="0" smtClean="0">
              <a:solidFill>
                <a:srgbClr val="FFFFFF"/>
              </a:solidFill>
            </a:endParaRPr>
          </a:p>
          <a:p>
            <a:pPr marL="342900" indent="-342900">
              <a:spcBef>
                <a:spcPct val="20000"/>
              </a:spcBef>
              <a:buClr>
                <a:schemeClr val="bg1"/>
              </a:buClr>
              <a:buFont typeface="Arial"/>
              <a:buChar char="•"/>
              <a:tabLst>
                <a:tab pos="171450" algn="l"/>
              </a:tabLst>
            </a:pPr>
            <a:r>
              <a:rPr lang="en-US" sz="2800" dirty="0" smtClean="0">
                <a:solidFill>
                  <a:srgbClr val="FFFFFF"/>
                </a:solidFill>
              </a:rPr>
              <a:t>Legal </a:t>
            </a:r>
            <a:r>
              <a:rPr lang="en-US" sz="2800" dirty="0">
                <a:solidFill>
                  <a:srgbClr val="FFFFFF"/>
                </a:solidFill>
              </a:rPr>
              <a:t>to internal client</a:t>
            </a:r>
          </a:p>
          <a:p>
            <a:pPr marL="342900" lvl="1" indent="-342900">
              <a:spcBef>
                <a:spcPct val="20000"/>
              </a:spcBef>
              <a:buClr>
                <a:schemeClr val="bg1"/>
              </a:buClr>
              <a:tabLst>
                <a:tab pos="171450" algn="l"/>
              </a:tabLst>
            </a:pPr>
            <a:r>
              <a:rPr lang="en-US" sz="2800" dirty="0" smtClean="0">
                <a:solidFill>
                  <a:srgbClr val="FFFFFF"/>
                </a:solidFill>
              </a:rPr>
              <a:t>				(</a:t>
            </a:r>
            <a:r>
              <a:rPr lang="en-US" sz="2800" dirty="0">
                <a:solidFill>
                  <a:srgbClr val="FFFFFF"/>
                </a:solidFill>
              </a:rPr>
              <a:t>secure, privileged)</a:t>
            </a:r>
            <a:endParaRPr lang="en-US" sz="2800" dirty="0" smtClean="0">
              <a:solidFill>
                <a:srgbClr val="FFFFFF"/>
              </a:solidFill>
            </a:endParaRPr>
          </a:p>
          <a:p>
            <a:pPr marL="342900" indent="-342900">
              <a:spcBef>
                <a:spcPct val="20000"/>
              </a:spcBef>
              <a:buClr>
                <a:schemeClr val="bg1"/>
              </a:buClr>
              <a:buFont typeface="Arial"/>
              <a:buChar char="•"/>
              <a:tabLst>
                <a:tab pos="171450" algn="l"/>
              </a:tabLst>
            </a:pPr>
            <a:r>
              <a:rPr lang="en-US" sz="2800" dirty="0" smtClean="0">
                <a:solidFill>
                  <a:srgbClr val="FFFFFF"/>
                </a:solidFill>
              </a:rPr>
              <a:t>Legal to firm			(privileged)</a:t>
            </a:r>
          </a:p>
          <a:p>
            <a:pPr marL="342900" indent="-342900">
              <a:spcBef>
                <a:spcPct val="20000"/>
              </a:spcBef>
              <a:buClr>
                <a:schemeClr val="bg1"/>
              </a:buClr>
              <a:buFont typeface="Arial"/>
              <a:buChar char="•"/>
              <a:tabLst>
                <a:tab pos="171450" algn="l"/>
              </a:tabLst>
            </a:pPr>
            <a:r>
              <a:rPr lang="en-US" sz="2800" dirty="0" smtClean="0">
                <a:solidFill>
                  <a:srgbClr val="FFFFFF"/>
                </a:solidFill>
              </a:rPr>
              <a:t>Legal to </a:t>
            </a:r>
            <a:r>
              <a:rPr lang="en-US" sz="2800" dirty="0">
                <a:solidFill>
                  <a:srgbClr val="FFFFFF"/>
                </a:solidFill>
              </a:rPr>
              <a:t>peer departments </a:t>
            </a:r>
            <a:endParaRPr lang="en-US" sz="2800" dirty="0" smtClean="0">
              <a:solidFill>
                <a:srgbClr val="FFFFFF"/>
              </a:solidFill>
            </a:endParaRPr>
          </a:p>
          <a:p>
            <a:pPr marL="342900" indent="-342900">
              <a:spcBef>
                <a:spcPct val="20000"/>
              </a:spcBef>
              <a:tabLst>
                <a:tab pos="171450" algn="l"/>
              </a:tabLst>
            </a:pPr>
            <a:r>
              <a:rPr lang="en-US" sz="2800" dirty="0" smtClean="0">
                <a:solidFill>
                  <a:srgbClr val="FFFFFF"/>
                </a:solidFill>
              </a:rPr>
              <a:t>				(</a:t>
            </a:r>
            <a:r>
              <a:rPr lang="en-US" sz="2800" dirty="0">
                <a:solidFill>
                  <a:srgbClr val="FFFFFF"/>
                </a:solidFill>
              </a:rPr>
              <a:t>open</a:t>
            </a:r>
            <a:r>
              <a:rPr lang="en-US" sz="2800" dirty="0" smtClean="0">
                <a:solidFill>
                  <a:srgbClr val="FFFFFF"/>
                </a:solidFill>
              </a:rPr>
              <a:t>)</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693865989"/>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522" name="Rectangle 62"/>
          <p:cNvSpPr>
            <a:spLocks noChangeArrowheads="1"/>
          </p:cNvSpPr>
          <p:nvPr/>
        </p:nvSpPr>
        <p:spPr bwMode="auto">
          <a:xfrm>
            <a:off x="0" y="3352800"/>
            <a:ext cx="9144000" cy="3505200"/>
          </a:xfrm>
          <a:prstGeom prst="rect">
            <a:avLst/>
          </a:prstGeom>
          <a:gradFill rotWithShape="0">
            <a:gsLst>
              <a:gs pos="0">
                <a:schemeClr val="tx1">
                  <a:alpha val="0"/>
                </a:schemeClr>
              </a:gs>
              <a:gs pos="100000">
                <a:schemeClr val="tx1">
                  <a:gamma/>
                  <a:tint val="0"/>
                  <a:invGamma/>
                  <a:alpha val="20000"/>
                </a:schemeClr>
              </a:gs>
            </a:gsLst>
            <a:lin ang="5400000" scaled="1"/>
          </a:gradFill>
          <a:ln w="9525">
            <a:noFill/>
            <a:round/>
            <a:headEnd/>
            <a:tailEnd/>
          </a:ln>
          <a:effectLst/>
        </p:spPr>
        <p:txBody>
          <a:bodyPr wrap="none" lIns="82124" tIns="41061" rIns="82124" bIns="41061" anchor="ctr">
            <a:prstTxWarp prst="textNoShape">
              <a:avLst/>
            </a:prstTxWarp>
          </a:bodyPr>
          <a:lstStyle/>
          <a:p>
            <a:endParaRPr lang="en-US" sz="1800"/>
          </a:p>
        </p:txBody>
      </p:sp>
      <p:sp>
        <p:nvSpPr>
          <p:cNvPr id="59395" name="Rectangle 3"/>
          <p:cNvSpPr>
            <a:spLocks noGrp="1" noChangeArrowheads="1"/>
          </p:cNvSpPr>
          <p:nvPr>
            <p:ph type="title"/>
          </p:nvPr>
        </p:nvSpPr>
        <p:spPr/>
        <p:txBody>
          <a:bodyPr/>
          <a:lstStyle/>
          <a:p>
            <a:pPr eaLnBrk="1" hangingPunct="1"/>
            <a:r>
              <a:rPr lang="en-US" dirty="0"/>
              <a:t> </a:t>
            </a:r>
            <a:br>
              <a:rPr lang="en-US" dirty="0"/>
            </a:br>
            <a:r>
              <a:rPr lang="en-US" dirty="0" smtClean="0"/>
              <a:t>From strategy to execution</a:t>
            </a:r>
            <a:endParaRPr lang="en-US" dirty="0"/>
          </a:p>
        </p:txBody>
      </p:sp>
      <p:sp>
        <p:nvSpPr>
          <p:cNvPr id="59396" name="Text Box 4"/>
          <p:cNvSpPr txBox="1">
            <a:spLocks noChangeArrowheads="1"/>
          </p:cNvSpPr>
          <p:nvPr/>
        </p:nvSpPr>
        <p:spPr bwMode="auto">
          <a:xfrm>
            <a:off x="19051" y="440030"/>
            <a:ext cx="8616950" cy="411163"/>
          </a:xfrm>
          <a:prstGeom prst="rect">
            <a:avLst/>
          </a:prstGeom>
          <a:noFill/>
          <a:ln w="9525">
            <a:noFill/>
            <a:miter lim="800000"/>
            <a:headEnd/>
            <a:tailEnd/>
          </a:ln>
        </p:spPr>
        <p:txBody>
          <a:bodyPr wrap="square" lIns="82124" tIns="41061" rIns="82124" bIns="41061">
            <a:prstTxWarp prst="textNoShape">
              <a:avLst/>
            </a:prstTxWarp>
            <a:spAutoFit/>
          </a:bodyPr>
          <a:lstStyle/>
          <a:p>
            <a:pPr defTabSz="814388">
              <a:spcBef>
                <a:spcPct val="50000"/>
              </a:spcBef>
            </a:pPr>
            <a:endParaRPr lang="en-US" sz="1800"/>
          </a:p>
        </p:txBody>
      </p:sp>
      <p:grpSp>
        <p:nvGrpSpPr>
          <p:cNvPr id="16" name="Group 15"/>
          <p:cNvGrpSpPr/>
          <p:nvPr/>
        </p:nvGrpSpPr>
        <p:grpSpPr>
          <a:xfrm>
            <a:off x="3390900" y="2294732"/>
            <a:ext cx="2362200" cy="2268537"/>
            <a:chOff x="1912143" y="2294732"/>
            <a:chExt cx="2362200" cy="2268537"/>
          </a:xfrm>
        </p:grpSpPr>
        <p:sp>
          <p:nvSpPr>
            <p:cNvPr id="59398" name="Rectangle 19"/>
            <p:cNvSpPr>
              <a:spLocks noChangeArrowheads="1"/>
            </p:cNvSpPr>
            <p:nvPr/>
          </p:nvSpPr>
          <p:spPr bwMode="auto">
            <a:xfrm>
              <a:off x="2259806" y="4039394"/>
              <a:ext cx="1598613" cy="523875"/>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2900">
                  <a:solidFill>
                    <a:srgbClr val="0099FF"/>
                  </a:solidFill>
                </a:rPr>
                <a:t>Process</a:t>
              </a:r>
            </a:p>
          </p:txBody>
        </p:sp>
        <p:pic>
          <p:nvPicPr>
            <p:cNvPr id="59400" name="Picture 21" descr="shad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l="15933" r="48933" b="58978"/>
            <a:stretch>
              <a:fillRect/>
            </a:stretch>
          </p:blipFill>
          <p:spPr bwMode="auto">
            <a:xfrm>
              <a:off x="1912143" y="2294732"/>
              <a:ext cx="2362200" cy="2070100"/>
            </a:xfrm>
            <a:prstGeom prst="rect">
              <a:avLst/>
            </a:prstGeom>
            <a:noFill/>
            <a:ln w="9525">
              <a:noFill/>
              <a:miter lim="800000"/>
              <a:headEnd/>
              <a:tailEnd/>
            </a:ln>
          </p:spPr>
        </p:pic>
        <p:grpSp>
          <p:nvGrpSpPr>
            <p:cNvPr id="5" name="Group 55"/>
            <p:cNvGrpSpPr>
              <a:grpSpLocks/>
            </p:cNvGrpSpPr>
            <p:nvPr/>
          </p:nvGrpSpPr>
          <p:grpSpPr bwMode="auto">
            <a:xfrm>
              <a:off x="2380456" y="2331244"/>
              <a:ext cx="1409700" cy="1409700"/>
              <a:chOff x="2445" y="1193"/>
              <a:chExt cx="888" cy="888"/>
            </a:xfrm>
          </p:grpSpPr>
          <p:sp>
            <p:nvSpPr>
              <p:cNvPr id="363576" name="Oval 56"/>
              <p:cNvSpPr>
                <a:spLocks noChangeArrowheads="1"/>
              </p:cNvSpPr>
              <p:nvPr/>
            </p:nvSpPr>
            <p:spPr bwMode="auto">
              <a:xfrm flipH="1" flipV="1">
                <a:off x="2445" y="1193"/>
                <a:ext cx="888" cy="888"/>
              </a:xfrm>
              <a:prstGeom prst="ellipse">
                <a:avLst/>
              </a:prstGeom>
              <a:gradFill rotWithShape="1">
                <a:gsLst>
                  <a:gs pos="0">
                    <a:schemeClr val="bg1">
                      <a:alpha val="50999"/>
                    </a:schemeClr>
                  </a:gs>
                  <a:gs pos="100000">
                    <a:schemeClr val="bg1">
                      <a:gamma/>
                      <a:shade val="72549"/>
                      <a:invGamma/>
                      <a:alpha val="0"/>
                    </a:schemeClr>
                  </a:gs>
                </a:gsLst>
                <a:lin ang="5400000" scaled="1"/>
              </a:gradFill>
              <a:ln w="28575">
                <a:noFill/>
                <a:round/>
                <a:headEnd/>
                <a:tailEnd/>
              </a:ln>
              <a:effectLst/>
            </p:spPr>
            <p:txBody>
              <a:bodyPr lIns="82124" tIns="41061" rIns="82124" bIns="41061" anchor="ctr">
                <a:prstTxWarp prst="textNoShape">
                  <a:avLst/>
                </a:prstTxWarp>
                <a:spAutoFit/>
              </a:bodyPr>
              <a:lstStyle/>
              <a:p>
                <a:endParaRPr lang="en-US" sz="1800"/>
              </a:p>
            </p:txBody>
          </p:sp>
          <p:sp>
            <p:nvSpPr>
              <p:cNvPr id="363577" name="Oval 57"/>
              <p:cNvSpPr>
                <a:spLocks noChangeArrowheads="1"/>
              </p:cNvSpPr>
              <p:nvPr/>
            </p:nvSpPr>
            <p:spPr bwMode="auto">
              <a:xfrm>
                <a:off x="2544" y="1221"/>
                <a:ext cx="678" cy="442"/>
              </a:xfrm>
              <a:prstGeom prst="ellipse">
                <a:avLst/>
              </a:prstGeom>
              <a:gradFill rotWithShape="1">
                <a:gsLst>
                  <a:gs pos="0">
                    <a:schemeClr val="bg1">
                      <a:alpha val="16000"/>
                    </a:schemeClr>
                  </a:gs>
                  <a:gs pos="100000">
                    <a:schemeClr val="bg1">
                      <a:gamma/>
                      <a:shade val="89020"/>
                      <a:invGamma/>
                      <a:alpha val="0"/>
                    </a:schemeClr>
                  </a:gs>
                </a:gsLst>
                <a:lin ang="5400000" scaled="1"/>
              </a:gradFill>
              <a:ln w="9525">
                <a:noFill/>
                <a:round/>
                <a:headEnd/>
                <a:tailEnd/>
              </a:ln>
              <a:effectLst/>
            </p:spPr>
            <p:txBody>
              <a:bodyPr wrap="none" lIns="73025" tIns="36511" rIns="73025" bIns="36511" anchor="ctr">
                <a:prstTxWarp prst="textNoShape">
                  <a:avLst/>
                </a:prstTxWarp>
              </a:bodyPr>
              <a:lstStyle/>
              <a:p>
                <a:endParaRPr lang="en-US" sz="1800"/>
              </a:p>
            </p:txBody>
          </p:sp>
          <p:grpSp>
            <p:nvGrpSpPr>
              <p:cNvPr id="6" name="Group 58"/>
              <p:cNvGrpSpPr>
                <a:grpSpLocks/>
              </p:cNvGrpSpPr>
              <p:nvPr/>
            </p:nvGrpSpPr>
            <p:grpSpPr bwMode="auto">
              <a:xfrm>
                <a:off x="2602" y="1388"/>
                <a:ext cx="502" cy="498"/>
                <a:chOff x="2659" y="1368"/>
                <a:chExt cx="502" cy="498"/>
              </a:xfrm>
            </p:grpSpPr>
            <p:grpSp>
              <p:nvGrpSpPr>
                <p:cNvPr id="7" name="Group 59"/>
                <p:cNvGrpSpPr>
                  <a:grpSpLocks/>
                </p:cNvGrpSpPr>
                <p:nvPr/>
              </p:nvGrpSpPr>
              <p:grpSpPr bwMode="auto">
                <a:xfrm>
                  <a:off x="2659" y="1798"/>
                  <a:ext cx="502" cy="68"/>
                  <a:chOff x="4264" y="2254"/>
                  <a:chExt cx="820" cy="109"/>
                </a:xfrm>
              </p:grpSpPr>
              <p:sp>
                <p:nvSpPr>
                  <p:cNvPr id="59435" name="Oval 60"/>
                  <p:cNvSpPr>
                    <a:spLocks noChangeArrowheads="1"/>
                  </p:cNvSpPr>
                  <p:nvPr/>
                </p:nvSpPr>
                <p:spPr bwMode="auto">
                  <a:xfrm>
                    <a:off x="4264" y="2254"/>
                    <a:ext cx="109"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6" name="Oval 61"/>
                  <p:cNvSpPr>
                    <a:spLocks noChangeArrowheads="1"/>
                  </p:cNvSpPr>
                  <p:nvPr/>
                </p:nvSpPr>
                <p:spPr bwMode="auto">
                  <a:xfrm>
                    <a:off x="4407" y="2254"/>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7" name="Oval 62"/>
                  <p:cNvSpPr>
                    <a:spLocks noChangeArrowheads="1"/>
                  </p:cNvSpPr>
                  <p:nvPr/>
                </p:nvSpPr>
                <p:spPr bwMode="auto">
                  <a:xfrm>
                    <a:off x="4550" y="2254"/>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8" name="Oval 63"/>
                  <p:cNvSpPr>
                    <a:spLocks noChangeArrowheads="1"/>
                  </p:cNvSpPr>
                  <p:nvPr/>
                </p:nvSpPr>
                <p:spPr bwMode="auto">
                  <a:xfrm>
                    <a:off x="4691" y="2254"/>
                    <a:ext cx="109"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9" name="Oval 64"/>
                  <p:cNvSpPr>
                    <a:spLocks noChangeArrowheads="1"/>
                  </p:cNvSpPr>
                  <p:nvPr/>
                </p:nvSpPr>
                <p:spPr bwMode="auto">
                  <a:xfrm>
                    <a:off x="4834" y="2254"/>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40" name="Oval 65"/>
                  <p:cNvSpPr>
                    <a:spLocks noChangeArrowheads="1"/>
                  </p:cNvSpPr>
                  <p:nvPr/>
                </p:nvSpPr>
                <p:spPr bwMode="auto">
                  <a:xfrm>
                    <a:off x="4977" y="2254"/>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grpSp>
            <p:sp>
              <p:nvSpPr>
                <p:cNvPr id="59416" name="Oval 66"/>
                <p:cNvSpPr>
                  <a:spLocks noChangeArrowheads="1"/>
                </p:cNvSpPr>
                <p:nvPr/>
              </p:nvSpPr>
              <p:spPr bwMode="auto">
                <a:xfrm>
                  <a:off x="2747" y="1713"/>
                  <a:ext cx="65" cy="66"/>
                </a:xfrm>
                <a:prstGeom prst="ellipse">
                  <a:avLst/>
                </a:prstGeom>
                <a:solidFill>
                  <a:srgbClr val="0099FF"/>
                </a:solidFill>
                <a:ln w="9525">
                  <a:noFill/>
                  <a:round/>
                  <a:headEnd/>
                  <a:tailEnd/>
                </a:ln>
              </p:spPr>
              <p:txBody>
                <a:bodyPr>
                  <a:prstTxWarp prst="textNoShape">
                    <a:avLst/>
                  </a:prstTxWarp>
                </a:bodyPr>
                <a:lstStyle/>
                <a:p>
                  <a:endParaRPr lang="en-US" sz="1800"/>
                </a:p>
              </p:txBody>
            </p:sp>
            <p:grpSp>
              <p:nvGrpSpPr>
                <p:cNvPr id="8" name="Group 67"/>
                <p:cNvGrpSpPr>
                  <a:grpSpLocks/>
                </p:cNvGrpSpPr>
                <p:nvPr/>
              </p:nvGrpSpPr>
              <p:grpSpPr bwMode="auto">
                <a:xfrm>
                  <a:off x="2834" y="1626"/>
                  <a:ext cx="66" cy="153"/>
                  <a:chOff x="4550" y="1976"/>
                  <a:chExt cx="107" cy="247"/>
                </a:xfrm>
              </p:grpSpPr>
              <p:sp>
                <p:nvSpPr>
                  <p:cNvPr id="59433" name="Oval 68"/>
                  <p:cNvSpPr>
                    <a:spLocks noChangeArrowheads="1"/>
                  </p:cNvSpPr>
                  <p:nvPr/>
                </p:nvSpPr>
                <p:spPr bwMode="auto">
                  <a:xfrm>
                    <a:off x="4550" y="2116"/>
                    <a:ext cx="107" cy="107"/>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4" name="Oval 69"/>
                  <p:cNvSpPr>
                    <a:spLocks noChangeArrowheads="1"/>
                  </p:cNvSpPr>
                  <p:nvPr/>
                </p:nvSpPr>
                <p:spPr bwMode="auto">
                  <a:xfrm>
                    <a:off x="4550" y="1976"/>
                    <a:ext cx="107" cy="110"/>
                  </a:xfrm>
                  <a:prstGeom prst="ellipse">
                    <a:avLst/>
                  </a:prstGeom>
                  <a:solidFill>
                    <a:srgbClr val="0099FF"/>
                  </a:solidFill>
                  <a:ln w="9525">
                    <a:noFill/>
                    <a:round/>
                    <a:headEnd/>
                    <a:tailEnd/>
                  </a:ln>
                </p:spPr>
                <p:txBody>
                  <a:bodyPr>
                    <a:prstTxWarp prst="textNoShape">
                      <a:avLst/>
                    </a:prstTxWarp>
                  </a:bodyPr>
                  <a:lstStyle/>
                  <a:p>
                    <a:endParaRPr lang="en-US" sz="1800"/>
                  </a:p>
                </p:txBody>
              </p:sp>
            </p:grpSp>
            <p:grpSp>
              <p:nvGrpSpPr>
                <p:cNvPr id="9" name="Group 70"/>
                <p:cNvGrpSpPr>
                  <a:grpSpLocks/>
                </p:cNvGrpSpPr>
                <p:nvPr/>
              </p:nvGrpSpPr>
              <p:grpSpPr bwMode="auto">
                <a:xfrm>
                  <a:off x="2920" y="1541"/>
                  <a:ext cx="67" cy="238"/>
                  <a:chOff x="4691" y="1839"/>
                  <a:chExt cx="109" cy="384"/>
                </a:xfrm>
              </p:grpSpPr>
              <p:sp>
                <p:nvSpPr>
                  <p:cNvPr id="59430" name="Oval 71"/>
                  <p:cNvSpPr>
                    <a:spLocks noChangeArrowheads="1"/>
                  </p:cNvSpPr>
                  <p:nvPr/>
                </p:nvSpPr>
                <p:spPr bwMode="auto">
                  <a:xfrm>
                    <a:off x="4691" y="2116"/>
                    <a:ext cx="109" cy="107"/>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1" name="Oval 72"/>
                  <p:cNvSpPr>
                    <a:spLocks noChangeArrowheads="1"/>
                  </p:cNvSpPr>
                  <p:nvPr/>
                </p:nvSpPr>
                <p:spPr bwMode="auto">
                  <a:xfrm>
                    <a:off x="4691" y="1976"/>
                    <a:ext cx="109" cy="110"/>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32" name="Oval 73"/>
                  <p:cNvSpPr>
                    <a:spLocks noChangeArrowheads="1"/>
                  </p:cNvSpPr>
                  <p:nvPr/>
                </p:nvSpPr>
                <p:spPr bwMode="auto">
                  <a:xfrm>
                    <a:off x="4691" y="1839"/>
                    <a:ext cx="109" cy="109"/>
                  </a:xfrm>
                  <a:prstGeom prst="ellipse">
                    <a:avLst/>
                  </a:prstGeom>
                  <a:solidFill>
                    <a:srgbClr val="0099FF"/>
                  </a:solidFill>
                  <a:ln w="9525">
                    <a:noFill/>
                    <a:round/>
                    <a:headEnd/>
                    <a:tailEnd/>
                  </a:ln>
                </p:spPr>
                <p:txBody>
                  <a:bodyPr>
                    <a:prstTxWarp prst="textNoShape">
                      <a:avLst/>
                    </a:prstTxWarp>
                  </a:bodyPr>
                  <a:lstStyle/>
                  <a:p>
                    <a:endParaRPr lang="en-US" sz="1800"/>
                  </a:p>
                </p:txBody>
              </p:sp>
            </p:grpSp>
            <p:grpSp>
              <p:nvGrpSpPr>
                <p:cNvPr id="10" name="Group 74"/>
                <p:cNvGrpSpPr>
                  <a:grpSpLocks/>
                </p:cNvGrpSpPr>
                <p:nvPr/>
              </p:nvGrpSpPr>
              <p:grpSpPr bwMode="auto">
                <a:xfrm>
                  <a:off x="3008" y="1455"/>
                  <a:ext cx="65" cy="324"/>
                  <a:chOff x="4834" y="1701"/>
                  <a:chExt cx="107" cy="522"/>
                </a:xfrm>
              </p:grpSpPr>
              <p:sp>
                <p:nvSpPr>
                  <p:cNvPr id="59426" name="Oval 75"/>
                  <p:cNvSpPr>
                    <a:spLocks noChangeArrowheads="1"/>
                  </p:cNvSpPr>
                  <p:nvPr/>
                </p:nvSpPr>
                <p:spPr bwMode="auto">
                  <a:xfrm>
                    <a:off x="4834" y="2116"/>
                    <a:ext cx="107" cy="107"/>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7" name="Oval 76"/>
                  <p:cNvSpPr>
                    <a:spLocks noChangeArrowheads="1"/>
                  </p:cNvSpPr>
                  <p:nvPr/>
                </p:nvSpPr>
                <p:spPr bwMode="auto">
                  <a:xfrm>
                    <a:off x="4834" y="1976"/>
                    <a:ext cx="107" cy="110"/>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8" name="Oval 77"/>
                  <p:cNvSpPr>
                    <a:spLocks noChangeArrowheads="1"/>
                  </p:cNvSpPr>
                  <p:nvPr/>
                </p:nvSpPr>
                <p:spPr bwMode="auto">
                  <a:xfrm>
                    <a:off x="4834" y="1839"/>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9" name="Oval 78"/>
                  <p:cNvSpPr>
                    <a:spLocks noChangeArrowheads="1"/>
                  </p:cNvSpPr>
                  <p:nvPr/>
                </p:nvSpPr>
                <p:spPr bwMode="auto">
                  <a:xfrm>
                    <a:off x="4834" y="1701"/>
                    <a:ext cx="107" cy="107"/>
                  </a:xfrm>
                  <a:prstGeom prst="ellipse">
                    <a:avLst/>
                  </a:prstGeom>
                  <a:solidFill>
                    <a:srgbClr val="0099FF"/>
                  </a:solidFill>
                  <a:ln w="9525">
                    <a:noFill/>
                    <a:round/>
                    <a:headEnd/>
                    <a:tailEnd/>
                  </a:ln>
                </p:spPr>
                <p:txBody>
                  <a:bodyPr>
                    <a:prstTxWarp prst="textNoShape">
                      <a:avLst/>
                    </a:prstTxWarp>
                  </a:bodyPr>
                  <a:lstStyle/>
                  <a:p>
                    <a:endParaRPr lang="en-US" sz="1800"/>
                  </a:p>
                </p:txBody>
              </p:sp>
            </p:grpSp>
            <p:grpSp>
              <p:nvGrpSpPr>
                <p:cNvPr id="11" name="Group 79"/>
                <p:cNvGrpSpPr>
                  <a:grpSpLocks/>
                </p:cNvGrpSpPr>
                <p:nvPr/>
              </p:nvGrpSpPr>
              <p:grpSpPr bwMode="auto">
                <a:xfrm>
                  <a:off x="3095" y="1368"/>
                  <a:ext cx="66" cy="411"/>
                  <a:chOff x="4977" y="1561"/>
                  <a:chExt cx="107" cy="662"/>
                </a:xfrm>
              </p:grpSpPr>
              <p:sp>
                <p:nvSpPr>
                  <p:cNvPr id="59421" name="Oval 80"/>
                  <p:cNvSpPr>
                    <a:spLocks noChangeArrowheads="1"/>
                  </p:cNvSpPr>
                  <p:nvPr/>
                </p:nvSpPr>
                <p:spPr bwMode="auto">
                  <a:xfrm>
                    <a:off x="4977" y="2116"/>
                    <a:ext cx="107" cy="107"/>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2" name="Oval 81"/>
                  <p:cNvSpPr>
                    <a:spLocks noChangeArrowheads="1"/>
                  </p:cNvSpPr>
                  <p:nvPr/>
                </p:nvSpPr>
                <p:spPr bwMode="auto">
                  <a:xfrm>
                    <a:off x="4977" y="1976"/>
                    <a:ext cx="107" cy="110"/>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3" name="Oval 82"/>
                  <p:cNvSpPr>
                    <a:spLocks noChangeArrowheads="1"/>
                  </p:cNvSpPr>
                  <p:nvPr/>
                </p:nvSpPr>
                <p:spPr bwMode="auto">
                  <a:xfrm>
                    <a:off x="4977" y="1839"/>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4" name="Oval 83"/>
                  <p:cNvSpPr>
                    <a:spLocks noChangeArrowheads="1"/>
                  </p:cNvSpPr>
                  <p:nvPr/>
                </p:nvSpPr>
                <p:spPr bwMode="auto">
                  <a:xfrm>
                    <a:off x="4977" y="1701"/>
                    <a:ext cx="107" cy="107"/>
                  </a:xfrm>
                  <a:prstGeom prst="ellipse">
                    <a:avLst/>
                  </a:prstGeom>
                  <a:solidFill>
                    <a:srgbClr val="0099FF"/>
                  </a:solidFill>
                  <a:ln w="9525">
                    <a:noFill/>
                    <a:round/>
                    <a:headEnd/>
                    <a:tailEnd/>
                  </a:ln>
                </p:spPr>
                <p:txBody>
                  <a:bodyPr>
                    <a:prstTxWarp prst="textNoShape">
                      <a:avLst/>
                    </a:prstTxWarp>
                  </a:bodyPr>
                  <a:lstStyle/>
                  <a:p>
                    <a:endParaRPr lang="en-US" sz="1800"/>
                  </a:p>
                </p:txBody>
              </p:sp>
              <p:sp>
                <p:nvSpPr>
                  <p:cNvPr id="59425" name="Oval 84"/>
                  <p:cNvSpPr>
                    <a:spLocks noChangeArrowheads="1"/>
                  </p:cNvSpPr>
                  <p:nvPr/>
                </p:nvSpPr>
                <p:spPr bwMode="auto">
                  <a:xfrm>
                    <a:off x="4977" y="1561"/>
                    <a:ext cx="107" cy="109"/>
                  </a:xfrm>
                  <a:prstGeom prst="ellipse">
                    <a:avLst/>
                  </a:prstGeom>
                  <a:solidFill>
                    <a:srgbClr val="0099FF"/>
                  </a:solidFill>
                  <a:ln w="9525">
                    <a:noFill/>
                    <a:round/>
                    <a:headEnd/>
                    <a:tailEnd/>
                  </a:ln>
                </p:spPr>
                <p:txBody>
                  <a:bodyPr>
                    <a:prstTxWarp prst="textNoShape">
                      <a:avLst/>
                    </a:prstTxWarp>
                  </a:bodyPr>
                  <a:lstStyle/>
                  <a:p>
                    <a:endParaRPr lang="en-US" sz="1800"/>
                  </a:p>
                </p:txBody>
              </p:sp>
            </p:grpSp>
          </p:grpSp>
        </p:grpSp>
      </p:gr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26550142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What Drives Us</a:t>
            </a:r>
          </a:p>
          <a:p>
            <a:r>
              <a:rPr lang="en-US" dirty="0" smtClean="0"/>
              <a:t>Our Department and our Framework</a:t>
            </a:r>
          </a:p>
          <a:p>
            <a:r>
              <a:rPr lang="en-US" dirty="0" smtClean="0"/>
              <a:t>Contrasting Perspectives</a:t>
            </a:r>
          </a:p>
          <a:p>
            <a:r>
              <a:rPr lang="en-US" dirty="0" smtClean="0"/>
              <a:t>Aligning Vision; Strategy; and Execution</a:t>
            </a:r>
          </a:p>
          <a:p>
            <a:r>
              <a:rPr lang="en-US" dirty="0" smtClean="0"/>
              <a:t>Three-Pronged Solution</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63057133"/>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Slide Number Placeholder 1"/>
          <p:cNvSpPr>
            <a:spLocks noGrp="1"/>
          </p:cNvSpPr>
          <p:nvPr>
            <p:ph type="sldNum" sz="quarter" idx="10"/>
          </p:nvPr>
        </p:nvSpPr>
        <p:spPr/>
        <p:txBody>
          <a:bodyPr/>
          <a:lstStyle/>
          <a:p>
            <a:fld id="{FE29C631-E166-4748-9CAD-2A851F1966A9}" type="slidenum">
              <a:rPr lang="en-US"/>
              <a:pPr/>
              <a:t>30</a:t>
            </a:fld>
            <a:endParaRPr lang="en-US"/>
          </a:p>
        </p:txBody>
      </p:sp>
      <p:pic>
        <p:nvPicPr>
          <p:cNvPr id="93187" name="Picture 5"/>
          <p:cNvPicPr>
            <a:picLocks noChangeAspect="1" noChangeArrowheads="1"/>
          </p:cNvPicPr>
          <p:nvPr/>
        </p:nvPicPr>
        <p:blipFill>
          <a:blip r:embed="rId2"/>
          <a:srcRect/>
          <a:stretch>
            <a:fillRect/>
          </a:stretch>
        </p:blipFill>
        <p:spPr bwMode="auto">
          <a:xfrm>
            <a:off x="381000" y="1524000"/>
            <a:ext cx="8437563" cy="4937125"/>
          </a:xfrm>
          <a:prstGeom prst="rect">
            <a:avLst/>
          </a:prstGeom>
          <a:noFill/>
          <a:ln w="9525">
            <a:noFill/>
            <a:miter lim="800000"/>
            <a:headEnd/>
            <a:tailEnd/>
          </a:ln>
        </p:spPr>
      </p:pic>
      <p:sp>
        <p:nvSpPr>
          <p:cNvPr id="93188" name="Rectangle 2"/>
          <p:cNvSpPr>
            <a:spLocks noGrp="1" noChangeArrowheads="1"/>
          </p:cNvSpPr>
          <p:nvPr>
            <p:ph type="title" idx="4294967295"/>
          </p:nvPr>
        </p:nvSpPr>
        <p:spPr/>
        <p:txBody>
          <a:bodyPr lIns="82124" tIns="41061" rIns="82124" bIns="41061" anchor="b"/>
          <a:lstStyle/>
          <a:p>
            <a:pPr eaLnBrk="1" hangingPunct="1"/>
            <a:r>
              <a:rPr lang="en-US"/>
              <a:t>NDAs: before</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897347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Slide Number Placeholder 1"/>
          <p:cNvSpPr>
            <a:spLocks noGrp="1"/>
          </p:cNvSpPr>
          <p:nvPr>
            <p:ph type="sldNum" sz="quarter" idx="10"/>
          </p:nvPr>
        </p:nvSpPr>
        <p:spPr/>
        <p:txBody>
          <a:bodyPr/>
          <a:lstStyle/>
          <a:p>
            <a:fld id="{3790909A-A4AA-1648-A0DD-C6F500A760CA}" type="slidenum">
              <a:rPr lang="en-US"/>
              <a:pPr/>
              <a:t>31</a:t>
            </a:fld>
            <a:endParaRPr lang="en-US"/>
          </a:p>
        </p:txBody>
      </p:sp>
      <p:sp>
        <p:nvSpPr>
          <p:cNvPr id="94211" name="Rectangle 2"/>
          <p:cNvSpPr>
            <a:spLocks noGrp="1" noChangeArrowheads="1"/>
          </p:cNvSpPr>
          <p:nvPr>
            <p:ph type="title" idx="4294967295"/>
          </p:nvPr>
        </p:nvSpPr>
        <p:spPr/>
        <p:txBody>
          <a:bodyPr lIns="82124" tIns="41061" rIns="82124" bIns="41061" anchor="b"/>
          <a:lstStyle/>
          <a:p>
            <a:pPr eaLnBrk="1" hangingPunct="1"/>
            <a:r>
              <a:rPr lang="en-US"/>
              <a:t>NDAs: after</a:t>
            </a:r>
          </a:p>
        </p:txBody>
      </p:sp>
      <p:pic>
        <p:nvPicPr>
          <p:cNvPr id="94212" name="Picture 3"/>
          <p:cNvPicPr>
            <a:picLocks noChangeAspect="1" noChangeArrowheads="1"/>
          </p:cNvPicPr>
          <p:nvPr/>
        </p:nvPicPr>
        <p:blipFill>
          <a:blip r:embed="rId2"/>
          <a:srcRect/>
          <a:stretch>
            <a:fillRect/>
          </a:stretch>
        </p:blipFill>
        <p:spPr bwMode="auto">
          <a:xfrm>
            <a:off x="381000" y="1524000"/>
            <a:ext cx="8437563" cy="4937125"/>
          </a:xfrm>
          <a:prstGeom prst="rect">
            <a:avLst/>
          </a:prstGeom>
          <a:noFill/>
          <a:ln w="9525">
            <a:noFill/>
            <a:miter lim="800000"/>
            <a:headEnd/>
            <a:tailEnd/>
          </a:ln>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73314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522" name="Rectangle 62"/>
          <p:cNvSpPr>
            <a:spLocks noChangeArrowheads="1"/>
          </p:cNvSpPr>
          <p:nvPr/>
        </p:nvSpPr>
        <p:spPr bwMode="auto">
          <a:xfrm>
            <a:off x="0" y="3352800"/>
            <a:ext cx="9144000" cy="3505200"/>
          </a:xfrm>
          <a:prstGeom prst="rect">
            <a:avLst/>
          </a:prstGeom>
          <a:gradFill rotWithShape="0">
            <a:gsLst>
              <a:gs pos="0">
                <a:schemeClr val="tx1">
                  <a:alpha val="0"/>
                </a:schemeClr>
              </a:gs>
              <a:gs pos="100000">
                <a:schemeClr val="tx1">
                  <a:gamma/>
                  <a:tint val="0"/>
                  <a:invGamma/>
                  <a:alpha val="20000"/>
                </a:schemeClr>
              </a:gs>
            </a:gsLst>
            <a:lin ang="5400000" scaled="1"/>
          </a:gradFill>
          <a:ln w="9525">
            <a:noFill/>
            <a:round/>
            <a:headEnd/>
            <a:tailEnd/>
          </a:ln>
          <a:effectLst/>
        </p:spPr>
        <p:txBody>
          <a:bodyPr wrap="none" lIns="82124" tIns="41061" rIns="82124" bIns="41061" anchor="ctr">
            <a:prstTxWarp prst="textNoShape">
              <a:avLst/>
            </a:prstTxWarp>
          </a:bodyPr>
          <a:lstStyle/>
          <a:p>
            <a:endParaRPr lang="en-US" sz="1800"/>
          </a:p>
        </p:txBody>
      </p:sp>
      <p:sp>
        <p:nvSpPr>
          <p:cNvPr id="59395" name="Rectangle 3"/>
          <p:cNvSpPr>
            <a:spLocks noGrp="1" noChangeArrowheads="1"/>
          </p:cNvSpPr>
          <p:nvPr>
            <p:ph type="title"/>
          </p:nvPr>
        </p:nvSpPr>
        <p:spPr/>
        <p:txBody>
          <a:bodyPr/>
          <a:lstStyle/>
          <a:p>
            <a:pPr eaLnBrk="1" hangingPunct="1"/>
            <a:r>
              <a:rPr lang="en-US" dirty="0"/>
              <a:t> </a:t>
            </a:r>
            <a:br>
              <a:rPr lang="en-US" dirty="0"/>
            </a:br>
            <a:r>
              <a:rPr lang="en-US" dirty="0" smtClean="0"/>
              <a:t>From strategy to execution</a:t>
            </a:r>
            <a:endParaRPr lang="en-US" dirty="0"/>
          </a:p>
        </p:txBody>
      </p:sp>
      <p:sp>
        <p:nvSpPr>
          <p:cNvPr id="59396" name="Text Box 4"/>
          <p:cNvSpPr txBox="1">
            <a:spLocks noChangeArrowheads="1"/>
          </p:cNvSpPr>
          <p:nvPr/>
        </p:nvSpPr>
        <p:spPr bwMode="auto">
          <a:xfrm>
            <a:off x="19051" y="440030"/>
            <a:ext cx="8616950" cy="411163"/>
          </a:xfrm>
          <a:prstGeom prst="rect">
            <a:avLst/>
          </a:prstGeom>
          <a:noFill/>
          <a:ln w="9525">
            <a:noFill/>
            <a:miter lim="800000"/>
            <a:headEnd/>
            <a:tailEnd/>
          </a:ln>
        </p:spPr>
        <p:txBody>
          <a:bodyPr wrap="square" lIns="82124" tIns="41061" rIns="82124" bIns="41061">
            <a:prstTxWarp prst="textNoShape">
              <a:avLst/>
            </a:prstTxWarp>
            <a:spAutoFit/>
          </a:bodyPr>
          <a:lstStyle/>
          <a:p>
            <a:pPr defTabSz="814388">
              <a:spcBef>
                <a:spcPct val="50000"/>
              </a:spcBef>
            </a:pPr>
            <a:endParaRPr lang="en-US" sz="1800"/>
          </a:p>
        </p:txBody>
      </p:sp>
      <p:grpSp>
        <p:nvGrpSpPr>
          <p:cNvPr id="15" name="Group 14"/>
          <p:cNvGrpSpPr/>
          <p:nvPr/>
        </p:nvGrpSpPr>
        <p:grpSpPr>
          <a:xfrm>
            <a:off x="3200400" y="2294732"/>
            <a:ext cx="2743200" cy="2268537"/>
            <a:chOff x="4488656" y="2294732"/>
            <a:chExt cx="2743200" cy="2268537"/>
          </a:xfrm>
        </p:grpSpPr>
        <p:sp>
          <p:nvSpPr>
            <p:cNvPr id="59399" name="Text Box 20"/>
            <p:cNvSpPr txBox="1">
              <a:spLocks noChangeArrowheads="1"/>
            </p:cNvSpPr>
            <p:nvPr/>
          </p:nvSpPr>
          <p:spPr bwMode="auto">
            <a:xfrm>
              <a:off x="4488656" y="4029869"/>
              <a:ext cx="2743200" cy="533400"/>
            </a:xfrm>
            <a:prstGeom prst="rect">
              <a:avLst/>
            </a:prstGeom>
            <a:noFill/>
            <a:ln w="9525">
              <a:noFill/>
              <a:miter lim="800000"/>
              <a:headEnd/>
              <a:tailEnd/>
            </a:ln>
          </p:spPr>
          <p:txBody>
            <a:bodyPr lIns="91321" tIns="45663" rIns="91321" bIns="45663">
              <a:prstTxWarp prst="textNoShape">
                <a:avLst/>
              </a:prstTxWarp>
              <a:spAutoFit/>
            </a:bodyPr>
            <a:lstStyle/>
            <a:p>
              <a:pPr algn="ctr" defTabSz="1016000"/>
              <a:r>
                <a:rPr lang="en-US" sz="2900">
                  <a:solidFill>
                    <a:srgbClr val="FF6600"/>
                  </a:solidFill>
                </a:rPr>
                <a:t>Culture</a:t>
              </a:r>
            </a:p>
          </p:txBody>
        </p:sp>
        <p:pic>
          <p:nvPicPr>
            <p:cNvPr id="59401" name="Picture 22" descr="shade"/>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l="15933" r="48933" b="58978"/>
            <a:stretch>
              <a:fillRect/>
            </a:stretch>
          </p:blipFill>
          <p:spPr bwMode="auto">
            <a:xfrm>
              <a:off x="4696618" y="2294732"/>
              <a:ext cx="2362200" cy="2070100"/>
            </a:xfrm>
            <a:prstGeom prst="rect">
              <a:avLst/>
            </a:prstGeom>
            <a:noFill/>
            <a:ln w="9525">
              <a:noFill/>
              <a:miter lim="800000"/>
              <a:headEnd/>
              <a:tailEnd/>
            </a:ln>
          </p:spPr>
        </p:pic>
        <p:grpSp>
          <p:nvGrpSpPr>
            <p:cNvPr id="12" name="Group 85"/>
            <p:cNvGrpSpPr>
              <a:grpSpLocks/>
            </p:cNvGrpSpPr>
            <p:nvPr/>
          </p:nvGrpSpPr>
          <p:grpSpPr bwMode="auto">
            <a:xfrm>
              <a:off x="5164931" y="2331244"/>
              <a:ext cx="1409700" cy="1409700"/>
              <a:chOff x="4199" y="1193"/>
              <a:chExt cx="888" cy="888"/>
            </a:xfrm>
          </p:grpSpPr>
          <p:sp>
            <p:nvSpPr>
              <p:cNvPr id="363606" name="Oval 86"/>
              <p:cNvSpPr>
                <a:spLocks noChangeArrowheads="1"/>
              </p:cNvSpPr>
              <p:nvPr/>
            </p:nvSpPr>
            <p:spPr bwMode="auto">
              <a:xfrm flipH="1" flipV="1">
                <a:off x="4199" y="1193"/>
                <a:ext cx="888" cy="888"/>
              </a:xfrm>
              <a:prstGeom prst="ellipse">
                <a:avLst/>
              </a:prstGeom>
              <a:gradFill rotWithShape="1">
                <a:gsLst>
                  <a:gs pos="0">
                    <a:schemeClr val="bg1">
                      <a:alpha val="50999"/>
                    </a:schemeClr>
                  </a:gs>
                  <a:gs pos="100000">
                    <a:schemeClr val="bg1">
                      <a:gamma/>
                      <a:shade val="72549"/>
                      <a:invGamma/>
                      <a:alpha val="0"/>
                    </a:schemeClr>
                  </a:gs>
                </a:gsLst>
                <a:lin ang="5400000" scaled="1"/>
              </a:gradFill>
              <a:ln w="28575">
                <a:noFill/>
                <a:round/>
                <a:headEnd/>
                <a:tailEnd/>
              </a:ln>
              <a:effectLst/>
            </p:spPr>
            <p:txBody>
              <a:bodyPr lIns="82124" tIns="41061" rIns="82124" bIns="41061" anchor="ctr">
                <a:prstTxWarp prst="textNoShape">
                  <a:avLst/>
                </a:prstTxWarp>
                <a:spAutoFit/>
              </a:bodyPr>
              <a:lstStyle/>
              <a:p>
                <a:endParaRPr lang="en-US" sz="1800"/>
              </a:p>
            </p:txBody>
          </p:sp>
          <p:sp>
            <p:nvSpPr>
              <p:cNvPr id="363607" name="Oval 87"/>
              <p:cNvSpPr>
                <a:spLocks noChangeArrowheads="1"/>
              </p:cNvSpPr>
              <p:nvPr/>
            </p:nvSpPr>
            <p:spPr bwMode="auto">
              <a:xfrm>
                <a:off x="4298" y="1221"/>
                <a:ext cx="678" cy="442"/>
              </a:xfrm>
              <a:prstGeom prst="ellipse">
                <a:avLst/>
              </a:prstGeom>
              <a:gradFill rotWithShape="1">
                <a:gsLst>
                  <a:gs pos="0">
                    <a:schemeClr val="bg1">
                      <a:alpha val="16000"/>
                    </a:schemeClr>
                  </a:gs>
                  <a:gs pos="100000">
                    <a:schemeClr val="bg1">
                      <a:gamma/>
                      <a:shade val="89020"/>
                      <a:invGamma/>
                      <a:alpha val="0"/>
                    </a:schemeClr>
                  </a:gs>
                </a:gsLst>
                <a:lin ang="5400000" scaled="1"/>
              </a:gradFill>
              <a:ln w="9525">
                <a:noFill/>
                <a:round/>
                <a:headEnd/>
                <a:tailEnd/>
              </a:ln>
              <a:effectLst/>
            </p:spPr>
            <p:txBody>
              <a:bodyPr wrap="none" lIns="73025" tIns="36511" rIns="73025" bIns="36511" anchor="ctr">
                <a:prstTxWarp prst="textNoShape">
                  <a:avLst/>
                </a:prstTxWarp>
              </a:bodyPr>
              <a:lstStyle/>
              <a:p>
                <a:endParaRPr lang="en-US" sz="1800"/>
              </a:p>
            </p:txBody>
          </p:sp>
          <p:grpSp>
            <p:nvGrpSpPr>
              <p:cNvPr id="13" name="Group 88"/>
              <p:cNvGrpSpPr>
                <a:grpSpLocks/>
              </p:cNvGrpSpPr>
              <p:nvPr/>
            </p:nvGrpSpPr>
            <p:grpSpPr bwMode="auto">
              <a:xfrm>
                <a:off x="4380" y="1385"/>
                <a:ext cx="539" cy="542"/>
                <a:chOff x="6271" y="0"/>
                <a:chExt cx="539" cy="542"/>
              </a:xfrm>
            </p:grpSpPr>
            <p:sp>
              <p:nvSpPr>
                <p:cNvPr id="59410" name="Freeform 89"/>
                <p:cNvSpPr>
                  <a:spLocks/>
                </p:cNvSpPr>
                <p:nvPr/>
              </p:nvSpPr>
              <p:spPr bwMode="auto">
                <a:xfrm>
                  <a:off x="6271" y="43"/>
                  <a:ext cx="539" cy="499"/>
                </a:xfrm>
                <a:custGeom>
                  <a:avLst/>
                  <a:gdLst>
                    <a:gd name="T0" fmla="*/ 1425 w 1459"/>
                    <a:gd name="T1" fmla="*/ 920 h 1355"/>
                    <a:gd name="T2" fmla="*/ 1354 w 1459"/>
                    <a:gd name="T3" fmla="*/ 1043 h 1355"/>
                    <a:gd name="T4" fmla="*/ 1263 w 1459"/>
                    <a:gd name="T5" fmla="*/ 1147 h 1355"/>
                    <a:gd name="T6" fmla="*/ 1155 w 1459"/>
                    <a:gd name="T7" fmla="*/ 1233 h 1355"/>
                    <a:gd name="T8" fmla="*/ 1096 w 1459"/>
                    <a:gd name="T9" fmla="*/ 1267 h 1355"/>
                    <a:gd name="T10" fmla="*/ 970 w 1459"/>
                    <a:gd name="T11" fmla="*/ 1321 h 1355"/>
                    <a:gd name="T12" fmla="*/ 835 w 1459"/>
                    <a:gd name="T13" fmla="*/ 1350 h 1355"/>
                    <a:gd name="T14" fmla="*/ 695 w 1459"/>
                    <a:gd name="T15" fmla="*/ 1352 h 1355"/>
                    <a:gd name="T16" fmla="*/ 552 w 1459"/>
                    <a:gd name="T17" fmla="*/ 1329 h 1355"/>
                    <a:gd name="T18" fmla="*/ 480 w 1459"/>
                    <a:gd name="T19" fmla="*/ 1305 h 1355"/>
                    <a:gd name="T20" fmla="*/ 347 w 1459"/>
                    <a:gd name="T21" fmla="*/ 1238 h 1355"/>
                    <a:gd name="T22" fmla="*/ 233 w 1459"/>
                    <a:gd name="T23" fmla="*/ 1148 h 1355"/>
                    <a:gd name="T24" fmla="*/ 138 w 1459"/>
                    <a:gd name="T25" fmla="*/ 1040 h 1355"/>
                    <a:gd name="T26" fmla="*/ 100 w 1459"/>
                    <a:gd name="T27" fmla="*/ 980 h 1355"/>
                    <a:gd name="T28" fmla="*/ 41 w 1459"/>
                    <a:gd name="T29" fmla="*/ 849 h 1355"/>
                    <a:gd name="T30" fmla="*/ 7 w 1459"/>
                    <a:gd name="T31" fmla="*/ 708 h 1355"/>
                    <a:gd name="T32" fmla="*/ 1 w 1459"/>
                    <a:gd name="T33" fmla="*/ 561 h 1355"/>
                    <a:gd name="T34" fmla="*/ 26 w 1459"/>
                    <a:gd name="T35" fmla="*/ 412 h 1355"/>
                    <a:gd name="T36" fmla="*/ 45 w 1459"/>
                    <a:gd name="T37" fmla="*/ 354 h 1355"/>
                    <a:gd name="T38" fmla="*/ 92 w 1459"/>
                    <a:gd name="T39" fmla="*/ 248 h 1355"/>
                    <a:gd name="T40" fmla="*/ 155 w 1459"/>
                    <a:gd name="T41" fmla="*/ 150 h 1355"/>
                    <a:gd name="T42" fmla="*/ 230 w 1459"/>
                    <a:gd name="T43" fmla="*/ 66 h 1355"/>
                    <a:gd name="T44" fmla="*/ 273 w 1459"/>
                    <a:gd name="T45" fmla="*/ 29 h 1355"/>
                    <a:gd name="T46" fmla="*/ 317 w 1459"/>
                    <a:gd name="T47" fmla="*/ 5 h 1355"/>
                    <a:gd name="T48" fmla="*/ 365 w 1459"/>
                    <a:gd name="T49" fmla="*/ 1 h 1355"/>
                    <a:gd name="T50" fmla="*/ 411 w 1459"/>
                    <a:gd name="T51" fmla="*/ 15 h 1355"/>
                    <a:gd name="T52" fmla="*/ 450 w 1459"/>
                    <a:gd name="T53" fmla="*/ 46 h 1355"/>
                    <a:gd name="T54" fmla="*/ 464 w 1459"/>
                    <a:gd name="T55" fmla="*/ 67 h 1355"/>
                    <a:gd name="T56" fmla="*/ 478 w 1459"/>
                    <a:gd name="T57" fmla="*/ 115 h 1355"/>
                    <a:gd name="T58" fmla="*/ 473 w 1459"/>
                    <a:gd name="T59" fmla="*/ 162 h 1355"/>
                    <a:gd name="T60" fmla="*/ 451 w 1459"/>
                    <a:gd name="T61" fmla="*/ 205 h 1355"/>
                    <a:gd name="T62" fmla="*/ 432 w 1459"/>
                    <a:gd name="T63" fmla="*/ 224 h 1355"/>
                    <a:gd name="T64" fmla="*/ 333 w 1459"/>
                    <a:gd name="T65" fmla="*/ 336 h 1355"/>
                    <a:gd name="T66" fmla="*/ 275 w 1459"/>
                    <a:gd name="T67" fmla="*/ 458 h 1355"/>
                    <a:gd name="T68" fmla="*/ 263 w 1459"/>
                    <a:gd name="T69" fmla="*/ 502 h 1355"/>
                    <a:gd name="T70" fmla="*/ 252 w 1459"/>
                    <a:gd name="T71" fmla="*/ 600 h 1355"/>
                    <a:gd name="T72" fmla="*/ 260 w 1459"/>
                    <a:gd name="T73" fmla="*/ 698 h 1355"/>
                    <a:gd name="T74" fmla="*/ 287 w 1459"/>
                    <a:gd name="T75" fmla="*/ 789 h 1355"/>
                    <a:gd name="T76" fmla="*/ 318 w 1459"/>
                    <a:gd name="T77" fmla="*/ 853 h 1355"/>
                    <a:gd name="T78" fmla="*/ 358 w 1459"/>
                    <a:gd name="T79" fmla="*/ 913 h 1355"/>
                    <a:gd name="T80" fmla="*/ 423 w 1459"/>
                    <a:gd name="T81" fmla="*/ 982 h 1355"/>
                    <a:gd name="T82" fmla="*/ 502 w 1459"/>
                    <a:gd name="T83" fmla="*/ 1038 h 1355"/>
                    <a:gd name="T84" fmla="*/ 593 w 1459"/>
                    <a:gd name="T85" fmla="*/ 1078 h 1355"/>
                    <a:gd name="T86" fmla="*/ 641 w 1459"/>
                    <a:gd name="T87" fmla="*/ 1092 h 1355"/>
                    <a:gd name="T88" fmla="*/ 736 w 1459"/>
                    <a:gd name="T89" fmla="*/ 1102 h 1355"/>
                    <a:gd name="T90" fmla="*/ 828 w 1459"/>
                    <a:gd name="T91" fmla="*/ 1096 h 1355"/>
                    <a:gd name="T92" fmla="*/ 916 w 1459"/>
                    <a:gd name="T93" fmla="*/ 1072 h 1355"/>
                    <a:gd name="T94" fmla="*/ 979 w 1459"/>
                    <a:gd name="T95" fmla="*/ 1044 h 1355"/>
                    <a:gd name="T96" fmla="*/ 1037 w 1459"/>
                    <a:gd name="T97" fmla="*/ 1009 h 1355"/>
                    <a:gd name="T98" fmla="*/ 1105 w 1459"/>
                    <a:gd name="T99" fmla="*/ 949 h 1355"/>
                    <a:gd name="T100" fmla="*/ 1162 w 1459"/>
                    <a:gd name="T101" fmla="*/ 877 h 1355"/>
                    <a:gd name="T102" fmla="*/ 1205 w 1459"/>
                    <a:gd name="T103" fmla="*/ 793 h 1355"/>
                    <a:gd name="T104" fmla="*/ 1215 w 1459"/>
                    <a:gd name="T105" fmla="*/ 770 h 1355"/>
                    <a:gd name="T106" fmla="*/ 1240 w 1459"/>
                    <a:gd name="T107" fmla="*/ 728 h 1355"/>
                    <a:gd name="T108" fmla="*/ 1278 w 1459"/>
                    <a:gd name="T109" fmla="*/ 699 h 1355"/>
                    <a:gd name="T110" fmla="*/ 1325 w 1459"/>
                    <a:gd name="T111" fmla="*/ 686 h 1355"/>
                    <a:gd name="T112" fmla="*/ 1374 w 1459"/>
                    <a:gd name="T113" fmla="*/ 694 h 1355"/>
                    <a:gd name="T114" fmla="*/ 1396 w 1459"/>
                    <a:gd name="T115" fmla="*/ 703 h 1355"/>
                    <a:gd name="T116" fmla="*/ 1431 w 1459"/>
                    <a:gd name="T117" fmla="*/ 735 h 1355"/>
                    <a:gd name="T118" fmla="*/ 1453 w 1459"/>
                    <a:gd name="T119" fmla="*/ 776 h 1355"/>
                    <a:gd name="T120" fmla="*/ 1458 w 1459"/>
                    <a:gd name="T121" fmla="*/ 822 h 1355"/>
                    <a:gd name="T122" fmla="*/ 1454 w 1459"/>
                    <a:gd name="T123" fmla="*/ 845 h 13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59"/>
                    <a:gd name="T187" fmla="*/ 0 h 1355"/>
                    <a:gd name="T188" fmla="*/ 1459 w 1459"/>
                    <a:gd name="T189" fmla="*/ 1355 h 13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59" h="1355">
                      <a:moveTo>
                        <a:pt x="1451" y="855"/>
                      </a:moveTo>
                      <a:lnTo>
                        <a:pt x="1451" y="855"/>
                      </a:lnTo>
                      <a:lnTo>
                        <a:pt x="1439" y="888"/>
                      </a:lnTo>
                      <a:lnTo>
                        <a:pt x="1425" y="920"/>
                      </a:lnTo>
                      <a:lnTo>
                        <a:pt x="1409" y="953"/>
                      </a:lnTo>
                      <a:lnTo>
                        <a:pt x="1392" y="984"/>
                      </a:lnTo>
                      <a:lnTo>
                        <a:pt x="1374" y="1014"/>
                      </a:lnTo>
                      <a:lnTo>
                        <a:pt x="1354" y="1043"/>
                      </a:lnTo>
                      <a:lnTo>
                        <a:pt x="1333" y="1071"/>
                      </a:lnTo>
                      <a:lnTo>
                        <a:pt x="1311" y="1097"/>
                      </a:lnTo>
                      <a:lnTo>
                        <a:pt x="1287" y="1123"/>
                      </a:lnTo>
                      <a:lnTo>
                        <a:pt x="1263" y="1147"/>
                      </a:lnTo>
                      <a:lnTo>
                        <a:pt x="1237" y="1171"/>
                      </a:lnTo>
                      <a:lnTo>
                        <a:pt x="1211" y="1193"/>
                      </a:lnTo>
                      <a:lnTo>
                        <a:pt x="1183" y="1213"/>
                      </a:lnTo>
                      <a:lnTo>
                        <a:pt x="1155" y="1233"/>
                      </a:lnTo>
                      <a:lnTo>
                        <a:pt x="1127" y="1251"/>
                      </a:lnTo>
                      <a:lnTo>
                        <a:pt x="1096" y="1267"/>
                      </a:lnTo>
                      <a:lnTo>
                        <a:pt x="1066" y="1283"/>
                      </a:lnTo>
                      <a:lnTo>
                        <a:pt x="1035" y="1297"/>
                      </a:lnTo>
                      <a:lnTo>
                        <a:pt x="1003" y="1309"/>
                      </a:lnTo>
                      <a:lnTo>
                        <a:pt x="970" y="1321"/>
                      </a:lnTo>
                      <a:lnTo>
                        <a:pt x="937" y="1330"/>
                      </a:lnTo>
                      <a:lnTo>
                        <a:pt x="903" y="1338"/>
                      </a:lnTo>
                      <a:lnTo>
                        <a:pt x="870" y="1344"/>
                      </a:lnTo>
                      <a:lnTo>
                        <a:pt x="835" y="1350"/>
                      </a:lnTo>
                      <a:lnTo>
                        <a:pt x="801" y="1352"/>
                      </a:lnTo>
                      <a:lnTo>
                        <a:pt x="765" y="1355"/>
                      </a:lnTo>
                      <a:lnTo>
                        <a:pt x="731" y="1355"/>
                      </a:lnTo>
                      <a:lnTo>
                        <a:pt x="695" y="1352"/>
                      </a:lnTo>
                      <a:lnTo>
                        <a:pt x="660" y="1350"/>
                      </a:lnTo>
                      <a:lnTo>
                        <a:pt x="623" y="1344"/>
                      </a:lnTo>
                      <a:lnTo>
                        <a:pt x="588" y="1338"/>
                      </a:lnTo>
                      <a:lnTo>
                        <a:pt x="552" y="1329"/>
                      </a:lnTo>
                      <a:lnTo>
                        <a:pt x="515" y="1318"/>
                      </a:lnTo>
                      <a:lnTo>
                        <a:pt x="480" y="1305"/>
                      </a:lnTo>
                      <a:lnTo>
                        <a:pt x="444" y="1290"/>
                      </a:lnTo>
                      <a:lnTo>
                        <a:pt x="411" y="1275"/>
                      </a:lnTo>
                      <a:lnTo>
                        <a:pt x="379" y="1258"/>
                      </a:lnTo>
                      <a:lnTo>
                        <a:pt x="347" y="1238"/>
                      </a:lnTo>
                      <a:lnTo>
                        <a:pt x="317" y="1218"/>
                      </a:lnTo>
                      <a:lnTo>
                        <a:pt x="287" y="1196"/>
                      </a:lnTo>
                      <a:lnTo>
                        <a:pt x="259" y="1173"/>
                      </a:lnTo>
                      <a:lnTo>
                        <a:pt x="233" y="1148"/>
                      </a:lnTo>
                      <a:lnTo>
                        <a:pt x="206" y="1123"/>
                      </a:lnTo>
                      <a:lnTo>
                        <a:pt x="183" y="1096"/>
                      </a:lnTo>
                      <a:lnTo>
                        <a:pt x="159" y="1068"/>
                      </a:lnTo>
                      <a:lnTo>
                        <a:pt x="138" y="1040"/>
                      </a:lnTo>
                      <a:lnTo>
                        <a:pt x="118" y="1010"/>
                      </a:lnTo>
                      <a:lnTo>
                        <a:pt x="100" y="980"/>
                      </a:lnTo>
                      <a:lnTo>
                        <a:pt x="83" y="948"/>
                      </a:lnTo>
                      <a:lnTo>
                        <a:pt x="67" y="915"/>
                      </a:lnTo>
                      <a:lnTo>
                        <a:pt x="53" y="882"/>
                      </a:lnTo>
                      <a:lnTo>
                        <a:pt x="41" y="849"/>
                      </a:lnTo>
                      <a:lnTo>
                        <a:pt x="30" y="814"/>
                      </a:lnTo>
                      <a:lnTo>
                        <a:pt x="21" y="780"/>
                      </a:lnTo>
                      <a:lnTo>
                        <a:pt x="13" y="744"/>
                      </a:lnTo>
                      <a:lnTo>
                        <a:pt x="7" y="708"/>
                      </a:lnTo>
                      <a:lnTo>
                        <a:pt x="3" y="672"/>
                      </a:lnTo>
                      <a:lnTo>
                        <a:pt x="1" y="635"/>
                      </a:lnTo>
                      <a:lnTo>
                        <a:pt x="0" y="598"/>
                      </a:lnTo>
                      <a:lnTo>
                        <a:pt x="1" y="561"/>
                      </a:lnTo>
                      <a:lnTo>
                        <a:pt x="5" y="524"/>
                      </a:lnTo>
                      <a:lnTo>
                        <a:pt x="11" y="486"/>
                      </a:lnTo>
                      <a:lnTo>
                        <a:pt x="17" y="449"/>
                      </a:lnTo>
                      <a:lnTo>
                        <a:pt x="26" y="412"/>
                      </a:lnTo>
                      <a:lnTo>
                        <a:pt x="34" y="383"/>
                      </a:lnTo>
                      <a:lnTo>
                        <a:pt x="45" y="354"/>
                      </a:lnTo>
                      <a:lnTo>
                        <a:pt x="55" y="327"/>
                      </a:lnTo>
                      <a:lnTo>
                        <a:pt x="66" y="299"/>
                      </a:lnTo>
                      <a:lnTo>
                        <a:pt x="79" y="273"/>
                      </a:lnTo>
                      <a:lnTo>
                        <a:pt x="92" y="248"/>
                      </a:lnTo>
                      <a:lnTo>
                        <a:pt x="106" y="223"/>
                      </a:lnTo>
                      <a:lnTo>
                        <a:pt x="122" y="198"/>
                      </a:lnTo>
                      <a:lnTo>
                        <a:pt x="138" y="174"/>
                      </a:lnTo>
                      <a:lnTo>
                        <a:pt x="155" y="150"/>
                      </a:lnTo>
                      <a:lnTo>
                        <a:pt x="172" y="128"/>
                      </a:lnTo>
                      <a:lnTo>
                        <a:pt x="192" y="107"/>
                      </a:lnTo>
                      <a:lnTo>
                        <a:pt x="210" y="86"/>
                      </a:lnTo>
                      <a:lnTo>
                        <a:pt x="230" y="66"/>
                      </a:lnTo>
                      <a:lnTo>
                        <a:pt x="251" y="47"/>
                      </a:lnTo>
                      <a:lnTo>
                        <a:pt x="273" y="29"/>
                      </a:lnTo>
                      <a:lnTo>
                        <a:pt x="283" y="21"/>
                      </a:lnTo>
                      <a:lnTo>
                        <a:pt x="294" y="15"/>
                      </a:lnTo>
                      <a:lnTo>
                        <a:pt x="305" y="9"/>
                      </a:lnTo>
                      <a:lnTo>
                        <a:pt x="317" y="5"/>
                      </a:lnTo>
                      <a:lnTo>
                        <a:pt x="329" y="3"/>
                      </a:lnTo>
                      <a:lnTo>
                        <a:pt x="340" y="1"/>
                      </a:lnTo>
                      <a:lnTo>
                        <a:pt x="352" y="0"/>
                      </a:lnTo>
                      <a:lnTo>
                        <a:pt x="365" y="1"/>
                      </a:lnTo>
                      <a:lnTo>
                        <a:pt x="377" y="3"/>
                      </a:lnTo>
                      <a:lnTo>
                        <a:pt x="389" y="5"/>
                      </a:lnTo>
                      <a:lnTo>
                        <a:pt x="400" y="9"/>
                      </a:lnTo>
                      <a:lnTo>
                        <a:pt x="411" y="15"/>
                      </a:lnTo>
                      <a:lnTo>
                        <a:pt x="422" y="21"/>
                      </a:lnTo>
                      <a:lnTo>
                        <a:pt x="432" y="28"/>
                      </a:lnTo>
                      <a:lnTo>
                        <a:pt x="442" y="37"/>
                      </a:lnTo>
                      <a:lnTo>
                        <a:pt x="450" y="46"/>
                      </a:lnTo>
                      <a:lnTo>
                        <a:pt x="457" y="57"/>
                      </a:lnTo>
                      <a:lnTo>
                        <a:pt x="464" y="67"/>
                      </a:lnTo>
                      <a:lnTo>
                        <a:pt x="469" y="79"/>
                      </a:lnTo>
                      <a:lnTo>
                        <a:pt x="473" y="91"/>
                      </a:lnTo>
                      <a:lnTo>
                        <a:pt x="476" y="103"/>
                      </a:lnTo>
                      <a:lnTo>
                        <a:pt x="478" y="115"/>
                      </a:lnTo>
                      <a:lnTo>
                        <a:pt x="478" y="126"/>
                      </a:lnTo>
                      <a:lnTo>
                        <a:pt x="478" y="138"/>
                      </a:lnTo>
                      <a:lnTo>
                        <a:pt x="476" y="150"/>
                      </a:lnTo>
                      <a:lnTo>
                        <a:pt x="473" y="162"/>
                      </a:lnTo>
                      <a:lnTo>
                        <a:pt x="469" y="174"/>
                      </a:lnTo>
                      <a:lnTo>
                        <a:pt x="464" y="184"/>
                      </a:lnTo>
                      <a:lnTo>
                        <a:pt x="457" y="195"/>
                      </a:lnTo>
                      <a:lnTo>
                        <a:pt x="451" y="205"/>
                      </a:lnTo>
                      <a:lnTo>
                        <a:pt x="442" y="215"/>
                      </a:lnTo>
                      <a:lnTo>
                        <a:pt x="432" y="224"/>
                      </a:lnTo>
                      <a:lnTo>
                        <a:pt x="405" y="249"/>
                      </a:lnTo>
                      <a:lnTo>
                        <a:pt x="379" y="275"/>
                      </a:lnTo>
                      <a:lnTo>
                        <a:pt x="355" y="304"/>
                      </a:lnTo>
                      <a:lnTo>
                        <a:pt x="333" y="336"/>
                      </a:lnTo>
                      <a:lnTo>
                        <a:pt x="313" y="369"/>
                      </a:lnTo>
                      <a:lnTo>
                        <a:pt x="296" y="403"/>
                      </a:lnTo>
                      <a:lnTo>
                        <a:pt x="281" y="440"/>
                      </a:lnTo>
                      <a:lnTo>
                        <a:pt x="275" y="458"/>
                      </a:lnTo>
                      <a:lnTo>
                        <a:pt x="269" y="477"/>
                      </a:lnTo>
                      <a:lnTo>
                        <a:pt x="263" y="502"/>
                      </a:lnTo>
                      <a:lnTo>
                        <a:pt x="259" y="527"/>
                      </a:lnTo>
                      <a:lnTo>
                        <a:pt x="255" y="552"/>
                      </a:lnTo>
                      <a:lnTo>
                        <a:pt x="252" y="577"/>
                      </a:lnTo>
                      <a:lnTo>
                        <a:pt x="252" y="600"/>
                      </a:lnTo>
                      <a:lnTo>
                        <a:pt x="252" y="626"/>
                      </a:lnTo>
                      <a:lnTo>
                        <a:pt x="254" y="649"/>
                      </a:lnTo>
                      <a:lnTo>
                        <a:pt x="256" y="674"/>
                      </a:lnTo>
                      <a:lnTo>
                        <a:pt x="260" y="698"/>
                      </a:lnTo>
                      <a:lnTo>
                        <a:pt x="266" y="722"/>
                      </a:lnTo>
                      <a:lnTo>
                        <a:pt x="271" y="744"/>
                      </a:lnTo>
                      <a:lnTo>
                        <a:pt x="279" y="766"/>
                      </a:lnTo>
                      <a:lnTo>
                        <a:pt x="287" y="789"/>
                      </a:lnTo>
                      <a:lnTo>
                        <a:pt x="296" y="811"/>
                      </a:lnTo>
                      <a:lnTo>
                        <a:pt x="306" y="832"/>
                      </a:lnTo>
                      <a:lnTo>
                        <a:pt x="318" y="853"/>
                      </a:lnTo>
                      <a:lnTo>
                        <a:pt x="330" y="874"/>
                      </a:lnTo>
                      <a:lnTo>
                        <a:pt x="343" y="894"/>
                      </a:lnTo>
                      <a:lnTo>
                        <a:pt x="358" y="913"/>
                      </a:lnTo>
                      <a:lnTo>
                        <a:pt x="373" y="931"/>
                      </a:lnTo>
                      <a:lnTo>
                        <a:pt x="389" y="949"/>
                      </a:lnTo>
                      <a:lnTo>
                        <a:pt x="406" y="967"/>
                      </a:lnTo>
                      <a:lnTo>
                        <a:pt x="423" y="982"/>
                      </a:lnTo>
                      <a:lnTo>
                        <a:pt x="442" y="997"/>
                      </a:lnTo>
                      <a:lnTo>
                        <a:pt x="461" y="1011"/>
                      </a:lnTo>
                      <a:lnTo>
                        <a:pt x="481" y="1026"/>
                      </a:lnTo>
                      <a:lnTo>
                        <a:pt x="502" y="1038"/>
                      </a:lnTo>
                      <a:lnTo>
                        <a:pt x="524" y="1050"/>
                      </a:lnTo>
                      <a:lnTo>
                        <a:pt x="547" y="1060"/>
                      </a:lnTo>
                      <a:lnTo>
                        <a:pt x="569" y="1069"/>
                      </a:lnTo>
                      <a:lnTo>
                        <a:pt x="593" y="1078"/>
                      </a:lnTo>
                      <a:lnTo>
                        <a:pt x="618" y="1085"/>
                      </a:lnTo>
                      <a:lnTo>
                        <a:pt x="641" y="1092"/>
                      </a:lnTo>
                      <a:lnTo>
                        <a:pt x="665" y="1096"/>
                      </a:lnTo>
                      <a:lnTo>
                        <a:pt x="689" y="1100"/>
                      </a:lnTo>
                      <a:lnTo>
                        <a:pt x="712" y="1101"/>
                      </a:lnTo>
                      <a:lnTo>
                        <a:pt x="736" y="1102"/>
                      </a:lnTo>
                      <a:lnTo>
                        <a:pt x="760" y="1102"/>
                      </a:lnTo>
                      <a:lnTo>
                        <a:pt x="782" y="1101"/>
                      </a:lnTo>
                      <a:lnTo>
                        <a:pt x="806" y="1100"/>
                      </a:lnTo>
                      <a:lnTo>
                        <a:pt x="828" y="1096"/>
                      </a:lnTo>
                      <a:lnTo>
                        <a:pt x="850" y="1092"/>
                      </a:lnTo>
                      <a:lnTo>
                        <a:pt x="873" y="1086"/>
                      </a:lnTo>
                      <a:lnTo>
                        <a:pt x="895" y="1080"/>
                      </a:lnTo>
                      <a:lnTo>
                        <a:pt x="916" y="1072"/>
                      </a:lnTo>
                      <a:lnTo>
                        <a:pt x="937" y="1064"/>
                      </a:lnTo>
                      <a:lnTo>
                        <a:pt x="958" y="1055"/>
                      </a:lnTo>
                      <a:lnTo>
                        <a:pt x="979" y="1044"/>
                      </a:lnTo>
                      <a:lnTo>
                        <a:pt x="999" y="1034"/>
                      </a:lnTo>
                      <a:lnTo>
                        <a:pt x="1017" y="1022"/>
                      </a:lnTo>
                      <a:lnTo>
                        <a:pt x="1037" y="1009"/>
                      </a:lnTo>
                      <a:lnTo>
                        <a:pt x="1054" y="996"/>
                      </a:lnTo>
                      <a:lnTo>
                        <a:pt x="1073" y="981"/>
                      </a:lnTo>
                      <a:lnTo>
                        <a:pt x="1088" y="965"/>
                      </a:lnTo>
                      <a:lnTo>
                        <a:pt x="1105" y="949"/>
                      </a:lnTo>
                      <a:lnTo>
                        <a:pt x="1120" y="932"/>
                      </a:lnTo>
                      <a:lnTo>
                        <a:pt x="1136" y="914"/>
                      </a:lnTo>
                      <a:lnTo>
                        <a:pt x="1149" y="895"/>
                      </a:lnTo>
                      <a:lnTo>
                        <a:pt x="1162" y="877"/>
                      </a:lnTo>
                      <a:lnTo>
                        <a:pt x="1174" y="857"/>
                      </a:lnTo>
                      <a:lnTo>
                        <a:pt x="1186" y="836"/>
                      </a:lnTo>
                      <a:lnTo>
                        <a:pt x="1196" y="815"/>
                      </a:lnTo>
                      <a:lnTo>
                        <a:pt x="1205" y="793"/>
                      </a:lnTo>
                      <a:lnTo>
                        <a:pt x="1215" y="770"/>
                      </a:lnTo>
                      <a:lnTo>
                        <a:pt x="1219" y="759"/>
                      </a:lnTo>
                      <a:lnTo>
                        <a:pt x="1225" y="748"/>
                      </a:lnTo>
                      <a:lnTo>
                        <a:pt x="1232" y="737"/>
                      </a:lnTo>
                      <a:lnTo>
                        <a:pt x="1240" y="728"/>
                      </a:lnTo>
                      <a:lnTo>
                        <a:pt x="1249" y="719"/>
                      </a:lnTo>
                      <a:lnTo>
                        <a:pt x="1258" y="711"/>
                      </a:lnTo>
                      <a:lnTo>
                        <a:pt x="1267" y="705"/>
                      </a:lnTo>
                      <a:lnTo>
                        <a:pt x="1278" y="699"/>
                      </a:lnTo>
                      <a:lnTo>
                        <a:pt x="1290" y="694"/>
                      </a:lnTo>
                      <a:lnTo>
                        <a:pt x="1301" y="690"/>
                      </a:lnTo>
                      <a:lnTo>
                        <a:pt x="1313" y="689"/>
                      </a:lnTo>
                      <a:lnTo>
                        <a:pt x="1325" y="686"/>
                      </a:lnTo>
                      <a:lnTo>
                        <a:pt x="1337" y="686"/>
                      </a:lnTo>
                      <a:lnTo>
                        <a:pt x="1350" y="687"/>
                      </a:lnTo>
                      <a:lnTo>
                        <a:pt x="1362" y="690"/>
                      </a:lnTo>
                      <a:lnTo>
                        <a:pt x="1374" y="694"/>
                      </a:lnTo>
                      <a:lnTo>
                        <a:pt x="1385" y="698"/>
                      </a:lnTo>
                      <a:lnTo>
                        <a:pt x="1396" y="703"/>
                      </a:lnTo>
                      <a:lnTo>
                        <a:pt x="1407" y="710"/>
                      </a:lnTo>
                      <a:lnTo>
                        <a:pt x="1416" y="718"/>
                      </a:lnTo>
                      <a:lnTo>
                        <a:pt x="1424" y="726"/>
                      </a:lnTo>
                      <a:lnTo>
                        <a:pt x="1431" y="735"/>
                      </a:lnTo>
                      <a:lnTo>
                        <a:pt x="1438" y="744"/>
                      </a:lnTo>
                      <a:lnTo>
                        <a:pt x="1445" y="755"/>
                      </a:lnTo>
                      <a:lnTo>
                        <a:pt x="1449" y="764"/>
                      </a:lnTo>
                      <a:lnTo>
                        <a:pt x="1453" y="776"/>
                      </a:lnTo>
                      <a:lnTo>
                        <a:pt x="1456" y="786"/>
                      </a:lnTo>
                      <a:lnTo>
                        <a:pt x="1458" y="798"/>
                      </a:lnTo>
                      <a:lnTo>
                        <a:pt x="1459" y="810"/>
                      </a:lnTo>
                      <a:lnTo>
                        <a:pt x="1458" y="822"/>
                      </a:lnTo>
                      <a:lnTo>
                        <a:pt x="1456" y="834"/>
                      </a:lnTo>
                      <a:lnTo>
                        <a:pt x="1454" y="845"/>
                      </a:lnTo>
                      <a:lnTo>
                        <a:pt x="1451" y="855"/>
                      </a:lnTo>
                      <a:close/>
                    </a:path>
                  </a:pathLst>
                </a:custGeom>
                <a:solidFill>
                  <a:srgbClr val="FF6600"/>
                </a:solidFill>
                <a:ln w="9525">
                  <a:noFill/>
                  <a:round/>
                  <a:headEnd/>
                  <a:tailEnd/>
                </a:ln>
              </p:spPr>
              <p:txBody>
                <a:bodyPr>
                  <a:prstTxWarp prst="textNoShape">
                    <a:avLst/>
                  </a:prstTxWarp>
                </a:bodyPr>
                <a:lstStyle/>
                <a:p>
                  <a:endParaRPr lang="en-US" sz="1800"/>
                </a:p>
              </p:txBody>
            </p:sp>
            <p:sp>
              <p:nvSpPr>
                <p:cNvPr id="59411" name="Freeform 90"/>
                <p:cNvSpPr>
                  <a:spLocks noEditPoints="1"/>
                </p:cNvSpPr>
                <p:nvPr/>
              </p:nvSpPr>
              <p:spPr bwMode="auto">
                <a:xfrm>
                  <a:off x="6417" y="0"/>
                  <a:ext cx="386" cy="383"/>
                </a:xfrm>
                <a:custGeom>
                  <a:avLst/>
                  <a:gdLst>
                    <a:gd name="T0" fmla="*/ 389 w 1045"/>
                    <a:gd name="T1" fmla="*/ 169 h 1040"/>
                    <a:gd name="T2" fmla="*/ 419 w 1045"/>
                    <a:gd name="T3" fmla="*/ 232 h 1040"/>
                    <a:gd name="T4" fmla="*/ 481 w 1045"/>
                    <a:gd name="T5" fmla="*/ 270 h 1040"/>
                    <a:gd name="T6" fmla="*/ 542 w 1045"/>
                    <a:gd name="T7" fmla="*/ 270 h 1040"/>
                    <a:gd name="T8" fmla="*/ 602 w 1045"/>
                    <a:gd name="T9" fmla="*/ 233 h 1040"/>
                    <a:gd name="T10" fmla="*/ 631 w 1045"/>
                    <a:gd name="T11" fmla="*/ 180 h 1040"/>
                    <a:gd name="T12" fmla="*/ 628 w 1045"/>
                    <a:gd name="T13" fmla="*/ 108 h 1040"/>
                    <a:gd name="T14" fmla="*/ 586 w 1045"/>
                    <a:gd name="T15" fmla="*/ 50 h 1040"/>
                    <a:gd name="T16" fmla="*/ 530 w 1045"/>
                    <a:gd name="T17" fmla="*/ 26 h 1040"/>
                    <a:gd name="T18" fmla="*/ 459 w 1045"/>
                    <a:gd name="T19" fmla="*/ 37 h 1040"/>
                    <a:gd name="T20" fmla="*/ 406 w 1045"/>
                    <a:gd name="T21" fmla="*/ 84 h 1040"/>
                    <a:gd name="T22" fmla="*/ 312 w 1045"/>
                    <a:gd name="T23" fmla="*/ 154 h 1040"/>
                    <a:gd name="T24" fmla="*/ 308 w 1045"/>
                    <a:gd name="T25" fmla="*/ 82 h 1040"/>
                    <a:gd name="T26" fmla="*/ 266 w 1045"/>
                    <a:gd name="T27" fmla="*/ 25 h 1040"/>
                    <a:gd name="T28" fmla="*/ 209 w 1045"/>
                    <a:gd name="T29" fmla="*/ 1 h 1040"/>
                    <a:gd name="T30" fmla="*/ 138 w 1045"/>
                    <a:gd name="T31" fmla="*/ 12 h 1040"/>
                    <a:gd name="T32" fmla="*/ 85 w 1045"/>
                    <a:gd name="T33" fmla="*/ 59 h 1040"/>
                    <a:gd name="T34" fmla="*/ 67 w 1045"/>
                    <a:gd name="T35" fmla="*/ 119 h 1040"/>
                    <a:gd name="T36" fmla="*/ 85 w 1045"/>
                    <a:gd name="T37" fmla="*/ 187 h 1040"/>
                    <a:gd name="T38" fmla="*/ 137 w 1045"/>
                    <a:gd name="T39" fmla="*/ 236 h 1040"/>
                    <a:gd name="T40" fmla="*/ 197 w 1045"/>
                    <a:gd name="T41" fmla="*/ 248 h 1040"/>
                    <a:gd name="T42" fmla="*/ 264 w 1045"/>
                    <a:gd name="T43" fmla="*/ 224 h 1040"/>
                    <a:gd name="T44" fmla="*/ 308 w 1045"/>
                    <a:gd name="T45" fmla="*/ 166 h 1040"/>
                    <a:gd name="T46" fmla="*/ 348 w 1045"/>
                    <a:gd name="T47" fmla="*/ 435 h 1040"/>
                    <a:gd name="T48" fmla="*/ 173 w 1045"/>
                    <a:gd name="T49" fmla="*/ 461 h 1040"/>
                    <a:gd name="T50" fmla="*/ 45 w 1045"/>
                    <a:gd name="T51" fmla="*/ 577 h 1040"/>
                    <a:gd name="T52" fmla="*/ 5 w 1045"/>
                    <a:gd name="T53" fmla="*/ 677 h 1040"/>
                    <a:gd name="T54" fmla="*/ 18 w 1045"/>
                    <a:gd name="T55" fmla="*/ 839 h 1040"/>
                    <a:gd name="T56" fmla="*/ 121 w 1045"/>
                    <a:gd name="T57" fmla="*/ 978 h 1040"/>
                    <a:gd name="T58" fmla="*/ 230 w 1045"/>
                    <a:gd name="T59" fmla="*/ 1031 h 1040"/>
                    <a:gd name="T60" fmla="*/ 379 w 1045"/>
                    <a:gd name="T61" fmla="*/ 1031 h 1040"/>
                    <a:gd name="T62" fmla="*/ 528 w 1045"/>
                    <a:gd name="T63" fmla="*/ 941 h 1040"/>
                    <a:gd name="T64" fmla="*/ 599 w 1045"/>
                    <a:gd name="T65" fmla="*/ 810 h 1040"/>
                    <a:gd name="T66" fmla="*/ 605 w 1045"/>
                    <a:gd name="T67" fmla="*/ 689 h 1040"/>
                    <a:gd name="T68" fmla="*/ 531 w 1045"/>
                    <a:gd name="T69" fmla="*/ 532 h 1040"/>
                    <a:gd name="T70" fmla="*/ 393 w 1045"/>
                    <a:gd name="T71" fmla="*/ 445 h 1040"/>
                    <a:gd name="T72" fmla="*/ 673 w 1045"/>
                    <a:gd name="T73" fmla="*/ 263 h 1040"/>
                    <a:gd name="T74" fmla="*/ 655 w 1045"/>
                    <a:gd name="T75" fmla="*/ 332 h 1040"/>
                    <a:gd name="T76" fmla="*/ 677 w 1045"/>
                    <a:gd name="T77" fmla="*/ 399 h 1040"/>
                    <a:gd name="T78" fmla="*/ 724 w 1045"/>
                    <a:gd name="T79" fmla="*/ 440 h 1040"/>
                    <a:gd name="T80" fmla="*/ 794 w 1045"/>
                    <a:gd name="T81" fmla="*/ 452 h 1040"/>
                    <a:gd name="T82" fmla="*/ 860 w 1045"/>
                    <a:gd name="T83" fmla="*/ 423 h 1040"/>
                    <a:gd name="T84" fmla="*/ 895 w 1045"/>
                    <a:gd name="T85" fmla="*/ 371 h 1040"/>
                    <a:gd name="T86" fmla="*/ 899 w 1045"/>
                    <a:gd name="T87" fmla="*/ 302 h 1040"/>
                    <a:gd name="T88" fmla="*/ 864 w 1045"/>
                    <a:gd name="T89" fmla="*/ 238 h 1040"/>
                    <a:gd name="T90" fmla="*/ 811 w 1045"/>
                    <a:gd name="T91" fmla="*/ 208 h 1040"/>
                    <a:gd name="T92" fmla="*/ 740 w 1045"/>
                    <a:gd name="T93" fmla="*/ 211 h 1040"/>
                    <a:gd name="T94" fmla="*/ 689 w 1045"/>
                    <a:gd name="T95" fmla="*/ 244 h 1040"/>
                    <a:gd name="T96" fmla="*/ 825 w 1045"/>
                    <a:gd name="T97" fmla="*/ 697 h 1040"/>
                    <a:gd name="T98" fmla="*/ 885 w 1045"/>
                    <a:gd name="T99" fmla="*/ 736 h 1040"/>
                    <a:gd name="T100" fmla="*/ 957 w 1045"/>
                    <a:gd name="T101" fmla="*/ 736 h 1040"/>
                    <a:gd name="T102" fmla="*/ 1008 w 1045"/>
                    <a:gd name="T103" fmla="*/ 704 h 1040"/>
                    <a:gd name="T104" fmla="*/ 1042 w 1045"/>
                    <a:gd name="T105" fmla="*/ 643 h 1040"/>
                    <a:gd name="T106" fmla="*/ 1040 w 1045"/>
                    <a:gd name="T107" fmla="*/ 582 h 1040"/>
                    <a:gd name="T108" fmla="*/ 999 w 1045"/>
                    <a:gd name="T109" fmla="*/ 521 h 1040"/>
                    <a:gd name="T110" fmla="*/ 935 w 1045"/>
                    <a:gd name="T111" fmla="*/ 494 h 1040"/>
                    <a:gd name="T112" fmla="*/ 874 w 1045"/>
                    <a:gd name="T113" fmla="*/ 503 h 1040"/>
                    <a:gd name="T114" fmla="*/ 819 w 1045"/>
                    <a:gd name="T115" fmla="*/ 548 h 1040"/>
                    <a:gd name="T116" fmla="*/ 798 w 1045"/>
                    <a:gd name="T117" fmla="*/ 616 h 10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5"/>
                    <a:gd name="T178" fmla="*/ 0 h 1040"/>
                    <a:gd name="T179" fmla="*/ 1045 w 1045"/>
                    <a:gd name="T180" fmla="*/ 1040 h 10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5" h="1040">
                      <a:moveTo>
                        <a:pt x="392" y="119"/>
                      </a:moveTo>
                      <a:lnTo>
                        <a:pt x="392" y="119"/>
                      </a:lnTo>
                      <a:lnTo>
                        <a:pt x="389" y="132"/>
                      </a:lnTo>
                      <a:lnTo>
                        <a:pt x="388" y="144"/>
                      </a:lnTo>
                      <a:lnTo>
                        <a:pt x="388" y="157"/>
                      </a:lnTo>
                      <a:lnTo>
                        <a:pt x="389" y="169"/>
                      </a:lnTo>
                      <a:lnTo>
                        <a:pt x="392" y="180"/>
                      </a:lnTo>
                      <a:lnTo>
                        <a:pt x="396" y="191"/>
                      </a:lnTo>
                      <a:lnTo>
                        <a:pt x="400" y="203"/>
                      </a:lnTo>
                      <a:lnTo>
                        <a:pt x="405" y="213"/>
                      </a:lnTo>
                      <a:lnTo>
                        <a:pt x="411" y="223"/>
                      </a:lnTo>
                      <a:lnTo>
                        <a:pt x="419" y="232"/>
                      </a:lnTo>
                      <a:lnTo>
                        <a:pt x="427" y="241"/>
                      </a:lnTo>
                      <a:lnTo>
                        <a:pt x="436" y="249"/>
                      </a:lnTo>
                      <a:lnTo>
                        <a:pt x="447" y="255"/>
                      </a:lnTo>
                      <a:lnTo>
                        <a:pt x="457" y="261"/>
                      </a:lnTo>
                      <a:lnTo>
                        <a:pt x="469" y="266"/>
                      </a:lnTo>
                      <a:lnTo>
                        <a:pt x="481" y="270"/>
                      </a:lnTo>
                      <a:lnTo>
                        <a:pt x="494" y="273"/>
                      </a:lnTo>
                      <a:lnTo>
                        <a:pt x="506" y="274"/>
                      </a:lnTo>
                      <a:lnTo>
                        <a:pt x="518" y="274"/>
                      </a:lnTo>
                      <a:lnTo>
                        <a:pt x="530" y="273"/>
                      </a:lnTo>
                      <a:lnTo>
                        <a:pt x="542" y="270"/>
                      </a:lnTo>
                      <a:lnTo>
                        <a:pt x="553" y="266"/>
                      </a:lnTo>
                      <a:lnTo>
                        <a:pt x="564" y="262"/>
                      </a:lnTo>
                      <a:lnTo>
                        <a:pt x="574" y="255"/>
                      </a:lnTo>
                      <a:lnTo>
                        <a:pt x="585" y="249"/>
                      </a:lnTo>
                      <a:lnTo>
                        <a:pt x="594" y="242"/>
                      </a:lnTo>
                      <a:lnTo>
                        <a:pt x="602" y="233"/>
                      </a:lnTo>
                      <a:lnTo>
                        <a:pt x="610" y="224"/>
                      </a:lnTo>
                      <a:lnTo>
                        <a:pt x="616" y="215"/>
                      </a:lnTo>
                      <a:lnTo>
                        <a:pt x="623" y="203"/>
                      </a:lnTo>
                      <a:lnTo>
                        <a:pt x="628" y="192"/>
                      </a:lnTo>
                      <a:lnTo>
                        <a:pt x="631" y="180"/>
                      </a:lnTo>
                      <a:lnTo>
                        <a:pt x="634" y="167"/>
                      </a:lnTo>
                      <a:lnTo>
                        <a:pt x="635" y="155"/>
                      </a:lnTo>
                      <a:lnTo>
                        <a:pt x="635" y="142"/>
                      </a:lnTo>
                      <a:lnTo>
                        <a:pt x="634" y="130"/>
                      </a:lnTo>
                      <a:lnTo>
                        <a:pt x="631" y="119"/>
                      </a:lnTo>
                      <a:lnTo>
                        <a:pt x="628" y="108"/>
                      </a:lnTo>
                      <a:lnTo>
                        <a:pt x="623" y="96"/>
                      </a:lnTo>
                      <a:lnTo>
                        <a:pt x="618" y="86"/>
                      </a:lnTo>
                      <a:lnTo>
                        <a:pt x="611" y="76"/>
                      </a:lnTo>
                      <a:lnTo>
                        <a:pt x="603" y="67"/>
                      </a:lnTo>
                      <a:lnTo>
                        <a:pt x="595" y="58"/>
                      </a:lnTo>
                      <a:lnTo>
                        <a:pt x="586" y="50"/>
                      </a:lnTo>
                      <a:lnTo>
                        <a:pt x="576" y="43"/>
                      </a:lnTo>
                      <a:lnTo>
                        <a:pt x="565" y="38"/>
                      </a:lnTo>
                      <a:lnTo>
                        <a:pt x="553" y="33"/>
                      </a:lnTo>
                      <a:lnTo>
                        <a:pt x="542" y="29"/>
                      </a:lnTo>
                      <a:lnTo>
                        <a:pt x="530" y="26"/>
                      </a:lnTo>
                      <a:lnTo>
                        <a:pt x="517" y="25"/>
                      </a:lnTo>
                      <a:lnTo>
                        <a:pt x="505" y="26"/>
                      </a:lnTo>
                      <a:lnTo>
                        <a:pt x="493" y="26"/>
                      </a:lnTo>
                      <a:lnTo>
                        <a:pt x="481" y="29"/>
                      </a:lnTo>
                      <a:lnTo>
                        <a:pt x="469" y="33"/>
                      </a:lnTo>
                      <a:lnTo>
                        <a:pt x="459" y="37"/>
                      </a:lnTo>
                      <a:lnTo>
                        <a:pt x="448" y="43"/>
                      </a:lnTo>
                      <a:lnTo>
                        <a:pt x="438" y="50"/>
                      </a:lnTo>
                      <a:lnTo>
                        <a:pt x="429" y="57"/>
                      </a:lnTo>
                      <a:lnTo>
                        <a:pt x="421" y="66"/>
                      </a:lnTo>
                      <a:lnTo>
                        <a:pt x="413" y="75"/>
                      </a:lnTo>
                      <a:lnTo>
                        <a:pt x="406" y="84"/>
                      </a:lnTo>
                      <a:lnTo>
                        <a:pt x="400" y="96"/>
                      </a:lnTo>
                      <a:lnTo>
                        <a:pt x="396" y="107"/>
                      </a:lnTo>
                      <a:lnTo>
                        <a:pt x="392" y="119"/>
                      </a:lnTo>
                      <a:close/>
                      <a:moveTo>
                        <a:pt x="312" y="154"/>
                      </a:moveTo>
                      <a:lnTo>
                        <a:pt x="312" y="154"/>
                      </a:lnTo>
                      <a:lnTo>
                        <a:pt x="313" y="142"/>
                      </a:lnTo>
                      <a:lnTo>
                        <a:pt x="314" y="129"/>
                      </a:lnTo>
                      <a:lnTo>
                        <a:pt x="314" y="117"/>
                      </a:lnTo>
                      <a:lnTo>
                        <a:pt x="313" y="105"/>
                      </a:lnTo>
                      <a:lnTo>
                        <a:pt x="312" y="93"/>
                      </a:lnTo>
                      <a:lnTo>
                        <a:pt x="308" y="82"/>
                      </a:lnTo>
                      <a:lnTo>
                        <a:pt x="302" y="71"/>
                      </a:lnTo>
                      <a:lnTo>
                        <a:pt x="297" y="61"/>
                      </a:lnTo>
                      <a:lnTo>
                        <a:pt x="290" y="50"/>
                      </a:lnTo>
                      <a:lnTo>
                        <a:pt x="283" y="41"/>
                      </a:lnTo>
                      <a:lnTo>
                        <a:pt x="275" y="33"/>
                      </a:lnTo>
                      <a:lnTo>
                        <a:pt x="266" y="25"/>
                      </a:lnTo>
                      <a:lnTo>
                        <a:pt x="255" y="18"/>
                      </a:lnTo>
                      <a:lnTo>
                        <a:pt x="244" y="12"/>
                      </a:lnTo>
                      <a:lnTo>
                        <a:pt x="234" y="8"/>
                      </a:lnTo>
                      <a:lnTo>
                        <a:pt x="221" y="4"/>
                      </a:lnTo>
                      <a:lnTo>
                        <a:pt x="209" y="1"/>
                      </a:lnTo>
                      <a:lnTo>
                        <a:pt x="197" y="0"/>
                      </a:lnTo>
                      <a:lnTo>
                        <a:pt x="184" y="0"/>
                      </a:lnTo>
                      <a:lnTo>
                        <a:pt x="172" y="1"/>
                      </a:lnTo>
                      <a:lnTo>
                        <a:pt x="160" y="4"/>
                      </a:lnTo>
                      <a:lnTo>
                        <a:pt x="149" y="8"/>
                      </a:lnTo>
                      <a:lnTo>
                        <a:pt x="138" y="12"/>
                      </a:lnTo>
                      <a:lnTo>
                        <a:pt x="127" y="17"/>
                      </a:lnTo>
                      <a:lnTo>
                        <a:pt x="118" y="24"/>
                      </a:lnTo>
                      <a:lnTo>
                        <a:pt x="109" y="32"/>
                      </a:lnTo>
                      <a:lnTo>
                        <a:pt x="100" y="40"/>
                      </a:lnTo>
                      <a:lnTo>
                        <a:pt x="92" y="49"/>
                      </a:lnTo>
                      <a:lnTo>
                        <a:pt x="85" y="59"/>
                      </a:lnTo>
                      <a:lnTo>
                        <a:pt x="80" y="70"/>
                      </a:lnTo>
                      <a:lnTo>
                        <a:pt x="75" y="82"/>
                      </a:lnTo>
                      <a:lnTo>
                        <a:pt x="71" y="93"/>
                      </a:lnTo>
                      <a:lnTo>
                        <a:pt x="68" y="107"/>
                      </a:lnTo>
                      <a:lnTo>
                        <a:pt x="67" y="119"/>
                      </a:lnTo>
                      <a:lnTo>
                        <a:pt x="67" y="130"/>
                      </a:lnTo>
                      <a:lnTo>
                        <a:pt x="68" y="142"/>
                      </a:lnTo>
                      <a:lnTo>
                        <a:pt x="71" y="154"/>
                      </a:lnTo>
                      <a:lnTo>
                        <a:pt x="75" y="166"/>
                      </a:lnTo>
                      <a:lnTo>
                        <a:pt x="79" y="176"/>
                      </a:lnTo>
                      <a:lnTo>
                        <a:pt x="85" y="187"/>
                      </a:lnTo>
                      <a:lnTo>
                        <a:pt x="92" y="198"/>
                      </a:lnTo>
                      <a:lnTo>
                        <a:pt x="99" y="207"/>
                      </a:lnTo>
                      <a:lnTo>
                        <a:pt x="108" y="215"/>
                      </a:lnTo>
                      <a:lnTo>
                        <a:pt x="117" y="223"/>
                      </a:lnTo>
                      <a:lnTo>
                        <a:pt x="126" y="229"/>
                      </a:lnTo>
                      <a:lnTo>
                        <a:pt x="137" y="236"/>
                      </a:lnTo>
                      <a:lnTo>
                        <a:pt x="149" y="241"/>
                      </a:lnTo>
                      <a:lnTo>
                        <a:pt x="160" y="244"/>
                      </a:lnTo>
                      <a:lnTo>
                        <a:pt x="173" y="246"/>
                      </a:lnTo>
                      <a:lnTo>
                        <a:pt x="185" y="248"/>
                      </a:lnTo>
                      <a:lnTo>
                        <a:pt x="197" y="248"/>
                      </a:lnTo>
                      <a:lnTo>
                        <a:pt x="210" y="246"/>
                      </a:lnTo>
                      <a:lnTo>
                        <a:pt x="222" y="244"/>
                      </a:lnTo>
                      <a:lnTo>
                        <a:pt x="233" y="241"/>
                      </a:lnTo>
                      <a:lnTo>
                        <a:pt x="244" y="236"/>
                      </a:lnTo>
                      <a:lnTo>
                        <a:pt x="255" y="230"/>
                      </a:lnTo>
                      <a:lnTo>
                        <a:pt x="264" y="224"/>
                      </a:lnTo>
                      <a:lnTo>
                        <a:pt x="273" y="216"/>
                      </a:lnTo>
                      <a:lnTo>
                        <a:pt x="283" y="208"/>
                      </a:lnTo>
                      <a:lnTo>
                        <a:pt x="289" y="199"/>
                      </a:lnTo>
                      <a:lnTo>
                        <a:pt x="297" y="188"/>
                      </a:lnTo>
                      <a:lnTo>
                        <a:pt x="302" y="178"/>
                      </a:lnTo>
                      <a:lnTo>
                        <a:pt x="308" y="166"/>
                      </a:lnTo>
                      <a:lnTo>
                        <a:pt x="312" y="154"/>
                      </a:lnTo>
                      <a:close/>
                      <a:moveTo>
                        <a:pt x="379" y="440"/>
                      </a:moveTo>
                      <a:lnTo>
                        <a:pt x="379" y="440"/>
                      </a:lnTo>
                      <a:lnTo>
                        <a:pt x="363" y="437"/>
                      </a:lnTo>
                      <a:lnTo>
                        <a:pt x="348" y="435"/>
                      </a:lnTo>
                      <a:lnTo>
                        <a:pt x="318" y="431"/>
                      </a:lnTo>
                      <a:lnTo>
                        <a:pt x="288" y="432"/>
                      </a:lnTo>
                      <a:lnTo>
                        <a:pt x="258" y="435"/>
                      </a:lnTo>
                      <a:lnTo>
                        <a:pt x="229" y="440"/>
                      </a:lnTo>
                      <a:lnTo>
                        <a:pt x="201" y="449"/>
                      </a:lnTo>
                      <a:lnTo>
                        <a:pt x="173" y="461"/>
                      </a:lnTo>
                      <a:lnTo>
                        <a:pt x="149" y="474"/>
                      </a:lnTo>
                      <a:lnTo>
                        <a:pt x="124" y="490"/>
                      </a:lnTo>
                      <a:lnTo>
                        <a:pt x="101" y="508"/>
                      </a:lnTo>
                      <a:lnTo>
                        <a:pt x="80" y="529"/>
                      </a:lnTo>
                      <a:lnTo>
                        <a:pt x="62" y="552"/>
                      </a:lnTo>
                      <a:lnTo>
                        <a:pt x="45" y="577"/>
                      </a:lnTo>
                      <a:lnTo>
                        <a:pt x="30" y="603"/>
                      </a:lnTo>
                      <a:lnTo>
                        <a:pt x="18" y="631"/>
                      </a:lnTo>
                      <a:lnTo>
                        <a:pt x="13" y="647"/>
                      </a:lnTo>
                      <a:lnTo>
                        <a:pt x="9" y="661"/>
                      </a:lnTo>
                      <a:lnTo>
                        <a:pt x="5" y="677"/>
                      </a:lnTo>
                      <a:lnTo>
                        <a:pt x="3" y="691"/>
                      </a:lnTo>
                      <a:lnTo>
                        <a:pt x="0" y="722"/>
                      </a:lnTo>
                      <a:lnTo>
                        <a:pt x="0" y="752"/>
                      </a:lnTo>
                      <a:lnTo>
                        <a:pt x="4" y="782"/>
                      </a:lnTo>
                      <a:lnTo>
                        <a:pt x="9" y="811"/>
                      </a:lnTo>
                      <a:lnTo>
                        <a:pt x="18" y="839"/>
                      </a:lnTo>
                      <a:lnTo>
                        <a:pt x="29" y="866"/>
                      </a:lnTo>
                      <a:lnTo>
                        <a:pt x="43" y="891"/>
                      </a:lnTo>
                      <a:lnTo>
                        <a:pt x="59" y="916"/>
                      </a:lnTo>
                      <a:lnTo>
                        <a:pt x="78" y="939"/>
                      </a:lnTo>
                      <a:lnTo>
                        <a:pt x="99" y="960"/>
                      </a:lnTo>
                      <a:lnTo>
                        <a:pt x="121" y="978"/>
                      </a:lnTo>
                      <a:lnTo>
                        <a:pt x="146" y="995"/>
                      </a:lnTo>
                      <a:lnTo>
                        <a:pt x="172" y="1010"/>
                      </a:lnTo>
                      <a:lnTo>
                        <a:pt x="200" y="1022"/>
                      </a:lnTo>
                      <a:lnTo>
                        <a:pt x="214" y="1027"/>
                      </a:lnTo>
                      <a:lnTo>
                        <a:pt x="230" y="1031"/>
                      </a:lnTo>
                      <a:lnTo>
                        <a:pt x="244" y="1035"/>
                      </a:lnTo>
                      <a:lnTo>
                        <a:pt x="260" y="1038"/>
                      </a:lnTo>
                      <a:lnTo>
                        <a:pt x="290" y="1040"/>
                      </a:lnTo>
                      <a:lnTo>
                        <a:pt x="321" y="1040"/>
                      </a:lnTo>
                      <a:lnTo>
                        <a:pt x="350" y="1036"/>
                      </a:lnTo>
                      <a:lnTo>
                        <a:pt x="379" y="1031"/>
                      </a:lnTo>
                      <a:lnTo>
                        <a:pt x="407" y="1022"/>
                      </a:lnTo>
                      <a:lnTo>
                        <a:pt x="434" y="1011"/>
                      </a:lnTo>
                      <a:lnTo>
                        <a:pt x="460" y="997"/>
                      </a:lnTo>
                      <a:lnTo>
                        <a:pt x="484" y="981"/>
                      </a:lnTo>
                      <a:lnTo>
                        <a:pt x="507" y="963"/>
                      </a:lnTo>
                      <a:lnTo>
                        <a:pt x="528" y="941"/>
                      </a:lnTo>
                      <a:lnTo>
                        <a:pt x="547" y="919"/>
                      </a:lnTo>
                      <a:lnTo>
                        <a:pt x="564" y="894"/>
                      </a:lnTo>
                      <a:lnTo>
                        <a:pt x="578" y="868"/>
                      </a:lnTo>
                      <a:lnTo>
                        <a:pt x="590" y="840"/>
                      </a:lnTo>
                      <a:lnTo>
                        <a:pt x="594" y="826"/>
                      </a:lnTo>
                      <a:lnTo>
                        <a:pt x="599" y="810"/>
                      </a:lnTo>
                      <a:lnTo>
                        <a:pt x="602" y="795"/>
                      </a:lnTo>
                      <a:lnTo>
                        <a:pt x="605" y="780"/>
                      </a:lnTo>
                      <a:lnTo>
                        <a:pt x="607" y="749"/>
                      </a:lnTo>
                      <a:lnTo>
                        <a:pt x="607" y="719"/>
                      </a:lnTo>
                      <a:lnTo>
                        <a:pt x="605" y="689"/>
                      </a:lnTo>
                      <a:lnTo>
                        <a:pt x="598" y="660"/>
                      </a:lnTo>
                      <a:lnTo>
                        <a:pt x="590" y="632"/>
                      </a:lnTo>
                      <a:lnTo>
                        <a:pt x="578" y="606"/>
                      </a:lnTo>
                      <a:lnTo>
                        <a:pt x="565" y="579"/>
                      </a:lnTo>
                      <a:lnTo>
                        <a:pt x="549" y="556"/>
                      </a:lnTo>
                      <a:lnTo>
                        <a:pt x="531" y="532"/>
                      </a:lnTo>
                      <a:lnTo>
                        <a:pt x="510" y="511"/>
                      </a:lnTo>
                      <a:lnTo>
                        <a:pt x="488" y="492"/>
                      </a:lnTo>
                      <a:lnTo>
                        <a:pt x="463" y="475"/>
                      </a:lnTo>
                      <a:lnTo>
                        <a:pt x="436" y="461"/>
                      </a:lnTo>
                      <a:lnTo>
                        <a:pt x="409" y="449"/>
                      </a:lnTo>
                      <a:lnTo>
                        <a:pt x="393" y="445"/>
                      </a:lnTo>
                      <a:lnTo>
                        <a:pt x="379" y="440"/>
                      </a:lnTo>
                      <a:close/>
                      <a:moveTo>
                        <a:pt x="689" y="244"/>
                      </a:moveTo>
                      <a:lnTo>
                        <a:pt x="689" y="244"/>
                      </a:lnTo>
                      <a:lnTo>
                        <a:pt x="681" y="253"/>
                      </a:lnTo>
                      <a:lnTo>
                        <a:pt x="673" y="263"/>
                      </a:lnTo>
                      <a:lnTo>
                        <a:pt x="668" y="274"/>
                      </a:lnTo>
                      <a:lnTo>
                        <a:pt x="662" y="284"/>
                      </a:lnTo>
                      <a:lnTo>
                        <a:pt x="660" y="296"/>
                      </a:lnTo>
                      <a:lnTo>
                        <a:pt x="657" y="308"/>
                      </a:lnTo>
                      <a:lnTo>
                        <a:pt x="656" y="320"/>
                      </a:lnTo>
                      <a:lnTo>
                        <a:pt x="655" y="332"/>
                      </a:lnTo>
                      <a:lnTo>
                        <a:pt x="656" y="344"/>
                      </a:lnTo>
                      <a:lnTo>
                        <a:pt x="659" y="356"/>
                      </a:lnTo>
                      <a:lnTo>
                        <a:pt x="661" y="367"/>
                      </a:lnTo>
                      <a:lnTo>
                        <a:pt x="665" y="378"/>
                      </a:lnTo>
                      <a:lnTo>
                        <a:pt x="670" y="390"/>
                      </a:lnTo>
                      <a:lnTo>
                        <a:pt x="677" y="399"/>
                      </a:lnTo>
                      <a:lnTo>
                        <a:pt x="685" y="410"/>
                      </a:lnTo>
                      <a:lnTo>
                        <a:pt x="694" y="419"/>
                      </a:lnTo>
                      <a:lnTo>
                        <a:pt x="703" y="427"/>
                      </a:lnTo>
                      <a:lnTo>
                        <a:pt x="714" y="433"/>
                      </a:lnTo>
                      <a:lnTo>
                        <a:pt x="724" y="440"/>
                      </a:lnTo>
                      <a:lnTo>
                        <a:pt x="736" y="445"/>
                      </a:lnTo>
                      <a:lnTo>
                        <a:pt x="747" y="448"/>
                      </a:lnTo>
                      <a:lnTo>
                        <a:pt x="758" y="450"/>
                      </a:lnTo>
                      <a:lnTo>
                        <a:pt x="770" y="452"/>
                      </a:lnTo>
                      <a:lnTo>
                        <a:pt x="782" y="452"/>
                      </a:lnTo>
                      <a:lnTo>
                        <a:pt x="794" y="452"/>
                      </a:lnTo>
                      <a:lnTo>
                        <a:pt x="806" y="449"/>
                      </a:lnTo>
                      <a:lnTo>
                        <a:pt x="818" y="446"/>
                      </a:lnTo>
                      <a:lnTo>
                        <a:pt x="828" y="442"/>
                      </a:lnTo>
                      <a:lnTo>
                        <a:pt x="840" y="436"/>
                      </a:lnTo>
                      <a:lnTo>
                        <a:pt x="850" y="429"/>
                      </a:lnTo>
                      <a:lnTo>
                        <a:pt x="860" y="423"/>
                      </a:lnTo>
                      <a:lnTo>
                        <a:pt x="869" y="413"/>
                      </a:lnTo>
                      <a:lnTo>
                        <a:pt x="877" y="404"/>
                      </a:lnTo>
                      <a:lnTo>
                        <a:pt x="885" y="394"/>
                      </a:lnTo>
                      <a:lnTo>
                        <a:pt x="890" y="383"/>
                      </a:lnTo>
                      <a:lnTo>
                        <a:pt x="895" y="371"/>
                      </a:lnTo>
                      <a:lnTo>
                        <a:pt x="899" y="361"/>
                      </a:lnTo>
                      <a:lnTo>
                        <a:pt x="900" y="349"/>
                      </a:lnTo>
                      <a:lnTo>
                        <a:pt x="902" y="337"/>
                      </a:lnTo>
                      <a:lnTo>
                        <a:pt x="903" y="325"/>
                      </a:lnTo>
                      <a:lnTo>
                        <a:pt x="902" y="313"/>
                      </a:lnTo>
                      <a:lnTo>
                        <a:pt x="899" y="302"/>
                      </a:lnTo>
                      <a:lnTo>
                        <a:pt x="896" y="290"/>
                      </a:lnTo>
                      <a:lnTo>
                        <a:pt x="893" y="278"/>
                      </a:lnTo>
                      <a:lnTo>
                        <a:pt x="887" y="267"/>
                      </a:lnTo>
                      <a:lnTo>
                        <a:pt x="881" y="257"/>
                      </a:lnTo>
                      <a:lnTo>
                        <a:pt x="873" y="248"/>
                      </a:lnTo>
                      <a:lnTo>
                        <a:pt x="864" y="238"/>
                      </a:lnTo>
                      <a:lnTo>
                        <a:pt x="854" y="230"/>
                      </a:lnTo>
                      <a:lnTo>
                        <a:pt x="844" y="223"/>
                      </a:lnTo>
                      <a:lnTo>
                        <a:pt x="833" y="217"/>
                      </a:lnTo>
                      <a:lnTo>
                        <a:pt x="822" y="212"/>
                      </a:lnTo>
                      <a:lnTo>
                        <a:pt x="811" y="208"/>
                      </a:lnTo>
                      <a:lnTo>
                        <a:pt x="799" y="205"/>
                      </a:lnTo>
                      <a:lnTo>
                        <a:pt x="787" y="204"/>
                      </a:lnTo>
                      <a:lnTo>
                        <a:pt x="776" y="204"/>
                      </a:lnTo>
                      <a:lnTo>
                        <a:pt x="764" y="205"/>
                      </a:lnTo>
                      <a:lnTo>
                        <a:pt x="752" y="208"/>
                      </a:lnTo>
                      <a:lnTo>
                        <a:pt x="740" y="211"/>
                      </a:lnTo>
                      <a:lnTo>
                        <a:pt x="730" y="215"/>
                      </a:lnTo>
                      <a:lnTo>
                        <a:pt x="718" y="220"/>
                      </a:lnTo>
                      <a:lnTo>
                        <a:pt x="708" y="226"/>
                      </a:lnTo>
                      <a:lnTo>
                        <a:pt x="698" y="234"/>
                      </a:lnTo>
                      <a:lnTo>
                        <a:pt x="689" y="244"/>
                      </a:lnTo>
                      <a:close/>
                      <a:moveTo>
                        <a:pt x="802" y="653"/>
                      </a:moveTo>
                      <a:lnTo>
                        <a:pt x="802" y="653"/>
                      </a:lnTo>
                      <a:lnTo>
                        <a:pt x="807" y="665"/>
                      </a:lnTo>
                      <a:lnTo>
                        <a:pt x="812" y="676"/>
                      </a:lnTo>
                      <a:lnTo>
                        <a:pt x="819" y="686"/>
                      </a:lnTo>
                      <a:lnTo>
                        <a:pt x="825" y="697"/>
                      </a:lnTo>
                      <a:lnTo>
                        <a:pt x="833" y="704"/>
                      </a:lnTo>
                      <a:lnTo>
                        <a:pt x="843" y="714"/>
                      </a:lnTo>
                      <a:lnTo>
                        <a:pt x="852" y="720"/>
                      </a:lnTo>
                      <a:lnTo>
                        <a:pt x="862" y="727"/>
                      </a:lnTo>
                      <a:lnTo>
                        <a:pt x="873" y="731"/>
                      </a:lnTo>
                      <a:lnTo>
                        <a:pt x="885" y="736"/>
                      </a:lnTo>
                      <a:lnTo>
                        <a:pt x="895" y="739"/>
                      </a:lnTo>
                      <a:lnTo>
                        <a:pt x="907" y="740"/>
                      </a:lnTo>
                      <a:lnTo>
                        <a:pt x="920" y="741"/>
                      </a:lnTo>
                      <a:lnTo>
                        <a:pt x="932" y="741"/>
                      </a:lnTo>
                      <a:lnTo>
                        <a:pt x="944" y="739"/>
                      </a:lnTo>
                      <a:lnTo>
                        <a:pt x="957" y="736"/>
                      </a:lnTo>
                      <a:lnTo>
                        <a:pt x="969" y="732"/>
                      </a:lnTo>
                      <a:lnTo>
                        <a:pt x="979" y="727"/>
                      </a:lnTo>
                      <a:lnTo>
                        <a:pt x="990" y="720"/>
                      </a:lnTo>
                      <a:lnTo>
                        <a:pt x="1000" y="712"/>
                      </a:lnTo>
                      <a:lnTo>
                        <a:pt x="1008" y="704"/>
                      </a:lnTo>
                      <a:lnTo>
                        <a:pt x="1016" y="697"/>
                      </a:lnTo>
                      <a:lnTo>
                        <a:pt x="1024" y="686"/>
                      </a:lnTo>
                      <a:lnTo>
                        <a:pt x="1029" y="677"/>
                      </a:lnTo>
                      <a:lnTo>
                        <a:pt x="1034" y="665"/>
                      </a:lnTo>
                      <a:lnTo>
                        <a:pt x="1040" y="654"/>
                      </a:lnTo>
                      <a:lnTo>
                        <a:pt x="1042" y="643"/>
                      </a:lnTo>
                      <a:lnTo>
                        <a:pt x="1044" y="631"/>
                      </a:lnTo>
                      <a:lnTo>
                        <a:pt x="1045" y="619"/>
                      </a:lnTo>
                      <a:lnTo>
                        <a:pt x="1044" y="607"/>
                      </a:lnTo>
                      <a:lnTo>
                        <a:pt x="1042" y="594"/>
                      </a:lnTo>
                      <a:lnTo>
                        <a:pt x="1040" y="582"/>
                      </a:lnTo>
                      <a:lnTo>
                        <a:pt x="1036" y="570"/>
                      </a:lnTo>
                      <a:lnTo>
                        <a:pt x="1031" y="558"/>
                      </a:lnTo>
                      <a:lnTo>
                        <a:pt x="1024" y="548"/>
                      </a:lnTo>
                      <a:lnTo>
                        <a:pt x="1016" y="539"/>
                      </a:lnTo>
                      <a:lnTo>
                        <a:pt x="1008" y="529"/>
                      </a:lnTo>
                      <a:lnTo>
                        <a:pt x="999" y="521"/>
                      </a:lnTo>
                      <a:lnTo>
                        <a:pt x="990" y="515"/>
                      </a:lnTo>
                      <a:lnTo>
                        <a:pt x="979" y="508"/>
                      </a:lnTo>
                      <a:lnTo>
                        <a:pt x="969" y="503"/>
                      </a:lnTo>
                      <a:lnTo>
                        <a:pt x="958" y="499"/>
                      </a:lnTo>
                      <a:lnTo>
                        <a:pt x="946" y="496"/>
                      </a:lnTo>
                      <a:lnTo>
                        <a:pt x="935" y="494"/>
                      </a:lnTo>
                      <a:lnTo>
                        <a:pt x="923" y="494"/>
                      </a:lnTo>
                      <a:lnTo>
                        <a:pt x="910" y="494"/>
                      </a:lnTo>
                      <a:lnTo>
                        <a:pt x="898" y="495"/>
                      </a:lnTo>
                      <a:lnTo>
                        <a:pt x="886" y="499"/>
                      </a:lnTo>
                      <a:lnTo>
                        <a:pt x="874" y="503"/>
                      </a:lnTo>
                      <a:lnTo>
                        <a:pt x="862" y="508"/>
                      </a:lnTo>
                      <a:lnTo>
                        <a:pt x="852" y="515"/>
                      </a:lnTo>
                      <a:lnTo>
                        <a:pt x="843" y="521"/>
                      </a:lnTo>
                      <a:lnTo>
                        <a:pt x="833" y="529"/>
                      </a:lnTo>
                      <a:lnTo>
                        <a:pt x="825" y="539"/>
                      </a:lnTo>
                      <a:lnTo>
                        <a:pt x="819" y="548"/>
                      </a:lnTo>
                      <a:lnTo>
                        <a:pt x="812" y="558"/>
                      </a:lnTo>
                      <a:lnTo>
                        <a:pt x="807" y="569"/>
                      </a:lnTo>
                      <a:lnTo>
                        <a:pt x="803" y="581"/>
                      </a:lnTo>
                      <a:lnTo>
                        <a:pt x="801" y="591"/>
                      </a:lnTo>
                      <a:lnTo>
                        <a:pt x="798" y="603"/>
                      </a:lnTo>
                      <a:lnTo>
                        <a:pt x="798" y="616"/>
                      </a:lnTo>
                      <a:lnTo>
                        <a:pt x="798" y="628"/>
                      </a:lnTo>
                      <a:lnTo>
                        <a:pt x="799" y="640"/>
                      </a:lnTo>
                      <a:lnTo>
                        <a:pt x="802" y="653"/>
                      </a:lnTo>
                      <a:close/>
                    </a:path>
                  </a:pathLst>
                </a:custGeom>
                <a:solidFill>
                  <a:srgbClr val="FF6600"/>
                </a:solidFill>
                <a:ln w="9525">
                  <a:noFill/>
                  <a:round/>
                  <a:headEnd/>
                  <a:tailEnd/>
                </a:ln>
              </p:spPr>
              <p:txBody>
                <a:bodyPr>
                  <a:prstTxWarp prst="textNoShape">
                    <a:avLst/>
                  </a:prstTxWarp>
                </a:bodyPr>
                <a:lstStyle/>
                <a:p>
                  <a:endParaRPr lang="en-US" sz="1800"/>
                </a:p>
              </p:txBody>
            </p:sp>
          </p:grpSp>
        </p:grpSp>
      </p:gr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3551980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False hopes…</a:t>
            </a:r>
          </a:p>
        </p:txBody>
      </p:sp>
      <p:pic>
        <p:nvPicPr>
          <p:cNvPr id="19459" name="Picture 4"/>
          <p:cNvPicPr>
            <a:picLocks noChangeAspect="1" noChangeArrowheads="1"/>
          </p:cNvPicPr>
          <p:nvPr/>
        </p:nvPicPr>
        <p:blipFill>
          <a:blip r:embed="rId3"/>
          <a:srcRect/>
          <a:stretch>
            <a:fillRect/>
          </a:stretch>
        </p:blipFill>
        <p:spPr bwMode="auto">
          <a:xfrm>
            <a:off x="0" y="1295400"/>
            <a:ext cx="3810000" cy="5334000"/>
          </a:xfrm>
          <a:prstGeom prst="rect">
            <a:avLst/>
          </a:prstGeom>
          <a:noFill/>
          <a:ln w="9525">
            <a:noFill/>
            <a:miter lim="800000"/>
            <a:headEnd/>
            <a:tailEnd/>
          </a:ln>
        </p:spPr>
      </p:pic>
      <p:pic>
        <p:nvPicPr>
          <p:cNvPr id="19460" name="Picture 5"/>
          <p:cNvPicPr>
            <a:picLocks noChangeAspect="1" noChangeArrowheads="1"/>
          </p:cNvPicPr>
          <p:nvPr/>
        </p:nvPicPr>
        <p:blipFill>
          <a:blip r:embed="rId4"/>
          <a:srcRect/>
          <a:stretch>
            <a:fillRect/>
          </a:stretch>
        </p:blipFill>
        <p:spPr bwMode="auto">
          <a:xfrm>
            <a:off x="3581400" y="2133600"/>
            <a:ext cx="52578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smtClean="0"/>
              <a:t>Cisco: Out there or Bellwether?</a:t>
            </a:r>
          </a:p>
        </p:txBody>
      </p:sp>
      <p:sp>
        <p:nvSpPr>
          <p:cNvPr id="50178" name="Slide Number Placeholder 3"/>
          <p:cNvSpPr>
            <a:spLocks noGrp="1"/>
          </p:cNvSpPr>
          <p:nvPr>
            <p:ph type="sldNum" sz="quarter" idx="4294967295"/>
          </p:nvPr>
        </p:nvSpPr>
        <p:spPr>
          <a:xfrm>
            <a:off x="8610600" y="6492875"/>
            <a:ext cx="533400" cy="365125"/>
          </a:xfrm>
          <a:prstGeom prst="rect">
            <a:avLst/>
          </a:prstGeom>
        </p:spPr>
        <p:txBody>
          <a:bodyPr/>
          <a:lstStyle/>
          <a:p>
            <a:fld id="{C73F60E9-E1AB-44FB-B28C-59BDEA18F8CC}" type="slidenum">
              <a:rPr lang="en-US"/>
              <a:pPr/>
              <a:t>34</a:t>
            </a:fld>
            <a:endParaRPr lang="en-US"/>
          </a:p>
        </p:txBody>
      </p:sp>
      <p:pic>
        <p:nvPicPr>
          <p:cNvPr id="50180" name="Picture 4" descr="tin-foil-hat-3"/>
          <p:cNvPicPr>
            <a:picLocks noChangeAspect="1" noChangeArrowheads="1"/>
          </p:cNvPicPr>
          <p:nvPr/>
        </p:nvPicPr>
        <p:blipFill>
          <a:blip r:embed="rId3" cstate="print"/>
          <a:srcRect/>
          <a:stretch>
            <a:fillRect/>
          </a:stretch>
        </p:blipFill>
        <p:spPr bwMode="auto">
          <a:xfrm>
            <a:off x="2870200" y="1555750"/>
            <a:ext cx="3546475" cy="456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026" name="Picture 2" descr="C:\Users\Greystones\Desktop\blue.jpg"/>
          <p:cNvPicPr>
            <a:picLocks noChangeAspect="1" noChangeArrowheads="1"/>
          </p:cNvPicPr>
          <p:nvPr/>
        </p:nvPicPr>
        <p:blipFill>
          <a:blip r:embed="rId3"/>
          <a:srcRect/>
          <a:stretch>
            <a:fillRect/>
          </a:stretch>
        </p:blipFill>
        <p:spPr bwMode="auto">
          <a:xfrm>
            <a:off x="336623" y="1742219"/>
            <a:ext cx="8467725" cy="4438650"/>
          </a:xfrm>
          <a:prstGeom prst="rect">
            <a:avLst/>
          </a:prstGeom>
          <a:noFill/>
        </p:spPr>
      </p:pic>
      <p:sp>
        <p:nvSpPr>
          <p:cNvPr id="31748" name="Rectangle 2"/>
          <p:cNvSpPr>
            <a:spLocks noGrp="1" noChangeArrowheads="1"/>
          </p:cNvSpPr>
          <p:nvPr>
            <p:ph type="title" idx="4294967295"/>
          </p:nvPr>
        </p:nvSpPr>
        <p:spPr>
          <a:xfrm>
            <a:off x="457200" y="274638"/>
            <a:ext cx="7715250" cy="1143000"/>
          </a:xfrm>
        </p:spPr>
        <p:txBody>
          <a:bodyPr lIns="82124" tIns="41061" rIns="82124" bIns="41061" anchor="b"/>
          <a:lstStyle/>
          <a:p>
            <a:pPr eaLnBrk="1" hangingPunct="1"/>
            <a:r>
              <a:rPr lang="en-US" dirty="0"/>
              <a:t>Cisco Legal</a:t>
            </a:r>
            <a:r>
              <a:rPr lang="en-US" dirty="0" smtClean="0"/>
              <a:t> is Mission</a:t>
            </a:r>
            <a:r>
              <a:rPr lang="en-US" dirty="0"/>
              <a:t>-Driven</a:t>
            </a:r>
          </a:p>
        </p:txBody>
      </p:sp>
      <p:sp>
        <p:nvSpPr>
          <p:cNvPr id="31749" name="Rectangle 6"/>
          <p:cNvSpPr>
            <a:spLocks noGrp="1" noChangeArrowheads="1"/>
          </p:cNvSpPr>
          <p:nvPr>
            <p:ph type="body" idx="4294967295"/>
          </p:nvPr>
        </p:nvSpPr>
        <p:spPr>
          <a:xfrm>
            <a:off x="1219200" y="2743200"/>
            <a:ext cx="6524625" cy="3203575"/>
          </a:xfrm>
        </p:spPr>
        <p:txBody>
          <a:bodyPr lIns="82124" tIns="41061" rIns="82124" bIns="41061" anchor="ctr" anchorCtr="1"/>
          <a:lstStyle/>
          <a:p>
            <a:pPr marL="236538" indent="-236538" defTabSz="814388" eaLnBrk="1" hangingPunct="1">
              <a:buFontTx/>
              <a:buNone/>
            </a:pPr>
            <a:r>
              <a:rPr lang="en-US" sz="2800" dirty="0">
                <a:solidFill>
                  <a:schemeClr val="bg1"/>
                </a:solidFill>
                <a:latin typeface="Blueprint" charset="0"/>
              </a:rPr>
              <a:t>Ensure transparency and integrity</a:t>
            </a:r>
          </a:p>
          <a:p>
            <a:pPr marL="236538" indent="-236538" defTabSz="814388" eaLnBrk="1" hangingPunct="1">
              <a:buFontTx/>
              <a:buNone/>
            </a:pPr>
            <a:r>
              <a:rPr lang="en-US" sz="2800" dirty="0">
                <a:solidFill>
                  <a:schemeClr val="bg1"/>
                </a:solidFill>
                <a:latin typeface="Blueprint" charset="0"/>
              </a:rPr>
              <a:t>Be change agents </a:t>
            </a:r>
          </a:p>
          <a:p>
            <a:pPr marL="236538" indent="-236538" defTabSz="814388" eaLnBrk="1" hangingPunct="1">
              <a:buFontTx/>
              <a:buNone/>
            </a:pPr>
            <a:r>
              <a:rPr lang="en-US" sz="2800" dirty="0">
                <a:solidFill>
                  <a:schemeClr val="bg1"/>
                </a:solidFill>
                <a:latin typeface="Blueprint" charset="0"/>
              </a:rPr>
              <a:t>Low cost, high quality legal department; leveraging people and technology</a:t>
            </a:r>
          </a:p>
          <a:p>
            <a:pPr marL="236538" indent="-236538" defTabSz="814388" eaLnBrk="1" hangingPunct="1">
              <a:buFontTx/>
              <a:buNone/>
            </a:pPr>
            <a:r>
              <a:rPr lang="en-US" sz="2800" dirty="0">
                <a:solidFill>
                  <a:schemeClr val="bg1"/>
                </a:solidFill>
                <a:latin typeface="Blueprint" charset="0"/>
              </a:rPr>
              <a:t>Partner with our clients</a:t>
            </a:r>
          </a:p>
          <a:p>
            <a:pPr marL="236538" indent="-236538" algn="ctr" defTabSz="814388" eaLnBrk="1" hangingPunct="1">
              <a:buFontTx/>
              <a:buNone/>
            </a:pPr>
            <a:endParaRPr lang="en-US" sz="2800" dirty="0">
              <a:latin typeface="Blueprint" charset="0"/>
            </a:endParaRPr>
          </a:p>
        </p:txBody>
      </p:sp>
      <p:sp>
        <p:nvSpPr>
          <p:cNvPr id="31750" name="Rectangle 7"/>
          <p:cNvSpPr>
            <a:spLocks noChangeArrowheads="1"/>
          </p:cNvSpPr>
          <p:nvPr/>
        </p:nvSpPr>
        <p:spPr bwMode="auto">
          <a:xfrm>
            <a:off x="2971800" y="2209800"/>
            <a:ext cx="2725738" cy="530225"/>
          </a:xfrm>
          <a:prstGeom prst="rect">
            <a:avLst/>
          </a:prstGeom>
          <a:noFill/>
          <a:ln w="9525">
            <a:noFill/>
            <a:miter lim="800000"/>
            <a:headEnd/>
            <a:tailEnd/>
          </a:ln>
        </p:spPr>
        <p:txBody>
          <a:bodyPr wrap="none" lIns="73025" tIns="36512" rIns="73025" bIns="36512">
            <a:prstTxWarp prst="textNoShape">
              <a:avLst/>
            </a:prstTxWarp>
            <a:spAutoFit/>
          </a:bodyPr>
          <a:lstStyle/>
          <a:p>
            <a:pPr eaLnBrk="0" hangingPunct="0"/>
            <a:r>
              <a:rPr lang="en-US" sz="3000" b="1" dirty="0">
                <a:solidFill>
                  <a:schemeClr val="bg1"/>
                </a:solidFill>
                <a:latin typeface="Blueprint" charset="0"/>
              </a:rPr>
              <a:t>Enduring Values</a:t>
            </a:r>
          </a:p>
        </p:txBody>
      </p:sp>
      <p:sp>
        <p:nvSpPr>
          <p:cNvPr id="31751" name="Rectangle 6"/>
          <p:cNvSpPr>
            <a:spLocks noChangeArrowheads="1"/>
          </p:cNvSpPr>
          <p:nvPr/>
        </p:nvSpPr>
        <p:spPr bwMode="auto">
          <a:xfrm>
            <a:off x="457200" y="1905000"/>
            <a:ext cx="8229600" cy="4114800"/>
          </a:xfrm>
          <a:prstGeom prst="rect">
            <a:avLst/>
          </a:prstGeom>
          <a:noFill/>
          <a:ln w="9525">
            <a:solidFill>
              <a:schemeClr val="bg1"/>
            </a:solidFill>
            <a:miter lim="800000"/>
            <a:headEnd/>
            <a:tailEnd/>
          </a:ln>
        </p:spPr>
        <p:txBody>
          <a:bodyPr wrap="none" anchor="ctr">
            <a:prstTxWarp prst="textNoShape">
              <a:avLst/>
            </a:prstTxWarp>
          </a:bodyPr>
          <a:lstStyle/>
          <a:p>
            <a:endParaRPr lang="en-US" sz="180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8442281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C:\Users\Greystones\Desktop\blue.jpg"/>
          <p:cNvPicPr>
            <a:picLocks noChangeArrowheads="1"/>
          </p:cNvPicPr>
          <p:nvPr/>
        </p:nvPicPr>
        <p:blipFill>
          <a:blip r:embed="rId3"/>
          <a:srcRect/>
          <a:stretch>
            <a:fillRect/>
          </a:stretch>
        </p:blipFill>
        <p:spPr bwMode="auto">
          <a:xfrm>
            <a:off x="142315" y="1143000"/>
            <a:ext cx="8881105" cy="5621171"/>
          </a:xfrm>
          <a:prstGeom prst="rect">
            <a:avLst/>
          </a:prstGeom>
          <a:noFill/>
        </p:spPr>
      </p:pic>
      <p:sp>
        <p:nvSpPr>
          <p:cNvPr id="33796" name="Rectangle 6"/>
          <p:cNvSpPr>
            <a:spLocks noGrp="1" noChangeArrowheads="1"/>
          </p:cNvSpPr>
          <p:nvPr>
            <p:ph type="title" idx="4294967295"/>
          </p:nvPr>
        </p:nvSpPr>
        <p:spPr>
          <a:xfrm>
            <a:off x="457200" y="274638"/>
            <a:ext cx="8229600" cy="868362"/>
          </a:xfrm>
        </p:spPr>
        <p:txBody>
          <a:bodyPr lIns="82124" tIns="41061" rIns="82124" bIns="41061" anchor="b"/>
          <a:lstStyle/>
          <a:p>
            <a:pPr eaLnBrk="1" hangingPunct="1"/>
            <a:r>
              <a:rPr lang="en-US" dirty="0" smtClean="0"/>
              <a:t>Core/Context Strategy</a:t>
            </a:r>
          </a:p>
        </p:txBody>
      </p:sp>
      <p:sp>
        <p:nvSpPr>
          <p:cNvPr id="33797" name="Text Box 7"/>
          <p:cNvSpPr txBox="1">
            <a:spLocks noChangeArrowheads="1"/>
          </p:cNvSpPr>
          <p:nvPr/>
        </p:nvSpPr>
        <p:spPr bwMode="auto">
          <a:xfrm>
            <a:off x="157630" y="4552950"/>
            <a:ext cx="2209800" cy="1782763"/>
          </a:xfrm>
          <a:prstGeom prst="rect">
            <a:avLst/>
          </a:prstGeom>
          <a:noFill/>
          <a:ln w="9525">
            <a:noFill/>
            <a:miter lim="800000"/>
            <a:headEnd/>
            <a:tailEnd/>
          </a:ln>
        </p:spPr>
        <p:txBody>
          <a:bodyPr lIns="73025" tIns="36512" rIns="73025" bIns="36512">
            <a:prstTxWarp prst="textNoShape">
              <a:avLst/>
            </a:prstTxWarp>
            <a:spAutoFit/>
          </a:bodyPr>
          <a:lstStyle/>
          <a:p>
            <a:pPr eaLnBrk="0" hangingPunct="0">
              <a:spcBef>
                <a:spcPct val="50000"/>
              </a:spcBef>
            </a:pPr>
            <a:r>
              <a:rPr lang="en-US" sz="2000" b="1" dirty="0">
                <a:solidFill>
                  <a:schemeClr val="bg1"/>
                </a:solidFill>
                <a:latin typeface="Arial" charset="0"/>
              </a:rPr>
              <a:t>Non-Mission Critical</a:t>
            </a:r>
            <a:endParaRPr lang="en-US" sz="1600" b="1" dirty="0">
              <a:solidFill>
                <a:schemeClr val="bg1"/>
              </a:solidFill>
              <a:latin typeface="Arial" charset="0"/>
            </a:endParaRPr>
          </a:p>
          <a:p>
            <a:pPr eaLnBrk="0" hangingPunct="0">
              <a:spcBef>
                <a:spcPct val="50000"/>
              </a:spcBef>
            </a:pPr>
            <a:r>
              <a:rPr lang="en-US" sz="1600" dirty="0">
                <a:solidFill>
                  <a:schemeClr val="bg1"/>
                </a:solidFill>
                <a:latin typeface="Arial" charset="0"/>
              </a:rPr>
              <a:t>Activities that, if performed poorly, </a:t>
            </a:r>
            <a:br>
              <a:rPr lang="en-US" sz="1600" dirty="0">
                <a:solidFill>
                  <a:schemeClr val="bg1"/>
                </a:solidFill>
                <a:latin typeface="Arial" charset="0"/>
              </a:rPr>
            </a:br>
            <a:r>
              <a:rPr lang="en-US" sz="1600" dirty="0">
                <a:solidFill>
                  <a:schemeClr val="bg1"/>
                </a:solidFill>
                <a:latin typeface="Arial" charset="0"/>
              </a:rPr>
              <a:t>do not pose a risk</a:t>
            </a:r>
            <a:r>
              <a:rPr lang="en-US" sz="1600" b="1" dirty="0">
                <a:solidFill>
                  <a:schemeClr val="accent1"/>
                </a:solidFill>
                <a:latin typeface="Arial" charset="0"/>
              </a:rPr>
              <a:t> </a:t>
            </a:r>
            <a:br>
              <a:rPr lang="en-US" sz="1600" b="1" dirty="0">
                <a:solidFill>
                  <a:schemeClr val="accent1"/>
                </a:solidFill>
                <a:latin typeface="Arial" charset="0"/>
              </a:rPr>
            </a:br>
            <a:endParaRPr lang="en-US" sz="1600" b="1" dirty="0">
              <a:solidFill>
                <a:schemeClr val="accent1"/>
              </a:solidFill>
              <a:latin typeface="Arial" charset="0"/>
            </a:endParaRPr>
          </a:p>
        </p:txBody>
      </p:sp>
      <p:sp>
        <p:nvSpPr>
          <p:cNvPr id="33798" name="Text Box 8"/>
          <p:cNvSpPr txBox="1">
            <a:spLocks noChangeArrowheads="1"/>
          </p:cNvSpPr>
          <p:nvPr/>
        </p:nvSpPr>
        <p:spPr bwMode="auto">
          <a:xfrm>
            <a:off x="162411" y="2476500"/>
            <a:ext cx="1971675" cy="1782763"/>
          </a:xfrm>
          <a:prstGeom prst="rect">
            <a:avLst/>
          </a:prstGeom>
          <a:noFill/>
          <a:ln w="9525">
            <a:noFill/>
            <a:miter lim="800000"/>
            <a:headEnd/>
            <a:tailEnd/>
          </a:ln>
        </p:spPr>
        <p:txBody>
          <a:bodyPr lIns="73025" tIns="36512" rIns="73025" bIns="36512">
            <a:prstTxWarp prst="textNoShape">
              <a:avLst/>
            </a:prstTxWarp>
            <a:spAutoFit/>
          </a:bodyPr>
          <a:lstStyle/>
          <a:p>
            <a:pPr eaLnBrk="0" hangingPunct="0">
              <a:spcBef>
                <a:spcPct val="50000"/>
              </a:spcBef>
            </a:pPr>
            <a:r>
              <a:rPr lang="en-US" sz="2000" b="1" dirty="0">
                <a:solidFill>
                  <a:schemeClr val="bg1"/>
                </a:solidFill>
                <a:latin typeface="Arial" charset="0"/>
              </a:rPr>
              <a:t>Mission Critical</a:t>
            </a:r>
          </a:p>
          <a:p>
            <a:pPr eaLnBrk="0" hangingPunct="0">
              <a:spcBef>
                <a:spcPct val="50000"/>
              </a:spcBef>
            </a:pPr>
            <a:r>
              <a:rPr lang="en-US" sz="1600" dirty="0">
                <a:solidFill>
                  <a:schemeClr val="bg1"/>
                </a:solidFill>
                <a:latin typeface="Arial" charset="0"/>
              </a:rPr>
              <a:t>Activities that, if performed poorly, pose an immediate risk</a:t>
            </a:r>
          </a:p>
        </p:txBody>
      </p:sp>
      <p:sp>
        <p:nvSpPr>
          <p:cNvPr id="33799" name="Text Box 9"/>
          <p:cNvSpPr txBox="1">
            <a:spLocks noChangeArrowheads="1"/>
          </p:cNvSpPr>
          <p:nvPr/>
        </p:nvSpPr>
        <p:spPr bwMode="auto">
          <a:xfrm>
            <a:off x="2057400" y="1219200"/>
            <a:ext cx="3048000" cy="1111250"/>
          </a:xfrm>
          <a:prstGeom prst="rect">
            <a:avLst/>
          </a:prstGeom>
          <a:noFill/>
          <a:ln w="9525">
            <a:noFill/>
            <a:miter lim="800000"/>
            <a:headEnd/>
            <a:tailEnd/>
          </a:ln>
        </p:spPr>
        <p:txBody>
          <a:bodyPr lIns="73025" tIns="36512" rIns="73025" bIns="36512">
            <a:prstTxWarp prst="textNoShape">
              <a:avLst/>
            </a:prstTxWarp>
            <a:spAutoFit/>
          </a:bodyPr>
          <a:lstStyle/>
          <a:p>
            <a:pPr eaLnBrk="0" hangingPunct="0">
              <a:spcBef>
                <a:spcPct val="50000"/>
              </a:spcBef>
            </a:pPr>
            <a:r>
              <a:rPr lang="en-US" sz="2000" b="1" dirty="0">
                <a:solidFill>
                  <a:schemeClr val="bg1"/>
                </a:solidFill>
                <a:latin typeface="Arial" charset="0"/>
              </a:rPr>
              <a:t>Context</a:t>
            </a:r>
            <a:r>
              <a:rPr lang="en-US" sz="1600" dirty="0">
                <a:solidFill>
                  <a:schemeClr val="bg1"/>
                </a:solidFill>
                <a:latin typeface="Arial" charset="0"/>
              </a:rPr>
              <a:t/>
            </a:r>
            <a:br>
              <a:rPr lang="en-US" sz="1600" dirty="0">
                <a:solidFill>
                  <a:schemeClr val="bg1"/>
                </a:solidFill>
                <a:latin typeface="Arial" charset="0"/>
              </a:rPr>
            </a:br>
            <a:r>
              <a:rPr lang="en-US" sz="1600" dirty="0" smtClean="0">
                <a:solidFill>
                  <a:schemeClr val="bg1"/>
                </a:solidFill>
                <a:latin typeface="Arial" charset="0"/>
              </a:rPr>
              <a:t>Activities </a:t>
            </a:r>
            <a:r>
              <a:rPr lang="en-US" sz="1600" dirty="0">
                <a:solidFill>
                  <a:schemeClr val="bg1"/>
                </a:solidFill>
                <a:latin typeface="Arial" charset="0"/>
              </a:rPr>
              <a:t>that are necessary but not tied to competitive advantage</a:t>
            </a:r>
          </a:p>
        </p:txBody>
      </p:sp>
      <p:sp>
        <p:nvSpPr>
          <p:cNvPr id="33800" name="Text Box 10"/>
          <p:cNvSpPr txBox="1">
            <a:spLocks noChangeArrowheads="1"/>
          </p:cNvSpPr>
          <p:nvPr/>
        </p:nvSpPr>
        <p:spPr bwMode="auto">
          <a:xfrm>
            <a:off x="5410200" y="1219200"/>
            <a:ext cx="3375025" cy="866775"/>
          </a:xfrm>
          <a:prstGeom prst="rect">
            <a:avLst/>
          </a:prstGeom>
          <a:noFill/>
          <a:ln w="9525">
            <a:noFill/>
            <a:miter lim="800000"/>
            <a:headEnd/>
            <a:tailEnd/>
          </a:ln>
        </p:spPr>
        <p:txBody>
          <a:bodyPr lIns="73025" tIns="36512" rIns="73025" bIns="36512">
            <a:prstTxWarp prst="textNoShape">
              <a:avLst/>
            </a:prstTxWarp>
            <a:spAutoFit/>
          </a:bodyPr>
          <a:lstStyle/>
          <a:p>
            <a:pPr eaLnBrk="0" hangingPunct="0">
              <a:spcBef>
                <a:spcPct val="50000"/>
              </a:spcBef>
            </a:pPr>
            <a:r>
              <a:rPr lang="en-US" sz="2000" b="1" dirty="0">
                <a:solidFill>
                  <a:schemeClr val="bg1"/>
                </a:solidFill>
                <a:latin typeface="Arial" charset="0"/>
              </a:rPr>
              <a:t>Core</a:t>
            </a:r>
            <a:r>
              <a:rPr lang="en-US" sz="1600" b="1" dirty="0">
                <a:solidFill>
                  <a:schemeClr val="bg1"/>
                </a:solidFill>
                <a:latin typeface="Arial" charset="0"/>
              </a:rPr>
              <a:t/>
            </a:r>
            <a:br>
              <a:rPr lang="en-US" sz="1600" b="1" dirty="0">
                <a:solidFill>
                  <a:schemeClr val="bg1"/>
                </a:solidFill>
                <a:latin typeface="Arial" charset="0"/>
              </a:rPr>
            </a:br>
            <a:r>
              <a:rPr lang="en-US" sz="1600" dirty="0" smtClean="0">
                <a:solidFill>
                  <a:schemeClr val="bg1"/>
                </a:solidFill>
                <a:latin typeface="Arial" charset="0"/>
              </a:rPr>
              <a:t>Activities </a:t>
            </a:r>
            <a:r>
              <a:rPr lang="en-US" sz="1600" dirty="0">
                <a:solidFill>
                  <a:schemeClr val="bg1"/>
                </a:solidFill>
                <a:latin typeface="Arial" charset="0"/>
              </a:rPr>
              <a:t>that contribute to competitive advantage</a:t>
            </a:r>
          </a:p>
        </p:txBody>
      </p:sp>
      <p:sp>
        <p:nvSpPr>
          <p:cNvPr id="33801" name="Text Box 11"/>
          <p:cNvSpPr txBox="1">
            <a:spLocks noChangeArrowheads="1"/>
          </p:cNvSpPr>
          <p:nvPr/>
        </p:nvSpPr>
        <p:spPr bwMode="auto">
          <a:xfrm>
            <a:off x="2781300" y="4813300"/>
            <a:ext cx="1905000" cy="384175"/>
          </a:xfrm>
          <a:prstGeom prst="rect">
            <a:avLst/>
          </a:prstGeom>
          <a:noFill/>
          <a:ln w="9525">
            <a:noFill/>
            <a:miter lim="800000"/>
            <a:headEnd/>
            <a:tailEnd/>
          </a:ln>
        </p:spPr>
        <p:txBody>
          <a:bodyPr lIns="73025" tIns="36512" rIns="73025" bIns="36512">
            <a:prstTxWarp prst="textNoShape">
              <a:avLst/>
            </a:prstTxWarp>
            <a:spAutoFit/>
          </a:bodyPr>
          <a:lstStyle/>
          <a:p>
            <a:pPr algn="ctr" eaLnBrk="0" hangingPunct="0">
              <a:lnSpc>
                <a:spcPct val="85000"/>
              </a:lnSpc>
              <a:spcBef>
                <a:spcPct val="50000"/>
              </a:spcBef>
            </a:pPr>
            <a:r>
              <a:rPr lang="en-US" b="1">
                <a:solidFill>
                  <a:schemeClr val="bg1"/>
                </a:solidFill>
                <a:latin typeface="Blueprint" charset="0"/>
              </a:rPr>
              <a:t>Outsource</a:t>
            </a:r>
          </a:p>
        </p:txBody>
      </p:sp>
      <p:sp>
        <p:nvSpPr>
          <p:cNvPr id="33802" name="Text Box 12"/>
          <p:cNvSpPr txBox="1">
            <a:spLocks noChangeArrowheads="1"/>
          </p:cNvSpPr>
          <p:nvPr/>
        </p:nvSpPr>
        <p:spPr bwMode="auto">
          <a:xfrm>
            <a:off x="5867400" y="2514600"/>
            <a:ext cx="1939925" cy="384175"/>
          </a:xfrm>
          <a:prstGeom prst="rect">
            <a:avLst/>
          </a:prstGeom>
          <a:noFill/>
          <a:ln w="9525">
            <a:noFill/>
            <a:miter lim="800000"/>
            <a:headEnd/>
            <a:tailEnd/>
          </a:ln>
        </p:spPr>
        <p:txBody>
          <a:bodyPr lIns="73025" tIns="36512" rIns="73025" bIns="36512">
            <a:prstTxWarp prst="textNoShape">
              <a:avLst/>
            </a:prstTxWarp>
            <a:spAutoFit/>
          </a:bodyPr>
          <a:lstStyle/>
          <a:p>
            <a:pPr algn="ctr" eaLnBrk="0" hangingPunct="0">
              <a:lnSpc>
                <a:spcPct val="85000"/>
              </a:lnSpc>
              <a:spcBef>
                <a:spcPct val="50000"/>
              </a:spcBef>
            </a:pPr>
            <a:r>
              <a:rPr lang="en-US" b="1">
                <a:solidFill>
                  <a:schemeClr val="bg1"/>
                </a:solidFill>
                <a:latin typeface="Blueprint" charset="0"/>
              </a:rPr>
              <a:t>In-task</a:t>
            </a:r>
          </a:p>
        </p:txBody>
      </p:sp>
      <p:sp>
        <p:nvSpPr>
          <p:cNvPr id="33803" name="Text Box 13"/>
          <p:cNvSpPr txBox="1">
            <a:spLocks noChangeArrowheads="1"/>
          </p:cNvSpPr>
          <p:nvPr/>
        </p:nvSpPr>
        <p:spPr bwMode="auto">
          <a:xfrm>
            <a:off x="2247900" y="5226050"/>
            <a:ext cx="1776413" cy="806450"/>
          </a:xfrm>
          <a:prstGeom prst="rect">
            <a:avLst/>
          </a:prstGeom>
          <a:noFill/>
          <a:ln w="9525">
            <a:noFill/>
            <a:miter lim="800000"/>
            <a:headEnd/>
            <a:tailEnd/>
          </a:ln>
        </p:spPr>
        <p:txBody>
          <a:bodyPr wrap="none" lIns="73025" tIns="36512" rIns="73025" bIns="36512">
            <a:prstTxWarp prst="textNoShape">
              <a:avLst/>
            </a:prstTxWarp>
            <a:spAutoFit/>
          </a:bodyPr>
          <a:lstStyle/>
          <a:p>
            <a:pPr marL="114300" indent="-114300" eaLnBrk="0" hangingPunct="0">
              <a:buFontTx/>
              <a:buChar char="•"/>
            </a:pPr>
            <a:r>
              <a:rPr lang="en-US" sz="1600">
                <a:solidFill>
                  <a:schemeClr val="bg1"/>
                </a:solidFill>
                <a:latin typeface="Blueprint" charset="0"/>
              </a:rPr>
              <a:t>HR cases</a:t>
            </a:r>
          </a:p>
          <a:p>
            <a:pPr marL="114300" indent="-114300" eaLnBrk="0" hangingPunct="0">
              <a:buFontTx/>
              <a:buChar char="•"/>
            </a:pPr>
            <a:r>
              <a:rPr lang="en-US" sz="1600">
                <a:solidFill>
                  <a:schemeClr val="bg1"/>
                </a:solidFill>
                <a:latin typeface="Blueprint" charset="0"/>
              </a:rPr>
              <a:t>Smaller litigation</a:t>
            </a:r>
          </a:p>
          <a:p>
            <a:pPr marL="114300" indent="-114300" eaLnBrk="0" hangingPunct="0">
              <a:buFontTx/>
              <a:buChar char="•"/>
            </a:pPr>
            <a:r>
              <a:rPr lang="en-US" sz="1600">
                <a:solidFill>
                  <a:schemeClr val="bg1"/>
                </a:solidFill>
                <a:latin typeface="Blueprint" charset="0"/>
              </a:rPr>
              <a:t>Real estate</a:t>
            </a:r>
          </a:p>
        </p:txBody>
      </p:sp>
      <p:sp>
        <p:nvSpPr>
          <p:cNvPr id="33804" name="Text Box 14"/>
          <p:cNvSpPr txBox="1">
            <a:spLocks noChangeArrowheads="1"/>
          </p:cNvSpPr>
          <p:nvPr/>
        </p:nvSpPr>
        <p:spPr bwMode="auto">
          <a:xfrm>
            <a:off x="2247900" y="2895600"/>
            <a:ext cx="2927350" cy="1050925"/>
          </a:xfrm>
          <a:prstGeom prst="rect">
            <a:avLst/>
          </a:prstGeom>
          <a:noFill/>
          <a:ln w="9525">
            <a:noFill/>
            <a:miter lim="800000"/>
            <a:headEnd/>
            <a:tailEnd/>
          </a:ln>
        </p:spPr>
        <p:txBody>
          <a:bodyPr lIns="73025" tIns="36512" rIns="73025" bIns="36512">
            <a:prstTxWarp prst="textNoShape">
              <a:avLst/>
            </a:prstTxWarp>
            <a:spAutoFit/>
          </a:bodyPr>
          <a:lstStyle/>
          <a:p>
            <a:pPr marL="114300" indent="-114300" eaLnBrk="0" hangingPunct="0">
              <a:buFontTx/>
              <a:buChar char="•"/>
            </a:pPr>
            <a:r>
              <a:rPr lang="en-US" sz="1600">
                <a:solidFill>
                  <a:schemeClr val="bg1"/>
                </a:solidFill>
                <a:latin typeface="Blueprint" charset="0"/>
              </a:rPr>
              <a:t>High-stakes litigation</a:t>
            </a:r>
          </a:p>
          <a:p>
            <a:pPr marL="114300" indent="-114300" eaLnBrk="0" hangingPunct="0">
              <a:buFontTx/>
              <a:buChar char="•"/>
            </a:pPr>
            <a:r>
              <a:rPr lang="en-US" sz="1600">
                <a:solidFill>
                  <a:schemeClr val="bg1"/>
                </a:solidFill>
                <a:latin typeface="Blueprint" charset="0"/>
              </a:rPr>
              <a:t>Reputation</a:t>
            </a:r>
          </a:p>
          <a:p>
            <a:pPr marL="114300" indent="-114300" eaLnBrk="0" hangingPunct="0">
              <a:buFontTx/>
              <a:buChar char="•"/>
            </a:pPr>
            <a:r>
              <a:rPr lang="en-US" sz="1600">
                <a:solidFill>
                  <a:schemeClr val="bg1"/>
                </a:solidFill>
                <a:latin typeface="Blueprint" charset="0"/>
              </a:rPr>
              <a:t>Compliance</a:t>
            </a:r>
          </a:p>
          <a:p>
            <a:pPr marL="114300" indent="-114300" eaLnBrk="0" hangingPunct="0">
              <a:buFontTx/>
              <a:buChar char="•"/>
            </a:pPr>
            <a:r>
              <a:rPr lang="en-US" sz="1600">
                <a:solidFill>
                  <a:schemeClr val="bg1"/>
                </a:solidFill>
                <a:latin typeface="Blueprint" charset="0"/>
              </a:rPr>
              <a:t>HR policy</a:t>
            </a:r>
            <a:r>
              <a:rPr lang="en-US" sz="1600" b="1">
                <a:latin typeface="Arial" charset="0"/>
              </a:rPr>
              <a:t> </a:t>
            </a:r>
          </a:p>
        </p:txBody>
      </p:sp>
      <p:sp>
        <p:nvSpPr>
          <p:cNvPr id="33805" name="Text Box 15"/>
          <p:cNvSpPr txBox="1">
            <a:spLocks noChangeArrowheads="1"/>
          </p:cNvSpPr>
          <p:nvPr/>
        </p:nvSpPr>
        <p:spPr bwMode="auto">
          <a:xfrm>
            <a:off x="5487988" y="2895600"/>
            <a:ext cx="2681287" cy="806450"/>
          </a:xfrm>
          <a:prstGeom prst="rect">
            <a:avLst/>
          </a:prstGeom>
          <a:noFill/>
          <a:ln w="9525">
            <a:noFill/>
            <a:miter lim="800000"/>
            <a:headEnd/>
            <a:tailEnd/>
          </a:ln>
        </p:spPr>
        <p:txBody>
          <a:bodyPr wrap="none" lIns="73025" tIns="36512" rIns="73025" bIns="36512">
            <a:prstTxWarp prst="textNoShape">
              <a:avLst/>
            </a:prstTxWarp>
            <a:spAutoFit/>
          </a:bodyPr>
          <a:lstStyle/>
          <a:p>
            <a:pPr marL="114300" indent="-114300" eaLnBrk="0" hangingPunct="0">
              <a:buFontTx/>
              <a:buChar char="•"/>
            </a:pPr>
            <a:r>
              <a:rPr lang="en-US" sz="1600">
                <a:solidFill>
                  <a:schemeClr val="bg1"/>
                </a:solidFill>
                <a:latin typeface="Blueprint" charset="0"/>
              </a:rPr>
              <a:t>Design, build and sell</a:t>
            </a:r>
          </a:p>
          <a:p>
            <a:pPr marL="114300" indent="-114300" eaLnBrk="0" hangingPunct="0">
              <a:buFontTx/>
              <a:buChar char="•"/>
            </a:pPr>
            <a:r>
              <a:rPr lang="en-US" sz="1600">
                <a:solidFill>
                  <a:schemeClr val="bg1"/>
                </a:solidFill>
                <a:latin typeface="Blueprint" charset="0"/>
              </a:rPr>
              <a:t>Business development</a:t>
            </a:r>
          </a:p>
          <a:p>
            <a:pPr marL="114300" indent="-114300" eaLnBrk="0" hangingPunct="0">
              <a:buFontTx/>
              <a:buChar char="•"/>
            </a:pPr>
            <a:r>
              <a:rPr lang="en-US" sz="1600">
                <a:solidFill>
                  <a:schemeClr val="bg1"/>
                </a:solidFill>
                <a:latin typeface="Blueprint" charset="0"/>
              </a:rPr>
              <a:t>Intellectual property rights</a:t>
            </a:r>
          </a:p>
        </p:txBody>
      </p:sp>
      <p:sp>
        <p:nvSpPr>
          <p:cNvPr id="33806" name="Text Box 16"/>
          <p:cNvSpPr txBox="1">
            <a:spLocks noChangeArrowheads="1"/>
          </p:cNvSpPr>
          <p:nvPr/>
        </p:nvSpPr>
        <p:spPr bwMode="auto">
          <a:xfrm>
            <a:off x="5487988" y="5226050"/>
            <a:ext cx="2701925" cy="561975"/>
          </a:xfrm>
          <a:prstGeom prst="rect">
            <a:avLst/>
          </a:prstGeom>
          <a:noFill/>
          <a:ln w="9525">
            <a:noFill/>
            <a:miter lim="800000"/>
            <a:headEnd/>
            <a:tailEnd/>
          </a:ln>
        </p:spPr>
        <p:txBody>
          <a:bodyPr lIns="73025" tIns="36512" rIns="73025" bIns="36512">
            <a:prstTxWarp prst="textNoShape">
              <a:avLst/>
            </a:prstTxWarp>
            <a:spAutoFit/>
          </a:bodyPr>
          <a:lstStyle/>
          <a:p>
            <a:pPr marL="114300" indent="-114300" eaLnBrk="0" hangingPunct="0">
              <a:buFontTx/>
              <a:buChar char="•"/>
            </a:pPr>
            <a:r>
              <a:rPr lang="en-US" sz="1600">
                <a:solidFill>
                  <a:schemeClr val="bg1"/>
                </a:solidFill>
                <a:latin typeface="Blueprint" charset="0"/>
              </a:rPr>
              <a:t>Routine transaction processing</a:t>
            </a:r>
          </a:p>
        </p:txBody>
      </p:sp>
      <p:sp>
        <p:nvSpPr>
          <p:cNvPr id="33807" name="Text Box 17"/>
          <p:cNvSpPr txBox="1">
            <a:spLocks noChangeArrowheads="1"/>
          </p:cNvSpPr>
          <p:nvPr/>
        </p:nvSpPr>
        <p:spPr bwMode="auto">
          <a:xfrm>
            <a:off x="5803900" y="4813300"/>
            <a:ext cx="2320925" cy="384175"/>
          </a:xfrm>
          <a:prstGeom prst="rect">
            <a:avLst/>
          </a:prstGeom>
          <a:noFill/>
          <a:ln w="9525">
            <a:noFill/>
            <a:miter lim="800000"/>
            <a:headEnd/>
            <a:tailEnd/>
          </a:ln>
        </p:spPr>
        <p:txBody>
          <a:bodyPr lIns="73025" tIns="36512" rIns="73025" bIns="36512">
            <a:prstTxWarp prst="textNoShape">
              <a:avLst/>
            </a:prstTxWarp>
            <a:spAutoFit/>
          </a:bodyPr>
          <a:lstStyle/>
          <a:p>
            <a:pPr algn="ctr" eaLnBrk="0" hangingPunct="0">
              <a:lnSpc>
                <a:spcPct val="85000"/>
              </a:lnSpc>
              <a:spcBef>
                <a:spcPct val="50000"/>
              </a:spcBef>
            </a:pPr>
            <a:r>
              <a:rPr lang="en-US" b="1">
                <a:solidFill>
                  <a:schemeClr val="bg1"/>
                </a:solidFill>
                <a:latin typeface="Blueprint" charset="0"/>
              </a:rPr>
              <a:t>Self-Service</a:t>
            </a:r>
          </a:p>
        </p:txBody>
      </p:sp>
      <p:sp>
        <p:nvSpPr>
          <p:cNvPr id="33808" name="Text Box 18"/>
          <p:cNvSpPr txBox="1">
            <a:spLocks noChangeArrowheads="1"/>
          </p:cNvSpPr>
          <p:nvPr/>
        </p:nvSpPr>
        <p:spPr bwMode="auto">
          <a:xfrm>
            <a:off x="2649538" y="2501900"/>
            <a:ext cx="1876425" cy="384175"/>
          </a:xfrm>
          <a:prstGeom prst="rect">
            <a:avLst/>
          </a:prstGeom>
          <a:noFill/>
          <a:ln w="9525">
            <a:noFill/>
            <a:miter lim="800000"/>
            <a:headEnd/>
            <a:tailEnd/>
          </a:ln>
        </p:spPr>
        <p:txBody>
          <a:bodyPr lIns="73025" tIns="36512" rIns="73025" bIns="36512">
            <a:prstTxWarp prst="textNoShape">
              <a:avLst/>
            </a:prstTxWarp>
            <a:spAutoFit/>
          </a:bodyPr>
          <a:lstStyle/>
          <a:p>
            <a:pPr algn="ctr" eaLnBrk="0" hangingPunct="0">
              <a:lnSpc>
                <a:spcPct val="85000"/>
              </a:lnSpc>
              <a:spcBef>
                <a:spcPct val="50000"/>
              </a:spcBef>
            </a:pPr>
            <a:r>
              <a:rPr lang="en-US" b="1">
                <a:solidFill>
                  <a:schemeClr val="bg1"/>
                </a:solidFill>
                <a:latin typeface="Blueprint" charset="0"/>
              </a:rPr>
              <a:t>Out-task</a:t>
            </a:r>
          </a:p>
        </p:txBody>
      </p:sp>
      <p:sp>
        <p:nvSpPr>
          <p:cNvPr id="33809" name="Rectangle 33"/>
          <p:cNvSpPr>
            <a:spLocks noChangeArrowheads="1"/>
          </p:cNvSpPr>
          <p:nvPr/>
        </p:nvSpPr>
        <p:spPr bwMode="auto">
          <a:xfrm>
            <a:off x="2133600" y="2438400"/>
            <a:ext cx="2971800" cy="1676400"/>
          </a:xfrm>
          <a:prstGeom prst="rect">
            <a:avLst/>
          </a:prstGeom>
          <a:noFill/>
          <a:ln w="6350">
            <a:solidFill>
              <a:schemeClr val="bg1"/>
            </a:solidFill>
            <a:miter lim="800000"/>
            <a:headEnd/>
            <a:tailEnd/>
          </a:ln>
        </p:spPr>
        <p:txBody>
          <a:bodyPr wrap="none" anchor="ctr">
            <a:prstTxWarp prst="textNoShape">
              <a:avLst/>
            </a:prstTxWarp>
          </a:bodyPr>
          <a:lstStyle/>
          <a:p>
            <a:endParaRPr lang="en-US" sz="1800"/>
          </a:p>
        </p:txBody>
      </p:sp>
      <p:sp>
        <p:nvSpPr>
          <p:cNvPr id="33810" name="Rectangle 35"/>
          <p:cNvSpPr>
            <a:spLocks noChangeArrowheads="1"/>
          </p:cNvSpPr>
          <p:nvPr/>
        </p:nvSpPr>
        <p:spPr bwMode="auto">
          <a:xfrm>
            <a:off x="5410200" y="2438400"/>
            <a:ext cx="2971800" cy="1676400"/>
          </a:xfrm>
          <a:prstGeom prst="rect">
            <a:avLst/>
          </a:prstGeom>
          <a:noFill/>
          <a:ln w="6350">
            <a:solidFill>
              <a:schemeClr val="bg1"/>
            </a:solidFill>
            <a:miter lim="800000"/>
            <a:headEnd/>
            <a:tailEnd/>
          </a:ln>
        </p:spPr>
        <p:txBody>
          <a:bodyPr wrap="none" anchor="ctr">
            <a:prstTxWarp prst="textNoShape">
              <a:avLst/>
            </a:prstTxWarp>
          </a:bodyPr>
          <a:lstStyle/>
          <a:p>
            <a:endParaRPr lang="en-US" sz="1800"/>
          </a:p>
        </p:txBody>
      </p:sp>
      <p:sp>
        <p:nvSpPr>
          <p:cNvPr id="33811" name="Rectangle 36"/>
          <p:cNvSpPr>
            <a:spLocks noChangeArrowheads="1"/>
          </p:cNvSpPr>
          <p:nvPr/>
        </p:nvSpPr>
        <p:spPr bwMode="auto">
          <a:xfrm>
            <a:off x="2133600" y="4648200"/>
            <a:ext cx="2971800" cy="1676400"/>
          </a:xfrm>
          <a:prstGeom prst="rect">
            <a:avLst/>
          </a:prstGeom>
          <a:noFill/>
          <a:ln w="6350">
            <a:solidFill>
              <a:schemeClr val="bg1"/>
            </a:solidFill>
            <a:miter lim="800000"/>
            <a:headEnd/>
            <a:tailEnd/>
          </a:ln>
        </p:spPr>
        <p:txBody>
          <a:bodyPr wrap="none" anchor="ctr">
            <a:prstTxWarp prst="textNoShape">
              <a:avLst/>
            </a:prstTxWarp>
          </a:bodyPr>
          <a:lstStyle/>
          <a:p>
            <a:endParaRPr lang="en-US" sz="1800"/>
          </a:p>
        </p:txBody>
      </p:sp>
      <p:sp>
        <p:nvSpPr>
          <p:cNvPr id="33812" name="Rectangle 37"/>
          <p:cNvSpPr>
            <a:spLocks noChangeArrowheads="1"/>
          </p:cNvSpPr>
          <p:nvPr/>
        </p:nvSpPr>
        <p:spPr bwMode="auto">
          <a:xfrm>
            <a:off x="5410200" y="4648200"/>
            <a:ext cx="2971800" cy="1676400"/>
          </a:xfrm>
          <a:prstGeom prst="rect">
            <a:avLst/>
          </a:prstGeom>
          <a:noFill/>
          <a:ln w="6350">
            <a:solidFill>
              <a:schemeClr val="bg1"/>
            </a:solidFill>
            <a:miter lim="800000"/>
            <a:headEnd/>
            <a:tailEnd/>
          </a:ln>
        </p:spPr>
        <p:txBody>
          <a:bodyPr wrap="none" anchor="ctr">
            <a:prstTxWarp prst="textNoShape">
              <a:avLst/>
            </a:prstTxWarp>
          </a:bodyPr>
          <a:lstStyle/>
          <a:p>
            <a:endParaRPr lang="en-US" sz="180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51672139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57558" cy="506908"/>
          </a:xfrm>
        </p:spPr>
        <p:txBody>
          <a:bodyPr/>
          <a:lstStyle/>
          <a:p>
            <a:r>
              <a:rPr lang="en-US" sz="3200" dirty="0" smtClean="0"/>
              <a:t>Benchmarking Total Legal Expense as % of Revenue</a:t>
            </a:r>
            <a:endParaRPr lang="en-US" sz="3200" dirty="0"/>
          </a:p>
        </p:txBody>
      </p:sp>
      <p:sp>
        <p:nvSpPr>
          <p:cNvPr id="6" name="TextBox 5"/>
          <p:cNvSpPr txBox="1"/>
          <p:nvPr/>
        </p:nvSpPr>
        <p:spPr>
          <a:xfrm>
            <a:off x="762000" y="5334000"/>
            <a:ext cx="7924800" cy="1200329"/>
          </a:xfrm>
          <a:prstGeom prst="rect">
            <a:avLst/>
          </a:prstGeom>
          <a:noFill/>
        </p:spPr>
        <p:txBody>
          <a:bodyPr wrap="square" rtlCol="0">
            <a:spAutoFit/>
          </a:bodyPr>
          <a:lstStyle/>
          <a:p>
            <a:pPr algn="l" defTabSz="457200" rtl="0"/>
            <a:r>
              <a:rPr lang="en-US" kern="1200" dirty="0">
                <a:solidFill>
                  <a:srgbClr val="0096D6"/>
                </a:solidFill>
                <a:latin typeface="Arial"/>
                <a:ea typeface="+mn-ea"/>
                <a:cs typeface="+mn-cs"/>
              </a:rPr>
              <a:t>Assumptions for FY12:</a:t>
            </a:r>
          </a:p>
          <a:p>
            <a:pPr algn="l" defTabSz="457200" rtl="0"/>
            <a:r>
              <a:rPr lang="en-US" kern="1200" dirty="0">
                <a:solidFill>
                  <a:srgbClr val="0096D6"/>
                </a:solidFill>
                <a:latin typeface="Arial"/>
                <a:ea typeface="+mn-ea"/>
                <a:cs typeface="+mn-cs"/>
              </a:rPr>
              <a:t>	Cisco Revenue Growth to $45.7B</a:t>
            </a:r>
          </a:p>
          <a:p>
            <a:pPr algn="l" defTabSz="457200" rtl="0"/>
            <a:r>
              <a:rPr lang="en-US" kern="1200" dirty="0">
                <a:solidFill>
                  <a:srgbClr val="0096D6"/>
                </a:solidFill>
                <a:latin typeface="Arial"/>
                <a:ea typeface="+mn-ea"/>
                <a:cs typeface="+mn-cs"/>
              </a:rPr>
              <a:t>	Legal Spend </a:t>
            </a:r>
            <a:r>
              <a:rPr lang="en-US" kern="1200" dirty="0" smtClean="0">
                <a:solidFill>
                  <a:srgbClr val="0096D6"/>
                </a:solidFill>
                <a:latin typeface="Arial"/>
                <a:ea typeface="+mn-ea"/>
                <a:cs typeface="+mn-cs"/>
              </a:rPr>
              <a:t>of </a:t>
            </a:r>
            <a:r>
              <a:rPr lang="en-US" kern="1200" dirty="0">
                <a:solidFill>
                  <a:srgbClr val="0096D6"/>
                </a:solidFill>
                <a:latin typeface="Arial"/>
                <a:ea typeface="+mn-ea"/>
                <a:cs typeface="+mn-cs"/>
              </a:rPr>
              <a:t>$193M (COGS and OPEX)</a:t>
            </a:r>
          </a:p>
          <a:p>
            <a:pPr algn="l" defTabSz="457200" rtl="0"/>
            <a:endParaRPr lang="en-US" kern="1200" dirty="0">
              <a:solidFill>
                <a:srgbClr val="0096D6"/>
              </a:solidFill>
              <a:latin typeface="Arial"/>
              <a:ea typeface="+mn-ea"/>
              <a:cs typeface="+mn-cs"/>
            </a:endParaRPr>
          </a:p>
        </p:txBody>
      </p:sp>
      <p:graphicFrame>
        <p:nvGraphicFramePr>
          <p:cNvPr id="4" name="Chart 3"/>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3130534698"/>
              </p:ext>
            </p:extLst>
          </p:nvPr>
        </p:nvGraphicFramePr>
        <p:xfrm>
          <a:off x="843158" y="990600"/>
          <a:ext cx="7843642" cy="447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75926954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What Drives Us</a:t>
            </a:r>
          </a:p>
          <a:p>
            <a:r>
              <a:rPr lang="en-US" dirty="0" smtClean="0">
                <a:solidFill>
                  <a:srgbClr val="FFFF00"/>
                </a:solidFill>
              </a:rPr>
              <a:t>Our Department and our Framework</a:t>
            </a:r>
          </a:p>
          <a:p>
            <a:r>
              <a:rPr lang="en-US" dirty="0" smtClean="0"/>
              <a:t>Contrasting Perspectives</a:t>
            </a:r>
          </a:p>
          <a:p>
            <a:r>
              <a:rPr lang="en-US" dirty="0" smtClean="0"/>
              <a:t>Aligning Vision; Strategy; and Execution</a:t>
            </a:r>
          </a:p>
          <a:p>
            <a:r>
              <a:rPr lang="en-US" dirty="0" smtClean="0"/>
              <a:t>Three-Pronged Solution</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38063372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lIns="82124" tIns="41061" rIns="82124" bIns="41061" anchor="b"/>
          <a:lstStyle/>
          <a:p>
            <a:pPr eaLnBrk="1" hangingPunct="1"/>
            <a:r>
              <a:rPr lang="en-US" dirty="0"/>
              <a:t>Cisco Legal Services</a:t>
            </a:r>
          </a:p>
        </p:txBody>
      </p:sp>
      <p:sp>
        <p:nvSpPr>
          <p:cNvPr id="35843" name="Slide Number Placeholder 1"/>
          <p:cNvSpPr>
            <a:spLocks noGrp="1"/>
          </p:cNvSpPr>
          <p:nvPr>
            <p:ph type="sldNum" sz="quarter" idx="4294967295"/>
          </p:nvPr>
        </p:nvSpPr>
        <p:spPr>
          <a:xfrm>
            <a:off x="8610600" y="6492875"/>
            <a:ext cx="533400" cy="365125"/>
          </a:xfrm>
          <a:prstGeom prst="rect">
            <a:avLst/>
          </a:prstGeom>
        </p:spPr>
        <p:txBody>
          <a:bodyPr/>
          <a:lstStyle/>
          <a:p>
            <a:fld id="{8A7D3770-2509-F34D-BEEA-25569935F259}" type="slidenum">
              <a:rPr lang="en-US"/>
              <a:pPr/>
              <a:t>8</a:t>
            </a:fld>
            <a:endParaRPr lang="en-US"/>
          </a:p>
        </p:txBody>
      </p:sp>
      <p:pic>
        <p:nvPicPr>
          <p:cNvPr id="35844" name="Picture 9" descr="Headshot_map_white"/>
          <p:cNvPicPr>
            <a:picLocks noChangeAspect="1" noChangeArrowheads="1"/>
          </p:cNvPicPr>
          <p:nvPr/>
        </p:nvPicPr>
        <p:blipFill>
          <a:blip r:embed="rId3"/>
          <a:srcRect/>
          <a:stretch>
            <a:fillRect/>
          </a:stretch>
        </p:blipFill>
        <p:spPr bwMode="auto">
          <a:xfrm>
            <a:off x="685800" y="1600200"/>
            <a:ext cx="7989888" cy="4800600"/>
          </a:xfrm>
          <a:prstGeom prst="rect">
            <a:avLst/>
          </a:prstGeom>
          <a:noFill/>
          <a:ln w="9525">
            <a:noFill/>
            <a:miter lim="800000"/>
            <a:headEnd/>
            <a:tailEnd/>
          </a:ln>
        </p:spPr>
      </p:pic>
      <p:pic>
        <p:nvPicPr>
          <p:cNvPr id="35845" name="Picture 10"/>
          <p:cNvPicPr>
            <a:picLocks noChangeAspect="1" noChangeArrowheads="1"/>
          </p:cNvPicPr>
          <p:nvPr/>
        </p:nvPicPr>
        <p:blipFill>
          <a:blip r:embed="rId4"/>
          <a:srcRect/>
          <a:stretch>
            <a:fillRect/>
          </a:stretch>
        </p:blipFill>
        <p:spPr bwMode="auto">
          <a:xfrm>
            <a:off x="838200" y="5562600"/>
            <a:ext cx="1047750" cy="695325"/>
          </a:xfrm>
          <a:prstGeom prst="rect">
            <a:avLst/>
          </a:prstGeom>
          <a:noFill/>
          <a:ln w="9525">
            <a:noFill/>
            <a:miter lim="800000"/>
            <a:headEnd/>
            <a:tailEnd/>
          </a:ln>
        </p:spPr>
      </p:pic>
      <p:sp>
        <p:nvSpPr>
          <p:cNvPr id="35846" name="Rectangle 12"/>
          <p:cNvSpPr>
            <a:spLocks noChangeArrowheads="1"/>
          </p:cNvSpPr>
          <p:nvPr/>
        </p:nvSpPr>
        <p:spPr bwMode="auto">
          <a:xfrm>
            <a:off x="762000" y="1676400"/>
            <a:ext cx="7772400" cy="4648200"/>
          </a:xfrm>
          <a:prstGeom prst="rect">
            <a:avLst/>
          </a:prstGeom>
          <a:noFill/>
          <a:ln w="9525">
            <a:solidFill>
              <a:schemeClr val="bg1"/>
            </a:solidFill>
            <a:miter lim="800000"/>
            <a:headEnd/>
            <a:tailEnd/>
          </a:ln>
        </p:spPr>
        <p:txBody>
          <a:bodyPr wrap="none" anchor="ctr">
            <a:prstTxWarp prst="textNoShape">
              <a:avLst/>
            </a:prstTxWarp>
          </a:bodyPr>
          <a:lstStyle/>
          <a:p>
            <a:endParaRPr lang="en-US" sz="180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4855710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93751" y="304800"/>
            <a:ext cx="7435849" cy="610055"/>
          </a:xfrm>
        </p:spPr>
        <p:txBody>
          <a:bodyPr lIns="82124" tIns="41061" rIns="82124" bIns="41061" anchor="b"/>
          <a:lstStyle/>
          <a:p>
            <a:pPr eaLnBrk="1" hangingPunct="1"/>
            <a:r>
              <a:rPr lang="en-US" dirty="0"/>
              <a:t>Cisco Legal Services</a:t>
            </a:r>
          </a:p>
        </p:txBody>
      </p:sp>
      <p:sp>
        <p:nvSpPr>
          <p:cNvPr id="37891" name="Slide Number Placeholder 1"/>
          <p:cNvSpPr>
            <a:spLocks noGrp="1"/>
          </p:cNvSpPr>
          <p:nvPr>
            <p:ph type="sldNum" sz="quarter" idx="4294967295"/>
          </p:nvPr>
        </p:nvSpPr>
        <p:spPr>
          <a:xfrm>
            <a:off x="8610600" y="6492875"/>
            <a:ext cx="533400" cy="365125"/>
          </a:xfrm>
          <a:prstGeom prst="rect">
            <a:avLst/>
          </a:prstGeom>
        </p:spPr>
        <p:txBody>
          <a:bodyPr/>
          <a:lstStyle/>
          <a:p>
            <a:fld id="{84248A40-3378-C74E-9DBF-8BF87EA21F65}" type="slidenum">
              <a:rPr lang="en-US"/>
              <a:pPr/>
              <a:t>9</a:t>
            </a:fld>
            <a:endParaRPr lang="en-US"/>
          </a:p>
        </p:txBody>
      </p:sp>
      <p:pic>
        <p:nvPicPr>
          <p:cNvPr id="37892" name="Picture 3" descr="Headshot_map_white"/>
          <p:cNvPicPr>
            <a:picLocks noChangeAspect="1" noChangeArrowheads="1"/>
          </p:cNvPicPr>
          <p:nvPr/>
        </p:nvPicPr>
        <p:blipFill>
          <a:blip r:embed="rId3"/>
          <a:srcRect/>
          <a:stretch>
            <a:fillRect/>
          </a:stretch>
        </p:blipFill>
        <p:spPr bwMode="auto">
          <a:xfrm>
            <a:off x="685800" y="1600200"/>
            <a:ext cx="7989888" cy="4800600"/>
          </a:xfrm>
          <a:prstGeom prst="rect">
            <a:avLst/>
          </a:prstGeom>
          <a:noFill/>
          <a:ln w="9525">
            <a:noFill/>
            <a:miter lim="800000"/>
            <a:headEnd/>
            <a:tailEnd/>
          </a:ln>
        </p:spPr>
      </p:pic>
      <p:pic>
        <p:nvPicPr>
          <p:cNvPr id="37893" name="Picture 4"/>
          <p:cNvPicPr>
            <a:picLocks noChangeAspect="1" noChangeArrowheads="1"/>
          </p:cNvPicPr>
          <p:nvPr/>
        </p:nvPicPr>
        <p:blipFill>
          <a:blip r:embed="rId4"/>
          <a:srcRect/>
          <a:stretch>
            <a:fillRect/>
          </a:stretch>
        </p:blipFill>
        <p:spPr bwMode="auto">
          <a:xfrm>
            <a:off x="838200" y="5562600"/>
            <a:ext cx="1047750" cy="695325"/>
          </a:xfrm>
          <a:prstGeom prst="rect">
            <a:avLst/>
          </a:prstGeom>
          <a:noFill/>
          <a:ln w="9525">
            <a:noFill/>
            <a:miter lim="800000"/>
            <a:headEnd/>
            <a:tailEnd/>
          </a:ln>
        </p:spPr>
      </p:pic>
      <p:sp>
        <p:nvSpPr>
          <p:cNvPr id="37894" name="Rectangle 12"/>
          <p:cNvSpPr>
            <a:spLocks noChangeArrowheads="1"/>
          </p:cNvSpPr>
          <p:nvPr/>
        </p:nvSpPr>
        <p:spPr bwMode="auto">
          <a:xfrm>
            <a:off x="762000" y="1676400"/>
            <a:ext cx="7772400" cy="4648200"/>
          </a:xfrm>
          <a:prstGeom prst="rect">
            <a:avLst/>
          </a:prstGeom>
          <a:noFill/>
          <a:ln w="9525">
            <a:solidFill>
              <a:schemeClr val="bg1"/>
            </a:solidFill>
            <a:miter lim="800000"/>
            <a:headEnd/>
            <a:tailEnd/>
          </a:ln>
        </p:spPr>
        <p:txBody>
          <a:bodyPr wrap="none" anchor="ctr">
            <a:prstTxWarp prst="textNoShape">
              <a:avLst/>
            </a:prstTxWarp>
          </a:bodyPr>
          <a:lstStyle/>
          <a:p>
            <a:endParaRPr lang="en-US" sz="1800"/>
          </a:p>
        </p:txBody>
      </p:sp>
      <p:pic>
        <p:nvPicPr>
          <p:cNvPr id="37895" name="Picture 10"/>
          <p:cNvPicPr>
            <a:picLocks noChangeAspect="1" noChangeArrowheads="1"/>
          </p:cNvPicPr>
          <p:nvPr/>
        </p:nvPicPr>
        <p:blipFill>
          <a:blip r:embed="rId5">
            <a:lum bright="8000"/>
          </a:blip>
          <a:srcRect/>
          <a:stretch>
            <a:fillRect/>
          </a:stretch>
        </p:blipFill>
        <p:spPr bwMode="auto">
          <a:xfrm>
            <a:off x="533400" y="1371600"/>
            <a:ext cx="4495800" cy="2214035"/>
          </a:xfrm>
          <a:prstGeom prst="rect">
            <a:avLst/>
          </a:prstGeom>
          <a:noFill/>
          <a:ln w="9525">
            <a:noFill/>
            <a:miter lim="800000"/>
            <a:headEnd/>
            <a:tailEnd/>
          </a:ln>
        </p:spPr>
      </p:pic>
      <p:sp>
        <p:nvSpPr>
          <p:cNvPr id="9" name="TextBox 8"/>
          <p:cNvSpPr txBox="1"/>
          <p:nvPr/>
        </p:nvSpPr>
        <p:spPr>
          <a:xfrm>
            <a:off x="533400" y="1371600"/>
            <a:ext cx="4495800" cy="2215991"/>
          </a:xfrm>
          <a:prstGeom prst="rect">
            <a:avLst/>
          </a:prstGeom>
          <a:noFill/>
        </p:spPr>
        <p:txBody>
          <a:bodyPr wrap="square" rtlCol="0">
            <a:spAutoFit/>
          </a:bodyPr>
          <a:lstStyle/>
          <a:p>
            <a:r>
              <a:rPr lang="en-US" sz="2400" dirty="0" smtClean="0">
                <a:solidFill>
                  <a:schemeClr val="bg1"/>
                </a:solidFill>
              </a:rPr>
              <a:t>200 attorneys worldwide</a:t>
            </a:r>
          </a:p>
          <a:p>
            <a:r>
              <a:rPr lang="en-US" sz="2400" dirty="0" smtClean="0">
                <a:solidFill>
                  <a:schemeClr val="bg1"/>
                </a:solidFill>
              </a:rPr>
              <a:t>56 additional professionals</a:t>
            </a:r>
          </a:p>
          <a:p>
            <a:pPr lvl="1"/>
            <a:r>
              <a:rPr lang="en-US" sz="2400" dirty="0" smtClean="0">
                <a:solidFill>
                  <a:schemeClr val="bg1"/>
                </a:solidFill>
              </a:rPr>
              <a:t>7 administrative assistants</a:t>
            </a:r>
          </a:p>
          <a:p>
            <a:pPr lvl="1"/>
            <a:r>
              <a:rPr lang="en-US" sz="2400" dirty="0" smtClean="0">
                <a:solidFill>
                  <a:schemeClr val="bg1"/>
                </a:solidFill>
              </a:rPr>
              <a:t>17 paralegals</a:t>
            </a:r>
          </a:p>
          <a:p>
            <a:r>
              <a:rPr lang="en-US" sz="2400" dirty="0" smtClean="0">
                <a:solidFill>
                  <a:schemeClr val="bg1"/>
                </a:solidFill>
              </a:rPr>
              <a:t>206  primary outside law firms</a:t>
            </a:r>
          </a:p>
          <a:p>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4900712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sco_Arial_16x9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Cisco_Arial_16x9_dark.thmx</Template>
  <TotalTime>183</TotalTime>
  <Words>1082</Words>
  <Application>Microsoft Macintosh PowerPoint</Application>
  <PresentationFormat>On-screen Show (4:3)</PresentationFormat>
  <Paragraphs>302</Paragraphs>
  <Slides>34</Slides>
  <Notes>19</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Cisco_Arial_16x9_dark</vt:lpstr>
      <vt:lpstr>Slide 1</vt:lpstr>
      <vt:lpstr>The Best Job in the World</vt:lpstr>
      <vt:lpstr>Today’s Agenda</vt:lpstr>
      <vt:lpstr>Cisco Legal is Mission-Driven</vt:lpstr>
      <vt:lpstr>Core/Context Strategy</vt:lpstr>
      <vt:lpstr>Benchmarking Total Legal Expense as % of Revenue</vt:lpstr>
      <vt:lpstr>Today’s Agenda</vt:lpstr>
      <vt:lpstr>Cisco Legal Services</vt:lpstr>
      <vt:lpstr>Cisco Legal Services</vt:lpstr>
      <vt:lpstr>The Job: Prevent Global Chaos</vt:lpstr>
      <vt:lpstr>To put it in perspective</vt:lpstr>
      <vt:lpstr>Today’s Agenda</vt:lpstr>
      <vt:lpstr>Law Firm Normal      v.      Enterprise Normal</vt:lpstr>
      <vt:lpstr>Medieval Guilds Not Likely To Survive</vt:lpstr>
      <vt:lpstr>Today’s Agenda</vt:lpstr>
      <vt:lpstr>Slide 16</vt:lpstr>
      <vt:lpstr>Agility: ability to respond to...</vt:lpstr>
      <vt:lpstr>This is not agility!</vt:lpstr>
      <vt:lpstr>Trying harder is not the solution</vt:lpstr>
      <vt:lpstr>Today’s Agenda</vt:lpstr>
      <vt:lpstr>  From strategy to execution</vt:lpstr>
      <vt:lpstr>  From strategy to execution</vt:lpstr>
      <vt:lpstr>Slide 23</vt:lpstr>
      <vt:lpstr>Succeeding Generations—                                    New Technologies</vt:lpstr>
      <vt:lpstr>Generation 1 – Familiar Territory</vt:lpstr>
      <vt:lpstr>Generation 2</vt:lpstr>
      <vt:lpstr>Generation 2</vt:lpstr>
      <vt:lpstr>Addressing the 3rd Wave</vt:lpstr>
      <vt:lpstr>  From strategy to execution</vt:lpstr>
      <vt:lpstr>NDAs: before</vt:lpstr>
      <vt:lpstr>NDAs: after</vt:lpstr>
      <vt:lpstr>  From strategy to execution</vt:lpstr>
      <vt:lpstr>False hopes…</vt:lpstr>
      <vt:lpstr>Cisco: Out there or Bellwether?</vt:lpstr>
    </vt:vector>
  </TitlesOfParts>
  <Company>Cisco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Harmon</dc:creator>
  <cp:lastModifiedBy>Martina Hinojosa</cp:lastModifiedBy>
  <cp:revision>13</cp:revision>
  <dcterms:created xsi:type="dcterms:W3CDTF">2012-02-07T01:40:37Z</dcterms:created>
  <dcterms:modified xsi:type="dcterms:W3CDTF">2012-02-07T01:41:57Z</dcterms:modified>
</cp:coreProperties>
</file>