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64" r:id="rId3"/>
    <p:sldId id="257" r:id="rId4"/>
    <p:sldId id="258" r:id="rId5"/>
    <p:sldId id="262" r:id="rId6"/>
    <p:sldId id="263" r:id="rId7"/>
    <p:sldId id="265" r:id="rId8"/>
    <p:sldId id="266" r:id="rId9"/>
    <p:sldId id="267" r:id="rId10"/>
    <p:sldId id="268" r:id="rId11"/>
    <p:sldId id="269" r:id="rId12"/>
    <p:sldId id="270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5E69EA-4EAA-4AC9-B69F-79D04A624611}" type="datetimeFigureOut">
              <a:rPr lang="en-US" smtClean="0"/>
              <a:pPr/>
              <a:t>2/13/2012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093072-473A-4416-BA36-136D0DAF8F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1095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093072-473A-4416-BA36-136D0DAF8F76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24AA2-9843-4A65-811F-A401741881A1}" type="datetimeFigureOut">
              <a:rPr lang="en-US" smtClean="0"/>
              <a:pPr/>
              <a:t>2/13/2012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F8DE0-6C02-4F0F-AAB4-64F52A7E55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24AA2-9843-4A65-811F-A401741881A1}" type="datetimeFigureOut">
              <a:rPr lang="en-US" smtClean="0"/>
              <a:pPr/>
              <a:t>2/13/2012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F8DE0-6C02-4F0F-AAB4-64F52A7E55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24AA2-9843-4A65-811F-A401741881A1}" type="datetimeFigureOut">
              <a:rPr lang="en-US" smtClean="0"/>
              <a:pPr/>
              <a:t>2/13/2012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F8DE0-6C02-4F0F-AAB4-64F52A7E55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24AA2-9843-4A65-811F-A401741881A1}" type="datetimeFigureOut">
              <a:rPr lang="en-US" smtClean="0"/>
              <a:pPr/>
              <a:t>2/13/2012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F8DE0-6C02-4F0F-AAB4-64F52A7E55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24AA2-9843-4A65-811F-A401741881A1}" type="datetimeFigureOut">
              <a:rPr lang="en-US" smtClean="0"/>
              <a:pPr/>
              <a:t>2/13/2012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F8DE0-6C02-4F0F-AAB4-64F52A7E55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24AA2-9843-4A65-811F-A401741881A1}" type="datetimeFigureOut">
              <a:rPr lang="en-US" smtClean="0"/>
              <a:pPr/>
              <a:t>2/13/2012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F8DE0-6C02-4F0F-AAB4-64F52A7E55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24AA2-9843-4A65-811F-A401741881A1}" type="datetimeFigureOut">
              <a:rPr lang="en-US" smtClean="0"/>
              <a:pPr/>
              <a:t>2/13/2012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F8DE0-6C02-4F0F-AAB4-64F52A7E55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24AA2-9843-4A65-811F-A401741881A1}" type="datetimeFigureOut">
              <a:rPr lang="en-US" smtClean="0"/>
              <a:pPr/>
              <a:t>2/13/2012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F8DE0-6C02-4F0F-AAB4-64F52A7E55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24AA2-9843-4A65-811F-A401741881A1}" type="datetimeFigureOut">
              <a:rPr lang="en-US" smtClean="0"/>
              <a:pPr/>
              <a:t>2/13/2012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F8DE0-6C02-4F0F-AAB4-64F52A7E55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24AA2-9843-4A65-811F-A401741881A1}" type="datetimeFigureOut">
              <a:rPr lang="en-US" smtClean="0"/>
              <a:pPr/>
              <a:t>2/13/2012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F8DE0-6C02-4F0F-AAB4-64F52A7E55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24AA2-9843-4A65-811F-A401741881A1}" type="datetimeFigureOut">
              <a:rPr lang="en-US" smtClean="0"/>
              <a:pPr/>
              <a:t>2/13/2012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F8DE0-6C02-4F0F-AAB4-64F52A7E55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024AA2-9843-4A65-811F-A401741881A1}" type="datetimeFigureOut">
              <a:rPr lang="en-US" smtClean="0"/>
              <a:pPr/>
              <a:t>2/13/2012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1F8DE0-6C02-4F0F-AAB4-64F52A7E55C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Enforcing Competition on the Internet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Howard Shelanski</a:t>
            </a:r>
          </a:p>
          <a:p>
            <a:r>
              <a:rPr lang="en-US" dirty="0" smtClean="0"/>
              <a:t>Georgetown University</a:t>
            </a:r>
          </a:p>
          <a:p>
            <a:r>
              <a:rPr lang="en-US" dirty="0" smtClean="0"/>
              <a:t>February 13, 2012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Implications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These Different Policy Strands Suggest a Difference Between Anti-Monopoly Enforcement and Merger Enforcement</a:t>
            </a:r>
          </a:p>
          <a:p>
            <a:pPr lvl="1"/>
            <a:r>
              <a:rPr lang="en-US" dirty="0" smtClean="0"/>
              <a:t>The ambiguities of some conduct on the Internet make anti-monopoly enforcement where firms have entered on their own less feasible and possibly less desirable</a:t>
            </a:r>
          </a:p>
          <a:p>
            <a:pPr lvl="1"/>
            <a:r>
              <a:rPr lang="en-US" dirty="0" smtClean="0"/>
              <a:t>The fact that once a firm owns a complementary business it will be harder to police its actions to favor that business means entry by acquisition should be more strictly scrutinized.</a:t>
            </a:r>
          </a:p>
          <a:p>
            <a:pPr lvl="2"/>
            <a:r>
              <a:rPr lang="en-US" dirty="0" smtClean="0"/>
              <a:t>Renewed emphasis on vertical mergers</a:t>
            </a:r>
            <a:br>
              <a:rPr lang="en-US" dirty="0" smtClean="0"/>
            </a:b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Moving Beyond the Sherman 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Increased difficulty of using Section 2 in the digital world opens doors to other options</a:t>
            </a:r>
          </a:p>
          <a:p>
            <a:pPr lvl="1"/>
            <a:r>
              <a:rPr lang="en-US" dirty="0" smtClean="0"/>
              <a:t>Prescriptive regulation </a:t>
            </a:r>
          </a:p>
          <a:p>
            <a:pPr lvl="2"/>
            <a:r>
              <a:rPr lang="en-US" dirty="0" smtClean="0"/>
              <a:t>But problems well known and costs likely to be high</a:t>
            </a:r>
          </a:p>
          <a:p>
            <a:pPr lvl="1"/>
            <a:r>
              <a:rPr lang="en-US" dirty="0" smtClean="0"/>
              <a:t>Ex post enforcement by the FTC under Section 5</a:t>
            </a:r>
          </a:p>
          <a:p>
            <a:pPr lvl="2"/>
            <a:r>
              <a:rPr lang="en-US" dirty="0" smtClean="0"/>
              <a:t>Promising, but  limiting principles still to be developed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Antitrust enforcement under Section 2 </a:t>
            </a:r>
          </a:p>
          <a:p>
            <a:endParaRPr lang="en-US" dirty="0" smtClean="0"/>
          </a:p>
          <a:p>
            <a:r>
              <a:rPr lang="en-US" dirty="0" smtClean="0"/>
              <a:t>Merger enforcement under Section 7  </a:t>
            </a:r>
          </a:p>
          <a:p>
            <a:endParaRPr lang="en-US" dirty="0" smtClean="0"/>
          </a:p>
          <a:p>
            <a:r>
              <a:rPr lang="en-US" dirty="0" smtClean="0"/>
              <a:t>FTC enforcement under Section 5              </a:t>
            </a:r>
            <a:r>
              <a:rPr lang="en-US" sz="4000" b="1" dirty="0" smtClean="0"/>
              <a:t>?</a:t>
            </a:r>
          </a:p>
          <a:p>
            <a:endParaRPr lang="en-US" sz="4000" b="1" dirty="0" smtClean="0"/>
          </a:p>
          <a:p>
            <a:r>
              <a:rPr lang="en-US" sz="3500" dirty="0" smtClean="0"/>
              <a:t>Public enforcement role greater than private</a:t>
            </a:r>
          </a:p>
          <a:p>
            <a:endParaRPr lang="en-US" sz="4000" dirty="0"/>
          </a:p>
        </p:txBody>
      </p:sp>
      <p:sp>
        <p:nvSpPr>
          <p:cNvPr id="4" name="Down Arrow 3"/>
          <p:cNvSpPr/>
          <p:nvPr/>
        </p:nvSpPr>
        <p:spPr>
          <a:xfrm>
            <a:off x="7467600" y="1524000"/>
            <a:ext cx="274320" cy="73152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Up Arrow 4"/>
          <p:cNvSpPr/>
          <p:nvPr/>
        </p:nvSpPr>
        <p:spPr>
          <a:xfrm>
            <a:off x="7467600" y="2667000"/>
            <a:ext cx="274320" cy="73152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Up Arrow 6"/>
          <p:cNvSpPr/>
          <p:nvPr/>
        </p:nvSpPr>
        <p:spPr>
          <a:xfrm>
            <a:off x="7391400" y="3886200"/>
            <a:ext cx="182880" cy="64008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 on-line services become more essential to everyday life dominance on the Internet  becomes an increasing public policy focus</a:t>
            </a:r>
          </a:p>
          <a:p>
            <a:r>
              <a:rPr lang="en-US" dirty="0" smtClean="0"/>
              <a:t>Even as firms provide consumers with newer and better services, there is concern about conduct that might impede the arrival of yet  more innovative  and diverse offerings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Digital “Platforms” are a Particular Challenge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“Platforms” are products or services whose value to consumers is, or is greatly enhanced by, their provision of access to complementary products or services. </a:t>
            </a:r>
          </a:p>
          <a:p>
            <a:pPr lvl="1"/>
            <a:r>
              <a:rPr lang="en-US" dirty="0" smtClean="0"/>
              <a:t>They may have multiple, inter-related constituencies: e.g. end users on one side, and complementary products on the other.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Concerns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Platforms can “tip” toward dominance because of network effects, scale effects, or both.</a:t>
            </a:r>
          </a:p>
          <a:p>
            <a:r>
              <a:rPr lang="en-US" dirty="0" smtClean="0"/>
              <a:t>Platforms may try to leverage their dominance into one level into dominance in complementary markets</a:t>
            </a:r>
          </a:p>
          <a:p>
            <a:r>
              <a:rPr lang="en-US" dirty="0" smtClean="0"/>
              <a:t>Platforms may act anticompetitively in complementary markets to protect their platform monopolies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Role for Enforcement . . 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Government competition enforcement has a place in complex, dynamic markets</a:t>
            </a:r>
          </a:p>
          <a:p>
            <a:pPr lvl="1"/>
            <a:r>
              <a:rPr lang="en-US" i="1" dirty="0" smtClean="0"/>
              <a:t>Microsoft</a:t>
            </a:r>
            <a:endParaRPr lang="en-US" dirty="0" smtClean="0"/>
          </a:p>
          <a:p>
            <a:pPr lvl="1"/>
            <a:r>
              <a:rPr lang="en-US" i="1" dirty="0" smtClean="0"/>
              <a:t>Intel</a:t>
            </a:r>
          </a:p>
          <a:p>
            <a:pPr lvl="1"/>
            <a:r>
              <a:rPr lang="en-US" dirty="0" smtClean="0"/>
              <a:t>Merger enforcement (</a:t>
            </a:r>
            <a:r>
              <a:rPr lang="en-US" i="1" dirty="0" err="1" smtClean="0"/>
              <a:t>Thoratec</a:t>
            </a:r>
            <a:r>
              <a:rPr lang="en-US" i="1" dirty="0" smtClean="0"/>
              <a:t>/</a:t>
            </a:r>
            <a:r>
              <a:rPr lang="en-US" i="1" dirty="0" err="1" smtClean="0"/>
              <a:t>HeartWare</a:t>
            </a:r>
            <a:r>
              <a:rPr lang="en-US" dirty="0" smtClean="0"/>
              <a:t>; </a:t>
            </a:r>
            <a:r>
              <a:rPr lang="en-US" i="1" dirty="0" smtClean="0"/>
              <a:t>Google/ITA</a:t>
            </a:r>
            <a:r>
              <a:rPr lang="en-US" dirty="0" smtClean="0"/>
              <a:t>)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Focus here on monopolization cases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But an Increasingly Difficult One . . 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Identifying  violations is especially difficult in “digital” marketplaces.</a:t>
            </a:r>
          </a:p>
          <a:p>
            <a:endParaRPr lang="en-US" dirty="0" smtClean="0"/>
          </a:p>
          <a:p>
            <a:r>
              <a:rPr lang="en-US" dirty="0" smtClean="0"/>
              <a:t>Articulating remedies is especially difficult for digital services</a:t>
            </a:r>
          </a:p>
          <a:p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principal challenge is not doctrinal, but practical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Distinguishing competitive strategy from engineering decisions is particularly difficult</a:t>
            </a:r>
          </a:p>
          <a:p>
            <a:pPr lvl="1"/>
            <a:r>
              <a:rPr lang="en-US" dirty="0" smtClean="0"/>
              <a:t>Is an algorithmic change designed to yield better search results or drop rivals from those results?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Distinguishing technical integration from economic discrimination is especially difficult</a:t>
            </a:r>
          </a:p>
          <a:p>
            <a:pPr lvl="1"/>
            <a:r>
              <a:rPr lang="en-US" dirty="0" smtClean="0"/>
              <a:t>Is the better interoperability with a proprietary complement due to improved internal technology or degraded external interfaces?</a:t>
            </a:r>
          </a:p>
          <a:p>
            <a:pPr lvl="1"/>
            <a:r>
              <a:rPr lang="en-US" dirty="0" smtClean="0"/>
              <a:t>Are limits on external interfaces designed to preserve technological integrity or harm competition?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Ambiguous Effects Make Remedies Difficult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will an agency or court tell the monopolist it cannot do?</a:t>
            </a:r>
          </a:p>
          <a:p>
            <a:r>
              <a:rPr lang="en-US" dirty="0" smtClean="0"/>
              <a:t>Remedies almost always have tradeoffs: much conduct that is on balance anticompetitive has something on the benefit side of the scale</a:t>
            </a:r>
          </a:p>
          <a:p>
            <a:r>
              <a:rPr lang="en-US" dirty="0" smtClean="0"/>
              <a:t>This is particularly true </a:t>
            </a:r>
            <a:r>
              <a:rPr lang="en-US" smtClean="0"/>
              <a:t>for digital goods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Two Relevant lines of competition policy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efficiency strand: conduct that furthers innovation and integration is presumptively valid, and the presumption is very difficult to rebut.</a:t>
            </a:r>
          </a:p>
          <a:p>
            <a:endParaRPr lang="en-US" dirty="0" smtClean="0"/>
          </a:p>
          <a:p>
            <a:r>
              <a:rPr lang="en-US" dirty="0" smtClean="0"/>
              <a:t>The property-rights strand: firms have wide latitude to refuse to deal with rivals and to vertically discriminate.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285</TotalTime>
  <Words>548</Words>
  <Application>Microsoft Office PowerPoint</Application>
  <PresentationFormat>On-screen Show (4:3)</PresentationFormat>
  <Paragraphs>62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Enforcing Competition on the Internet</vt:lpstr>
      <vt:lpstr>The Problem</vt:lpstr>
      <vt:lpstr>Digital “Platforms” are a Particular Challenge</vt:lpstr>
      <vt:lpstr>The Concerns</vt:lpstr>
      <vt:lpstr>A Role for Enforcement . . .</vt:lpstr>
      <vt:lpstr>But an Increasingly Difficult One . . .</vt:lpstr>
      <vt:lpstr>The principal challenge is not doctrinal, but practical</vt:lpstr>
      <vt:lpstr>Ambiguous Effects Make Remedies Difficult</vt:lpstr>
      <vt:lpstr>Two Relevant lines of competition policy</vt:lpstr>
      <vt:lpstr>Implications</vt:lpstr>
      <vt:lpstr>Moving Beyond the Sherman Act</vt:lpstr>
      <vt:lpstr>Conclusions</vt:lpstr>
    </vt:vector>
  </TitlesOfParts>
  <Company>Columbia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Platforms, Conglomerates, and Competition</dc:title>
  <dc:creator>Howard Shelanski</dc:creator>
  <cp:lastModifiedBy>colorado</cp:lastModifiedBy>
  <cp:revision>33</cp:revision>
  <dcterms:created xsi:type="dcterms:W3CDTF">2012-02-12T16:38:13Z</dcterms:created>
  <dcterms:modified xsi:type="dcterms:W3CDTF">2012-02-13T17:06:28Z</dcterms:modified>
</cp:coreProperties>
</file>