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69" r:id="rId4"/>
    <p:sldId id="257" r:id="rId5"/>
    <p:sldId id="259" r:id="rId6"/>
    <p:sldId id="261" r:id="rId7"/>
    <p:sldId id="264" r:id="rId8"/>
    <p:sldId id="260" r:id="rId9"/>
    <p:sldId id="271" r:id="rId10"/>
    <p:sldId id="270" r:id="rId11"/>
    <p:sldId id="262" r:id="rId12"/>
    <p:sldId id="267" r:id="rId13"/>
    <p:sldId id="268" r:id="rId14"/>
    <p:sldId id="26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105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22EFF4-13F5-4493-B66B-1871C550A382}" type="datetimeFigureOut">
              <a:rPr lang="en-US" smtClean="0"/>
              <a:t>2/12/2012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05A98D-1C0A-4E32-9971-5DA17CAF6554}" type="slidenum">
              <a:rPr lang="en-US" smtClean="0"/>
              <a:t>‹#›</a:t>
            </a:fld>
            <a:endParaRPr lang="en-US"/>
          </a:p>
        </p:txBody>
      </p:sp>
    </p:spTree>
    <p:extLst>
      <p:ext uri="{BB962C8B-B14F-4D97-AF65-F5344CB8AC3E}">
        <p14:creationId xmlns:p14="http://schemas.microsoft.com/office/powerpoint/2010/main" val="2215916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BoingBoing</a:t>
            </a:r>
            <a:r>
              <a:rPr lang="en-US" dirty="0" smtClean="0"/>
              <a:t>,</a:t>
            </a:r>
            <a:r>
              <a:rPr lang="en-US" baseline="0" dirty="0" smtClean="0"/>
              <a:t> </a:t>
            </a:r>
            <a:r>
              <a:rPr lang="en-US" baseline="0" dirty="0" err="1" smtClean="0"/>
              <a:t>Metafilter</a:t>
            </a:r>
            <a:r>
              <a:rPr lang="en-US" baseline="0" dirty="0" smtClean="0"/>
              <a:t>, </a:t>
            </a:r>
            <a:r>
              <a:rPr lang="en-US" baseline="0" dirty="0" err="1" smtClean="0"/>
              <a:t>Reddit</a:t>
            </a:r>
            <a:r>
              <a:rPr lang="en-US" baseline="0" dirty="0" smtClean="0"/>
              <a:t>, Mozilla, CDT, </a:t>
            </a:r>
            <a:r>
              <a:rPr lang="en-US" baseline="0" dirty="0" err="1" smtClean="0"/>
              <a:t>Techdirt</a:t>
            </a:r>
            <a:endParaRPr lang="en-US" dirty="0"/>
          </a:p>
        </p:txBody>
      </p:sp>
      <p:sp>
        <p:nvSpPr>
          <p:cNvPr id="4" name="Slide Number Placeholder 3"/>
          <p:cNvSpPr>
            <a:spLocks noGrp="1"/>
          </p:cNvSpPr>
          <p:nvPr>
            <p:ph type="sldNum" sz="quarter" idx="10"/>
          </p:nvPr>
        </p:nvSpPr>
        <p:spPr/>
        <p:txBody>
          <a:bodyPr/>
          <a:lstStyle/>
          <a:p>
            <a:fld id="{0405A98D-1C0A-4E32-9971-5DA17CAF6554}" type="slidenum">
              <a:rPr lang="en-US" smtClean="0"/>
              <a:t>11</a:t>
            </a:fld>
            <a:endParaRPr lang="en-US"/>
          </a:p>
        </p:txBody>
      </p:sp>
    </p:spTree>
    <p:extLst>
      <p:ext uri="{BB962C8B-B14F-4D97-AF65-F5344CB8AC3E}">
        <p14:creationId xmlns:p14="http://schemas.microsoft.com/office/powerpoint/2010/main" val="705924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not support legislation that reduces freedom of expression, increases cybersecurity risk, or undermines the dynamic, innovative global Internet</a:t>
            </a:r>
            <a:endParaRPr lang="en-US" dirty="0"/>
          </a:p>
        </p:txBody>
      </p:sp>
      <p:sp>
        <p:nvSpPr>
          <p:cNvPr id="4" name="Slide Number Placeholder 3"/>
          <p:cNvSpPr>
            <a:spLocks noGrp="1"/>
          </p:cNvSpPr>
          <p:nvPr>
            <p:ph type="sldNum" sz="quarter" idx="10"/>
          </p:nvPr>
        </p:nvSpPr>
        <p:spPr/>
        <p:txBody>
          <a:bodyPr/>
          <a:lstStyle/>
          <a:p>
            <a:fld id="{0405A98D-1C0A-4E32-9971-5DA17CAF6554}" type="slidenum">
              <a:rPr lang="en-US" smtClean="0"/>
              <a:t>12</a:t>
            </a:fld>
            <a:endParaRPr lang="en-US"/>
          </a:p>
        </p:txBody>
      </p:sp>
    </p:spTree>
    <p:extLst>
      <p:ext uri="{BB962C8B-B14F-4D97-AF65-F5344CB8AC3E}">
        <p14:creationId xmlns:p14="http://schemas.microsoft.com/office/powerpoint/2010/main" val="1181061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SOPA &amp; PIPA:</a:t>
            </a:r>
            <a:r>
              <a:rPr lang="en-US" smtClean="0"/>
              <a:t/>
            </a:r>
            <a:br>
              <a:rPr lang="en-US" smtClean="0"/>
            </a:br>
            <a:r>
              <a:rPr lang="en-US" smtClean="0"/>
              <a:t>The </a:t>
            </a:r>
            <a:r>
              <a:rPr lang="en-US" dirty="0" smtClean="0"/>
              <a:t>Bills and the Debate</a:t>
            </a:r>
            <a:endParaRPr lang="en-US" dirty="0"/>
          </a:p>
        </p:txBody>
      </p:sp>
      <p:sp>
        <p:nvSpPr>
          <p:cNvPr id="3" name="Subtitle 2"/>
          <p:cNvSpPr>
            <a:spLocks noGrp="1"/>
          </p:cNvSpPr>
          <p:nvPr>
            <p:ph type="subTitle" idx="1"/>
          </p:nvPr>
        </p:nvSpPr>
        <p:spPr/>
        <p:txBody>
          <a:bodyPr/>
          <a:lstStyle/>
          <a:p>
            <a:r>
              <a:rPr lang="en-US" dirty="0" smtClean="0"/>
              <a:t>Paul Ohm</a:t>
            </a:r>
          </a:p>
          <a:p>
            <a:r>
              <a:rPr lang="en-US" dirty="0" smtClean="0"/>
              <a:t>University of Colorado Law School</a:t>
            </a:r>
          </a:p>
          <a:p>
            <a:r>
              <a:rPr lang="en-US" dirty="0" smtClean="0"/>
              <a:t>Silicon Flatirons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and Against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support</a:t>
            </a:r>
          </a:p>
          <a:p>
            <a:pPr lvl="1"/>
            <a:r>
              <a:rPr lang="en-US" dirty="0" smtClean="0"/>
              <a:t>MPAA, RIAA, US Chamber, BSA</a:t>
            </a:r>
          </a:p>
          <a:p>
            <a:pPr lvl="1"/>
            <a:r>
              <a:rPr lang="en-US" dirty="0" smtClean="0"/>
              <a:t>Many </a:t>
            </a:r>
            <a:r>
              <a:rPr lang="en-US" smtClean="0"/>
              <a:t>others from content </a:t>
            </a:r>
            <a:r>
              <a:rPr lang="en-US" dirty="0" smtClean="0"/>
              <a:t>industry, artist groups</a:t>
            </a:r>
          </a:p>
          <a:p>
            <a:r>
              <a:rPr lang="en-US" dirty="0" smtClean="0"/>
              <a:t>Opposed</a:t>
            </a:r>
          </a:p>
          <a:p>
            <a:pPr lvl="1"/>
            <a:r>
              <a:rPr lang="en-US" dirty="0" smtClean="0"/>
              <a:t>AOL, eBay, Facebook, Google, Mozilla, PayPal, </a:t>
            </a:r>
            <a:r>
              <a:rPr lang="en-US" dirty="0" err="1" smtClean="0"/>
              <a:t>Reddit</a:t>
            </a:r>
            <a:r>
              <a:rPr lang="en-US" dirty="0" smtClean="0"/>
              <a:t>, Twitter, Wikimedia Found., Yahoo!, </a:t>
            </a:r>
            <a:r>
              <a:rPr lang="en-US" dirty="0" err="1" smtClean="0"/>
              <a:t>Zynga</a:t>
            </a:r>
            <a:endParaRPr lang="en-US" dirty="0" smtClean="0"/>
          </a:p>
          <a:p>
            <a:pPr lvl="1"/>
            <a:r>
              <a:rPr lang="en-US" dirty="0" smtClean="0"/>
              <a:t>ACLU, CDT, EFF, Public Knowledge</a:t>
            </a:r>
          </a:p>
          <a:p>
            <a:pPr lvl="1"/>
            <a:r>
              <a:rPr lang="en-US" dirty="0" smtClean="0"/>
              <a:t>Source: netcoalition.com</a:t>
            </a:r>
          </a:p>
          <a:p>
            <a:r>
              <a:rPr lang="en-US" dirty="0" smtClean="0"/>
              <a:t>Pulled support</a:t>
            </a:r>
          </a:p>
          <a:p>
            <a:pPr lvl="1"/>
            <a:r>
              <a:rPr lang="en-US" dirty="0" err="1" smtClean="0"/>
              <a:t>GoDaddy</a:t>
            </a:r>
            <a:endParaRPr lang="en-US" dirty="0" smtClean="0"/>
          </a:p>
          <a:p>
            <a:pPr lvl="1"/>
            <a:r>
              <a:rPr lang="en-US" dirty="0" smtClean="0"/>
              <a:t>Entertainment Software Assn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Backlash and Debate</a:t>
            </a:r>
            <a:endParaRPr lang="en-US" dirty="0"/>
          </a:p>
        </p:txBody>
      </p:sp>
      <p:sp>
        <p:nvSpPr>
          <p:cNvPr id="3" name="Content Placeholder 2"/>
          <p:cNvSpPr>
            <a:spLocks noGrp="1"/>
          </p:cNvSpPr>
          <p:nvPr>
            <p:ph idx="1"/>
          </p:nvPr>
        </p:nvSpPr>
        <p:spPr/>
        <p:txBody>
          <a:bodyPr/>
          <a:lstStyle/>
          <a:p>
            <a:r>
              <a:rPr lang="en-US" dirty="0" smtClean="0"/>
              <a:t>November 16, 2011: “American Censorship Day”</a:t>
            </a:r>
          </a:p>
        </p:txBody>
      </p:sp>
      <p:pic>
        <p:nvPicPr>
          <p:cNvPr id="5122" name="Picture 2" descr="http://www.savetheinternet.com/sites/sti/files/imce/blocked_vertical2.jpg"/>
          <p:cNvPicPr>
            <a:picLocks noChangeAspect="1" noChangeArrowheads="1"/>
          </p:cNvPicPr>
          <p:nvPr/>
        </p:nvPicPr>
        <p:blipFill>
          <a:blip r:embed="rId3" cstate="print"/>
          <a:srcRect/>
          <a:stretch>
            <a:fillRect/>
          </a:stretch>
        </p:blipFill>
        <p:spPr bwMode="auto">
          <a:xfrm>
            <a:off x="2819400" y="2819400"/>
            <a:ext cx="3419475" cy="309562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January 14, 2012</a:t>
            </a:r>
            <a:endParaRPr lang="en-US" dirty="0"/>
          </a:p>
        </p:txBody>
      </p:sp>
      <p:pic>
        <p:nvPicPr>
          <p:cNvPr id="24579" name="Picture 3"/>
          <p:cNvPicPr>
            <a:picLocks noGrp="1" noChangeAspect="1" noChangeArrowheads="1"/>
          </p:cNvPicPr>
          <p:nvPr>
            <p:ph idx="1"/>
          </p:nvPr>
        </p:nvPicPr>
        <p:blipFill>
          <a:blip r:embed="rId3" cstate="print"/>
          <a:srcRect/>
          <a:stretch>
            <a:fillRect/>
          </a:stretch>
        </p:blipFill>
        <p:spPr bwMode="auto">
          <a:xfrm>
            <a:off x="990600" y="1447800"/>
            <a:ext cx="6324600" cy="51165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January 18, 2012</a:t>
            </a:r>
            <a:endParaRPr lang="en-US" dirty="0"/>
          </a:p>
        </p:txBody>
      </p:sp>
      <p:sp>
        <p:nvSpPr>
          <p:cNvPr id="3" name="Content Placeholder 2"/>
          <p:cNvSpPr>
            <a:spLocks noGrp="1"/>
          </p:cNvSpPr>
          <p:nvPr>
            <p:ph idx="1"/>
          </p:nvPr>
        </p:nvSpPr>
        <p:spPr/>
        <p:txBody>
          <a:bodyPr/>
          <a:lstStyle/>
          <a:p>
            <a:endParaRPr lang="en-US" dirty="0"/>
          </a:p>
        </p:txBody>
      </p:sp>
      <p:pic>
        <p:nvPicPr>
          <p:cNvPr id="4" name="Picture 2" descr="http://www.csmonitor.com/var/ezflow_site/storage/images/media/content/2012/0118-wikipedia-blackout-sopa-blackout/11485696-1-eng-US/0118-wikipedia-blackout-sopa-blackout_full_600.jpg"/>
          <p:cNvPicPr>
            <a:picLocks noChangeAspect="1" noChangeArrowheads="1"/>
          </p:cNvPicPr>
          <p:nvPr/>
        </p:nvPicPr>
        <p:blipFill>
          <a:blip r:embed="rId2" cstate="print"/>
          <a:srcRect/>
          <a:stretch>
            <a:fillRect/>
          </a:stretch>
        </p:blipFill>
        <p:spPr bwMode="auto">
          <a:xfrm>
            <a:off x="457200" y="1549400"/>
            <a:ext cx="4876800" cy="3251200"/>
          </a:xfrm>
          <a:prstGeom prst="rect">
            <a:avLst/>
          </a:prstGeom>
          <a:noFill/>
        </p:spPr>
      </p:pic>
      <p:pic>
        <p:nvPicPr>
          <p:cNvPr id="5" name="Picture 4" descr="http://blogs.phoenixnewtimes.com/jackalope/google%20sopa%20blackout.jpg"/>
          <p:cNvPicPr>
            <a:picLocks noChangeAspect="1" noChangeArrowheads="1"/>
          </p:cNvPicPr>
          <p:nvPr/>
        </p:nvPicPr>
        <p:blipFill>
          <a:blip r:embed="rId3" cstate="print"/>
          <a:srcRect/>
          <a:stretch>
            <a:fillRect/>
          </a:stretch>
        </p:blipFill>
        <p:spPr bwMode="auto">
          <a:xfrm>
            <a:off x="4114800" y="3733800"/>
            <a:ext cx="4648200" cy="2653700"/>
          </a:xfrm>
          <a:prstGeom prst="rect">
            <a:avLst/>
          </a:prstGeom>
          <a:noFill/>
          <a:ln>
            <a:solidFill>
              <a:schemeClr val="accent1"/>
            </a:solid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Fallout</a:t>
            </a:r>
            <a:endParaRPr lang="en-US" dirty="0"/>
          </a:p>
        </p:txBody>
      </p:sp>
      <p:sp>
        <p:nvSpPr>
          <p:cNvPr id="3" name="Content Placeholder 2"/>
          <p:cNvSpPr>
            <a:spLocks noGrp="1"/>
          </p:cNvSpPr>
          <p:nvPr>
            <p:ph idx="1"/>
          </p:nvPr>
        </p:nvSpPr>
        <p:spPr/>
        <p:txBody>
          <a:bodyPr>
            <a:normAutofit/>
          </a:bodyPr>
          <a:lstStyle/>
          <a:p>
            <a:r>
              <a:rPr lang="en-US" dirty="0" smtClean="0"/>
              <a:t>Massive e-mail/phone campaign.</a:t>
            </a:r>
          </a:p>
          <a:p>
            <a:r>
              <a:rPr lang="en-US" dirty="0" smtClean="0"/>
              <a:t>January 20, 2012</a:t>
            </a:r>
          </a:p>
          <a:p>
            <a:pPr lvl="1"/>
            <a:r>
              <a:rPr lang="en-US" dirty="0" smtClean="0"/>
              <a:t>Lamar Smith: “The House Judiciary Committee will postpone consideration of [SOPA] until there is wider agreement on a solution.”</a:t>
            </a:r>
          </a:p>
          <a:p>
            <a:pPr lvl="1"/>
            <a:r>
              <a:rPr lang="en-US" dirty="0" smtClean="0"/>
              <a:t>Tweet from @</a:t>
            </a:r>
            <a:r>
              <a:rPr lang="en-US" dirty="0" err="1" smtClean="0"/>
              <a:t>senatorreid</a:t>
            </a:r>
            <a:endParaRPr lang="en-US" dirty="0" smtClean="0"/>
          </a:p>
          <a:p>
            <a:pPr lvl="2"/>
            <a:r>
              <a:rPr lang="en-US" dirty="0" smtClean="0"/>
              <a:t>“In light of recent events, I have decided to postpone Tuesday's vote on the PROTECT IP Act #PIPA”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a:t>
            </a:r>
            <a:endParaRPr lang="en-US" dirty="0"/>
          </a:p>
        </p:txBody>
      </p:sp>
      <p:sp>
        <p:nvSpPr>
          <p:cNvPr id="3" name="Content Placeholder 2"/>
          <p:cNvSpPr>
            <a:spLocks noGrp="1"/>
          </p:cNvSpPr>
          <p:nvPr>
            <p:ph idx="1"/>
          </p:nvPr>
        </p:nvSpPr>
        <p:spPr/>
        <p:txBody>
          <a:bodyPr>
            <a:normAutofit lnSpcReduction="10000"/>
          </a:bodyPr>
          <a:lstStyle/>
          <a:p>
            <a:r>
              <a:rPr lang="en-US" dirty="0" smtClean="0"/>
              <a:t>Reproduction and distribution of copyrighted works without license over the Internet.</a:t>
            </a:r>
          </a:p>
          <a:p>
            <a:pPr lvl="1"/>
            <a:r>
              <a:rPr lang="en-US" dirty="0" err="1" smtClean="0"/>
              <a:t>Bittorrent</a:t>
            </a:r>
            <a:r>
              <a:rPr lang="en-US" dirty="0" smtClean="0"/>
              <a:t> and </a:t>
            </a:r>
            <a:r>
              <a:rPr lang="en-US" dirty="0" err="1" smtClean="0"/>
              <a:t>Bittorrent</a:t>
            </a:r>
            <a:r>
              <a:rPr lang="en-US" dirty="0" smtClean="0"/>
              <a:t> trackers</a:t>
            </a:r>
          </a:p>
          <a:p>
            <a:pPr lvl="1"/>
            <a:r>
              <a:rPr lang="en-US" dirty="0" err="1" smtClean="0"/>
              <a:t>Lockering</a:t>
            </a:r>
            <a:r>
              <a:rPr lang="en-US" dirty="0" smtClean="0"/>
              <a:t> services</a:t>
            </a:r>
          </a:p>
          <a:p>
            <a:r>
              <a:rPr lang="en-US" dirty="0" smtClean="0"/>
              <a:t>Current legal/technical solutions may be insufficient to address.</a:t>
            </a:r>
          </a:p>
          <a:p>
            <a:pPr lvl="1"/>
            <a:r>
              <a:rPr lang="en-US" dirty="0" smtClean="0"/>
              <a:t>Services hosted outside US: “Rogue websites”</a:t>
            </a:r>
          </a:p>
          <a:p>
            <a:pPr lvl="1"/>
            <a:r>
              <a:rPr lang="en-US" dirty="0" smtClean="0"/>
              <a:t>Little leverage on intermediaries (search engines, ad networks, payment processors).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PIPA</a:t>
            </a:r>
            <a:endParaRPr lang="en-US" dirty="0"/>
          </a:p>
        </p:txBody>
      </p:sp>
      <p:sp>
        <p:nvSpPr>
          <p:cNvPr id="3" name="Content Placeholder 2"/>
          <p:cNvSpPr>
            <a:spLocks noGrp="1"/>
          </p:cNvSpPr>
          <p:nvPr>
            <p:ph idx="1"/>
          </p:nvPr>
        </p:nvSpPr>
        <p:spPr/>
        <p:txBody>
          <a:bodyPr/>
          <a:lstStyle/>
          <a:p>
            <a:r>
              <a:rPr lang="en-US" dirty="0" smtClean="0"/>
              <a:t>“Preventing Real Online Threats to Economic Creativity and Theft of Intellectual Property Act” → PROTECT IP Act → PIPA</a:t>
            </a:r>
          </a:p>
          <a:p>
            <a:r>
              <a:rPr lang="en-US" dirty="0" smtClean="0"/>
              <a:t>Introduced by Patrick Leahy (D-VT) 5/12/2011, eventually with forty co-sponsors</a:t>
            </a:r>
          </a:p>
          <a:p>
            <a:r>
              <a:rPr lang="en-US" dirty="0" smtClean="0"/>
              <a:t>Rewrite of Combating Online Infringement and Counterfeits Act (COICA) from prior term.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SOPA</a:t>
            </a:r>
            <a:endParaRPr lang="en-US" dirty="0"/>
          </a:p>
        </p:txBody>
      </p:sp>
      <p:sp>
        <p:nvSpPr>
          <p:cNvPr id="3" name="Content Placeholder 2"/>
          <p:cNvSpPr>
            <a:spLocks noGrp="1"/>
          </p:cNvSpPr>
          <p:nvPr>
            <p:ph idx="1"/>
          </p:nvPr>
        </p:nvSpPr>
        <p:spPr/>
        <p:txBody>
          <a:bodyPr/>
          <a:lstStyle/>
          <a:p>
            <a:r>
              <a:rPr lang="en-US" dirty="0" smtClean="0"/>
              <a:t>H.R. 3261, the “Stop Online Piracy Act”</a:t>
            </a:r>
          </a:p>
          <a:p>
            <a:r>
              <a:rPr lang="en-US" dirty="0" smtClean="0"/>
              <a:t>Introduced by Lamar Smith (R-TX) 10/26/2011, eventually with 31 co-sponsors</a:t>
            </a:r>
          </a:p>
          <a:p>
            <a:pPr lvl="1"/>
            <a:r>
              <a:rPr lang="en-US" dirty="0" smtClean="0"/>
              <a:t>Focus here on the “manager’s amendment” proposed 12/11/2011</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SOPA Section 102</a:t>
            </a:r>
            <a:endParaRPr lang="en-US" dirty="0"/>
          </a:p>
        </p:txBody>
      </p:sp>
      <p:sp>
        <p:nvSpPr>
          <p:cNvPr id="3" name="Content Placeholder 2"/>
          <p:cNvSpPr>
            <a:spLocks noGrp="1"/>
          </p:cNvSpPr>
          <p:nvPr>
            <p:ph idx="1"/>
          </p:nvPr>
        </p:nvSpPr>
        <p:spPr/>
        <p:txBody>
          <a:bodyPr>
            <a:normAutofit lnSpcReduction="10000"/>
          </a:bodyPr>
          <a:lstStyle/>
          <a:p>
            <a:r>
              <a:rPr lang="en-US" dirty="0" smtClean="0"/>
              <a:t>Attorney General empowered to proceed </a:t>
            </a:r>
            <a:r>
              <a:rPr lang="en-US" i="1" dirty="0" smtClean="0"/>
              <a:t>in </a:t>
            </a:r>
            <a:r>
              <a:rPr lang="en-US" i="1" dirty="0" err="1" smtClean="0"/>
              <a:t>rem</a:t>
            </a:r>
            <a:r>
              <a:rPr lang="en-US" dirty="0" smtClean="0"/>
              <a:t> against “foreign infringing site” or “foreign domain name used by such site” for injunction/court order against domestic providers.</a:t>
            </a:r>
          </a:p>
          <a:p>
            <a:pPr lvl="1"/>
            <a:r>
              <a:rPr lang="en-US" dirty="0" smtClean="0"/>
              <a:t>DNS providers</a:t>
            </a:r>
          </a:p>
          <a:p>
            <a:pPr lvl="1"/>
            <a:r>
              <a:rPr lang="en-US" dirty="0" smtClean="0"/>
              <a:t>Search engines</a:t>
            </a:r>
          </a:p>
          <a:p>
            <a:pPr lvl="1"/>
            <a:r>
              <a:rPr lang="en-US" dirty="0" smtClean="0"/>
              <a:t>Payment network providers</a:t>
            </a:r>
          </a:p>
          <a:p>
            <a:pPr lvl="1"/>
            <a:r>
              <a:rPr lang="en-US" dirty="0" smtClean="0"/>
              <a:t>Advertising services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SOPA Section 102</a:t>
            </a:r>
            <a:endParaRPr lang="en-US" dirty="0"/>
          </a:p>
        </p:txBody>
      </p:sp>
      <p:sp>
        <p:nvSpPr>
          <p:cNvPr id="3" name="Content Placeholder 2"/>
          <p:cNvSpPr>
            <a:spLocks noGrp="1"/>
          </p:cNvSpPr>
          <p:nvPr>
            <p:ph idx="1"/>
          </p:nvPr>
        </p:nvSpPr>
        <p:spPr/>
        <p:txBody>
          <a:bodyPr>
            <a:normAutofit fontScale="92500"/>
          </a:bodyPr>
          <a:lstStyle/>
          <a:p>
            <a:r>
              <a:rPr lang="en-US" dirty="0" smtClean="0"/>
              <a:t>Representative language of obligation:</a:t>
            </a:r>
          </a:p>
          <a:p>
            <a:r>
              <a:rPr lang="en-US" dirty="0" smtClean="0"/>
              <a:t>Against DNS providers:</a:t>
            </a:r>
          </a:p>
          <a:p>
            <a:pPr lvl="1"/>
            <a:r>
              <a:rPr lang="en-US" dirty="0" smtClean="0"/>
              <a:t>“A [DNS] service provider shall take such measures as it determines to be the least burdensome, technically feasible, and reasonable means designed to prevent access by its subscribers located within the United States to the foreign infringing site that is subject to the order. Such actions shall be taken as expeditiously as possible.”</a:t>
            </a:r>
          </a:p>
          <a:p>
            <a:pPr lvl="1"/>
            <a:r>
              <a:rPr lang="en-US" dirty="0" smtClean="0"/>
              <a:t>SOPA section 102(c)(1)(A)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SOPA Section 102</a:t>
            </a:r>
            <a:endParaRPr lang="en-US" dirty="0"/>
          </a:p>
        </p:txBody>
      </p:sp>
      <p:sp>
        <p:nvSpPr>
          <p:cNvPr id="3" name="Content Placeholder 2"/>
          <p:cNvSpPr>
            <a:spLocks noGrp="1"/>
          </p:cNvSpPr>
          <p:nvPr>
            <p:ph idx="1"/>
          </p:nvPr>
        </p:nvSpPr>
        <p:spPr/>
        <p:txBody>
          <a:bodyPr>
            <a:normAutofit/>
          </a:bodyPr>
          <a:lstStyle/>
          <a:p>
            <a:r>
              <a:rPr lang="en-US" dirty="0" smtClean="0"/>
              <a:t>Narrow opportunity for recipient to seek modification/vacation of order if</a:t>
            </a:r>
          </a:p>
          <a:p>
            <a:pPr lvl="1"/>
            <a:r>
              <a:rPr lang="en-US" dirty="0" smtClean="0"/>
              <a:t>“improvidently adjudicated”</a:t>
            </a:r>
          </a:p>
          <a:p>
            <a:pPr lvl="1"/>
            <a:r>
              <a:rPr lang="en-US" dirty="0" smtClean="0"/>
              <a:t>“compliance . . . would impair the security or integrity of the DNS or of the system or network . . .”</a:t>
            </a:r>
          </a:p>
          <a:p>
            <a:pPr lvl="1"/>
            <a:r>
              <a:rPr lang="en-US" dirty="0" smtClean="0"/>
              <a:t>“interests of justice otherwise require”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SOPA Section 103</a:t>
            </a:r>
            <a:endParaRPr lang="en-US" dirty="0"/>
          </a:p>
        </p:txBody>
      </p:sp>
      <p:sp>
        <p:nvSpPr>
          <p:cNvPr id="3" name="Content Placeholder 2"/>
          <p:cNvSpPr>
            <a:spLocks noGrp="1"/>
          </p:cNvSpPr>
          <p:nvPr>
            <p:ph idx="1"/>
          </p:nvPr>
        </p:nvSpPr>
        <p:spPr/>
        <p:txBody>
          <a:bodyPr>
            <a:normAutofit lnSpcReduction="10000"/>
          </a:bodyPr>
          <a:lstStyle/>
          <a:p>
            <a:r>
              <a:rPr lang="en-US" dirty="0" smtClean="0"/>
              <a:t>Private copyrights holders empowered to proceed </a:t>
            </a:r>
            <a:r>
              <a:rPr lang="en-US" i="1" dirty="0" smtClean="0"/>
              <a:t>in </a:t>
            </a:r>
            <a:r>
              <a:rPr lang="en-US" i="1" dirty="0" err="1" smtClean="0"/>
              <a:t>rem</a:t>
            </a:r>
            <a:r>
              <a:rPr lang="en-US" dirty="0" smtClean="0"/>
              <a:t> against an “Internet site dedicated to theft of U.S. property” for injunction/court order against similar providers.</a:t>
            </a:r>
          </a:p>
          <a:p>
            <a:r>
              <a:rPr lang="en-US" dirty="0" smtClean="0"/>
              <a:t>Narrow opportunity to seek modification/vacation of order</a:t>
            </a:r>
          </a:p>
          <a:p>
            <a:pPr lvl="1"/>
            <a:r>
              <a:rPr lang="en-US" dirty="0" smtClean="0"/>
              <a:t>“improvidently adjudicated”</a:t>
            </a:r>
          </a:p>
          <a:p>
            <a:pPr lvl="1"/>
            <a:r>
              <a:rPr lang="en-US" dirty="0" smtClean="0"/>
              <a:t>“interests of justice otherwise require”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Stuff</a:t>
            </a:r>
            <a:endParaRPr lang="en-US" dirty="0"/>
          </a:p>
        </p:txBody>
      </p:sp>
      <p:sp>
        <p:nvSpPr>
          <p:cNvPr id="3" name="Content Placeholder 2"/>
          <p:cNvSpPr>
            <a:spLocks noGrp="1"/>
          </p:cNvSpPr>
          <p:nvPr>
            <p:ph idx="1"/>
          </p:nvPr>
        </p:nvSpPr>
        <p:spPr/>
        <p:txBody>
          <a:bodyPr/>
          <a:lstStyle/>
          <a:p>
            <a:r>
              <a:rPr lang="en-US" dirty="0" smtClean="0"/>
              <a:t>New/expanded crimes for</a:t>
            </a:r>
          </a:p>
          <a:p>
            <a:pPr lvl="1"/>
            <a:r>
              <a:rPr lang="en-US" dirty="0" smtClean="0"/>
              <a:t>v</a:t>
            </a:r>
            <a:r>
              <a:rPr lang="en-US" dirty="0" smtClean="0"/>
              <a:t>ideo streaming</a:t>
            </a:r>
            <a:endParaRPr lang="en-US" dirty="0" smtClean="0"/>
          </a:p>
          <a:p>
            <a:pPr lvl="1"/>
            <a:r>
              <a:rPr lang="en-US" dirty="0" smtClean="0"/>
              <a:t>Trafficking in counterfeit marks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557</Words>
  <Application>Microsoft Office PowerPoint</Application>
  <PresentationFormat>On-screen Show (4:3)</PresentationFormat>
  <Paragraphs>69</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SOPA &amp; PIPA: The Bills and the Debate</vt:lpstr>
      <vt:lpstr>The Problem</vt:lpstr>
      <vt:lpstr>PIPA</vt:lpstr>
      <vt:lpstr>SOPA</vt:lpstr>
      <vt:lpstr>SOPA Section 102</vt:lpstr>
      <vt:lpstr>SOPA Section 102</vt:lpstr>
      <vt:lpstr>SOPA Section 102</vt:lpstr>
      <vt:lpstr>SOPA Section 103</vt:lpstr>
      <vt:lpstr>Other Stuff</vt:lpstr>
      <vt:lpstr>For and Against</vt:lpstr>
      <vt:lpstr>The Backlash and Debate</vt:lpstr>
      <vt:lpstr>January 14, 2012</vt:lpstr>
      <vt:lpstr>January 18, 2012</vt:lpstr>
      <vt:lpstr>Fallout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SOPA &amp; PIPA: A Brief Overview of the Bills and the Debate</dc:title>
  <dc:creator/>
  <cp:lastModifiedBy>Paul Ohm</cp:lastModifiedBy>
  <cp:revision>119</cp:revision>
  <dcterms:created xsi:type="dcterms:W3CDTF">2006-08-16T00:00:00Z</dcterms:created>
  <dcterms:modified xsi:type="dcterms:W3CDTF">2012-02-12T18:53:19Z</dcterms:modified>
</cp:coreProperties>
</file>