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63" r:id="rId2"/>
    <p:sldId id="261" r:id="rId3"/>
    <p:sldId id="256" r:id="rId4"/>
    <p:sldId id="257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940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0151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732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2137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745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463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67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6930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9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174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9083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4F2DF-A80C-48CE-B927-505BD437992C}" type="datetimeFigureOut">
              <a:rPr lang="en-US" smtClean="0"/>
              <a:pPr/>
              <a:t>2/11/12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169A4-C002-4C3F-BFE5-0BB246365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996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136339"/>
            <a:ext cx="7315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cap="small" dirty="0">
                <a:latin typeface="Cambria" pitchFamily="18" charset="0"/>
              </a:rPr>
              <a:t>Why Growing Up is Hard to Do: </a:t>
            </a:r>
            <a:endParaRPr lang="en-US" b="1" dirty="0">
              <a:latin typeface="Cambria" pitchFamily="18" charset="0"/>
            </a:endParaRPr>
          </a:p>
          <a:p>
            <a:pPr algn="ctr"/>
            <a:r>
              <a:rPr lang="en-US" b="1" cap="small" dirty="0">
                <a:latin typeface="Cambria" pitchFamily="18" charset="0"/>
              </a:rPr>
              <a:t>The “Quarter-life Crisis” of the Digital Revolution triggers </a:t>
            </a:r>
            <a:endParaRPr lang="en-US" b="1" dirty="0">
              <a:latin typeface="Cambria" pitchFamily="18" charset="0"/>
            </a:endParaRPr>
          </a:p>
          <a:p>
            <a:pPr algn="ctr"/>
            <a:r>
              <a:rPr lang="en-US" b="1" cap="small" dirty="0">
                <a:latin typeface="Cambria" pitchFamily="18" charset="0"/>
              </a:rPr>
              <a:t>a Struggle to Find 21</a:t>
            </a:r>
            <a:r>
              <a:rPr lang="en-US" b="1" cap="small" baseline="30000" dirty="0">
                <a:latin typeface="Cambria" pitchFamily="18" charset="0"/>
              </a:rPr>
              <a:t>st</a:t>
            </a:r>
            <a:r>
              <a:rPr lang="en-US" b="1" cap="small" dirty="0">
                <a:latin typeface="Cambria" pitchFamily="18" charset="0"/>
              </a:rPr>
              <a:t> Century Solutions to 21</a:t>
            </a:r>
            <a:r>
              <a:rPr lang="en-US" b="1" cap="small" baseline="30000" dirty="0">
                <a:latin typeface="Cambria" pitchFamily="18" charset="0"/>
              </a:rPr>
              <a:t>st</a:t>
            </a:r>
            <a:r>
              <a:rPr lang="en-US" b="1" cap="small" dirty="0">
                <a:latin typeface="Cambria" pitchFamily="18" charset="0"/>
              </a:rPr>
              <a:t> Century Challenges </a:t>
            </a:r>
            <a:endParaRPr lang="en-US" b="1" dirty="0">
              <a:latin typeface="Cambria" pitchFamily="18" charset="0"/>
            </a:endParaRPr>
          </a:p>
          <a:p>
            <a:pPr algn="ctr"/>
            <a:r>
              <a:rPr lang="en-US" b="1" cap="small" dirty="0"/>
              <a:t> </a:t>
            </a:r>
            <a:endParaRPr lang="en-US" dirty="0"/>
          </a:p>
          <a:p>
            <a:pPr algn="ctr"/>
            <a:r>
              <a:rPr lang="en-US" sz="1600" b="1" dirty="0">
                <a:latin typeface="Cambria" pitchFamily="18" charset="0"/>
              </a:rPr>
              <a:t>Mark Cooper,</a:t>
            </a:r>
          </a:p>
          <a:p>
            <a:pPr algn="ctr"/>
            <a:r>
              <a:rPr lang="en-US" sz="1600" b="1" dirty="0">
                <a:latin typeface="Cambria" pitchFamily="18" charset="0"/>
              </a:rPr>
              <a:t>Adjunct Fellow, Silicon Flatirons</a:t>
            </a:r>
          </a:p>
          <a:p>
            <a:pPr algn="ctr"/>
            <a:r>
              <a:rPr lang="en-US" sz="1600" b="1" dirty="0">
                <a:latin typeface="Cambria" pitchFamily="18" charset="0"/>
              </a:rPr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1459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4320"/>
            <a:ext cx="11721814" cy="6583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034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493" y="1238250"/>
            <a:ext cx="14001056" cy="7863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720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8382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cap="small" dirty="0"/>
              <a:t>Exhibit II-2: The Political Economy of Social Order defined by the Nature and Value of Institutions in the Society</a:t>
            </a:r>
            <a:endParaRPr lang="en-US" sz="1200" dirty="0"/>
          </a:p>
          <a:p>
            <a:r>
              <a:rPr lang="en-US" sz="1200" b="1" dirty="0"/>
              <a:t>	      	</a:t>
            </a:r>
            <a:r>
              <a:rPr lang="en-US" sz="1200" b="1" dirty="0" smtClean="0"/>
              <a:t>_____________________</a:t>
            </a:r>
            <a:r>
              <a:rPr lang="en-US" sz="1200" b="1" u="sng" dirty="0" smtClean="0"/>
              <a:t>              </a:t>
            </a:r>
            <a:r>
              <a:rPr lang="en-US" sz="1200" b="1" u="sng" cap="small" dirty="0"/>
              <a:t>Realms of Social Order                                                        ___</a:t>
            </a:r>
            <a:r>
              <a:rPr lang="en-US" sz="1200" b="1" cap="small" dirty="0"/>
              <a:t>	</a:t>
            </a:r>
            <a:endParaRPr lang="en-US" sz="1200" dirty="0"/>
          </a:p>
          <a:p>
            <a:r>
              <a:rPr lang="en-US" sz="1200" b="1" dirty="0"/>
              <a:t>      	      	</a:t>
            </a:r>
            <a:r>
              <a:rPr lang="en-US" sz="1200" b="1" u="sng" dirty="0" smtClean="0"/>
              <a:t>Technology</a:t>
            </a:r>
            <a:r>
              <a:rPr lang="en-US" sz="1200" b="1" dirty="0"/>
              <a:t>	</a:t>
            </a:r>
            <a:r>
              <a:rPr lang="en-US" sz="1200" b="1" dirty="0" smtClean="0"/>
              <a:t>	</a:t>
            </a:r>
            <a:r>
              <a:rPr lang="en-US" sz="1200" b="1" u="sng" dirty="0" smtClean="0"/>
              <a:t>Economy</a:t>
            </a:r>
            <a:r>
              <a:rPr lang="en-US" sz="1200" b="1" dirty="0"/>
              <a:t>	</a:t>
            </a:r>
            <a:r>
              <a:rPr lang="en-US" sz="1200" b="1" u="sng" dirty="0"/>
              <a:t>Socio-Cultural</a:t>
            </a:r>
            <a:r>
              <a:rPr lang="en-US" sz="1200" b="1" dirty="0"/>
              <a:t>               </a:t>
            </a:r>
            <a:r>
              <a:rPr lang="en-US" sz="1200" b="1" dirty="0" smtClean="0"/>
              <a:t>	</a:t>
            </a:r>
            <a:r>
              <a:rPr lang="en-US" sz="1200" b="1" u="sng" dirty="0" smtClean="0"/>
              <a:t>Polity</a:t>
            </a:r>
            <a:endParaRPr lang="en-US" sz="1200" dirty="0"/>
          </a:p>
          <a:p>
            <a:r>
              <a:rPr lang="en-US" sz="1200" b="1" u="sng" cap="small" dirty="0"/>
              <a:t>Institutional Elements</a:t>
            </a:r>
            <a:endParaRPr lang="en-US" sz="1200" dirty="0"/>
          </a:p>
          <a:p>
            <a:r>
              <a:rPr lang="en-US" sz="1200" b="1" dirty="0"/>
              <a:t>Value Created	</a:t>
            </a:r>
            <a:r>
              <a:rPr lang="en-US" sz="1200" dirty="0"/>
              <a:t>      	Comfort/	</a:t>
            </a:r>
            <a:r>
              <a:rPr lang="en-US" sz="1200" dirty="0" smtClean="0"/>
              <a:t>	Well-being</a:t>
            </a:r>
            <a:r>
              <a:rPr lang="en-US" sz="1200" dirty="0"/>
              <a:t>	Fulfillment		Freedom </a:t>
            </a:r>
          </a:p>
          <a:p>
            <a:r>
              <a:rPr lang="en-US" sz="1200" dirty="0"/>
              <a:t>	        	 </a:t>
            </a:r>
            <a:r>
              <a:rPr lang="en-US" sz="1200" dirty="0" smtClean="0"/>
              <a:t>Security</a:t>
            </a:r>
            <a:r>
              <a:rPr lang="en-US" sz="1200" dirty="0"/>
              <a:t>	</a:t>
            </a:r>
            <a:r>
              <a:rPr lang="en-US" sz="1200" dirty="0" smtClean="0"/>
              <a:t>	Equity</a:t>
            </a:r>
            <a:r>
              <a:rPr lang="en-US" sz="1200" dirty="0"/>
              <a:t>	</a:t>
            </a:r>
            <a:r>
              <a:rPr lang="en-US" sz="1200" dirty="0" smtClean="0"/>
              <a:t>Dignity</a:t>
            </a:r>
            <a:r>
              <a:rPr lang="en-US" sz="1200" dirty="0"/>
              <a:t>, Self-awareness	Autonomy, Agency </a:t>
            </a:r>
          </a:p>
          <a:p>
            <a:r>
              <a:rPr lang="en-US" sz="1200" b="1" dirty="0"/>
              <a:t>Affected Activity</a:t>
            </a:r>
            <a:r>
              <a:rPr lang="en-US" sz="1200" dirty="0"/>
              <a:t>	 Movement	</a:t>
            </a:r>
            <a:r>
              <a:rPr lang="en-US" sz="1200" dirty="0" smtClean="0"/>
              <a:t>	Exchange</a:t>
            </a:r>
            <a:r>
              <a:rPr lang="en-US" sz="1200" dirty="0"/>
              <a:t>	Self-Expression	</a:t>
            </a:r>
            <a:r>
              <a:rPr lang="en-US" sz="1200" dirty="0" smtClean="0"/>
              <a:t>Speech</a:t>
            </a:r>
            <a:endParaRPr lang="en-US" sz="1200" dirty="0"/>
          </a:p>
          <a:p>
            <a:r>
              <a:rPr lang="en-US" sz="1200" dirty="0"/>
              <a:t>				</a:t>
            </a:r>
            <a:r>
              <a:rPr lang="en-US" sz="1200" dirty="0" smtClean="0"/>
              <a:t>	Creation </a:t>
            </a:r>
            <a:r>
              <a:rPr lang="en-US" sz="1200" dirty="0"/>
              <a:t>of Meaning     	Mobilization</a:t>
            </a:r>
          </a:p>
          <a:p>
            <a:r>
              <a:rPr lang="en-US" sz="1200" b="1" dirty="0"/>
              <a:t>Measure of Progress</a:t>
            </a:r>
            <a:r>
              <a:rPr lang="en-US" sz="1200" dirty="0"/>
              <a:t>	Expanding </a:t>
            </a:r>
            <a:r>
              <a:rPr lang="en-US" sz="1200" dirty="0" smtClean="0"/>
              <a:t>the	</a:t>
            </a:r>
            <a:r>
              <a:rPr lang="en-US" sz="1200" dirty="0"/>
              <a:t>	Improving	Enabling fulfillment	Expanding the </a:t>
            </a:r>
          </a:p>
          <a:p>
            <a:r>
              <a:rPr lang="en-US" sz="1200" dirty="0"/>
              <a:t>	 	</a:t>
            </a:r>
            <a:r>
              <a:rPr lang="en-US" sz="1200" dirty="0" smtClean="0"/>
              <a:t>range </a:t>
            </a:r>
            <a:r>
              <a:rPr lang="en-US" sz="1200" dirty="0"/>
              <a:t>of things	material	</a:t>
            </a:r>
            <a:r>
              <a:rPr lang="en-US" sz="1200" dirty="0" smtClean="0"/>
              <a:t>character </a:t>
            </a:r>
            <a:r>
              <a:rPr lang="en-US" sz="1200" dirty="0"/>
              <a:t>development   </a:t>
            </a:r>
            <a:r>
              <a:rPr lang="en-US" sz="1200" dirty="0" smtClean="0"/>
              <a:t>	 </a:t>
            </a:r>
            <a:r>
              <a:rPr lang="en-US" sz="1200" dirty="0"/>
              <a:t>sphere of freedom	 		</a:t>
            </a:r>
            <a:r>
              <a:rPr lang="en-US" sz="1200" dirty="0" smtClean="0"/>
              <a:t>humans </a:t>
            </a:r>
            <a:r>
              <a:rPr lang="en-US" sz="1200" dirty="0"/>
              <a:t>can do	well-being &amp;	&amp; connectedness; 	Increasing individual</a:t>
            </a:r>
          </a:p>
          <a:p>
            <a:r>
              <a:rPr lang="en-US" sz="1200" dirty="0"/>
              <a:t>		</a:t>
            </a:r>
            <a:r>
              <a:rPr lang="en-US" sz="1200" dirty="0" smtClean="0"/>
              <a:t>by </a:t>
            </a:r>
            <a:r>
              <a:rPr lang="en-US" sz="1200" dirty="0"/>
              <a:t>reducing	</a:t>
            </a:r>
            <a:r>
              <a:rPr lang="en-US" sz="1200" dirty="0" smtClean="0"/>
              <a:t>	distributing</a:t>
            </a:r>
            <a:r>
              <a:rPr lang="en-US" sz="1200" dirty="0"/>
              <a:t>	Enhancing the ability to	autonomy/action and</a:t>
            </a:r>
          </a:p>
          <a:p>
            <a:r>
              <a:rPr lang="en-US" sz="1200" dirty="0"/>
              <a:t>	      	</a:t>
            </a:r>
            <a:r>
              <a:rPr lang="en-US" sz="1200" dirty="0" smtClean="0"/>
              <a:t>constraints 	&amp;	it justly</a:t>
            </a:r>
            <a:r>
              <a:rPr lang="en-US" sz="1200" dirty="0"/>
              <a:t>	to self-consciously	</a:t>
            </a:r>
            <a:r>
              <a:rPr lang="en-US" sz="1200" dirty="0" smtClean="0"/>
              <a:t>facilitating </a:t>
            </a:r>
            <a:r>
              <a:rPr lang="en-US" sz="1200" dirty="0"/>
              <a:t>collective                                     </a:t>
            </a:r>
          </a:p>
          <a:p>
            <a:r>
              <a:rPr lang="en-US" sz="1200" dirty="0"/>
              <a:t>		</a:t>
            </a:r>
            <a:r>
              <a:rPr lang="en-US" sz="1200" dirty="0" smtClean="0"/>
              <a:t>increasing</a:t>
            </a:r>
            <a:r>
              <a:rPr lang="en-US" sz="1200" dirty="0"/>
              <a:t>			produce the cultural	</a:t>
            </a:r>
            <a:r>
              <a:rPr lang="en-US" sz="1200" dirty="0" smtClean="0"/>
              <a:t> </a:t>
            </a:r>
            <a:r>
              <a:rPr lang="en-US" sz="1200" dirty="0"/>
              <a:t>translation into </a:t>
            </a:r>
          </a:p>
          <a:p>
            <a:r>
              <a:rPr lang="en-US" sz="1200" dirty="0" smtClean="0"/>
              <a:t>		affordances</a:t>
            </a:r>
            <a:r>
              <a:rPr lang="en-US" sz="1200" dirty="0"/>
              <a:t>			artifacts that create 	</a:t>
            </a:r>
            <a:r>
              <a:rPr lang="en-US" sz="1200" dirty="0" smtClean="0"/>
              <a:t>authority </a:t>
            </a:r>
            <a:endParaRPr lang="en-US" sz="1200" dirty="0"/>
          </a:p>
          <a:p>
            <a:r>
              <a:rPr lang="en-US" sz="1200" dirty="0" smtClean="0"/>
              <a:t>					shared </a:t>
            </a:r>
            <a:r>
              <a:rPr lang="en-US" sz="1200" dirty="0"/>
              <a:t>meaning		</a:t>
            </a:r>
          </a:p>
          <a:p>
            <a:r>
              <a:rPr lang="en-US" sz="1200" b="1" dirty="0"/>
              <a:t>Modality of Regulation</a:t>
            </a:r>
            <a:r>
              <a:rPr lang="en-US" sz="1200" dirty="0"/>
              <a:t> 	 Architecture	</a:t>
            </a:r>
            <a:r>
              <a:rPr lang="en-US" sz="1200" dirty="0" smtClean="0"/>
              <a:t>	Property </a:t>
            </a:r>
            <a:r>
              <a:rPr lang="en-US" sz="1200" dirty="0"/>
              <a:t>rule  	Norms – Meaning            	Law</a:t>
            </a:r>
          </a:p>
          <a:p>
            <a:r>
              <a:rPr lang="en-US" sz="1200" b="1" dirty="0"/>
              <a:t>Roles Governed</a:t>
            </a:r>
            <a:r>
              <a:rPr lang="en-US" sz="1200" dirty="0"/>
              <a:t>        	 Inhabitant/ 	</a:t>
            </a:r>
            <a:r>
              <a:rPr lang="en-US" sz="1200" dirty="0" smtClean="0"/>
              <a:t>	Consumer</a:t>
            </a:r>
            <a:r>
              <a:rPr lang="en-US" sz="1200" dirty="0"/>
              <a:t>/ 	Person/ 		Citizen/</a:t>
            </a:r>
          </a:p>
          <a:p>
            <a:r>
              <a:rPr lang="en-US" sz="1200" dirty="0"/>
              <a:t>		  </a:t>
            </a:r>
            <a:r>
              <a:rPr lang="en-US" sz="1200" dirty="0" smtClean="0"/>
              <a:t>  User</a:t>
            </a:r>
            <a:r>
              <a:rPr lang="en-US" sz="1200" dirty="0"/>
              <a:t>	    	     Producer 	    Member 		   People</a:t>
            </a:r>
          </a:p>
          <a:p>
            <a:r>
              <a:rPr lang="en-US" sz="1200" b="1" dirty="0"/>
              <a:t>Primary Institution	</a:t>
            </a:r>
            <a:r>
              <a:rPr lang="en-US" sz="1200" dirty="0"/>
              <a:t>Place/Space	</a:t>
            </a:r>
            <a:r>
              <a:rPr lang="en-US" sz="1200" dirty="0" smtClean="0"/>
              <a:t>	Enterprise</a:t>
            </a:r>
            <a:r>
              <a:rPr lang="en-US" sz="1200" dirty="0"/>
              <a:t>/	Family/Church		State/Media</a:t>
            </a:r>
          </a:p>
          <a:p>
            <a:r>
              <a:rPr lang="en-US" sz="1200" dirty="0"/>
              <a:t>				</a:t>
            </a:r>
            <a:r>
              <a:rPr lang="en-US" sz="1200" dirty="0" smtClean="0"/>
              <a:t>Union</a:t>
            </a:r>
            <a:endParaRPr lang="en-US" sz="1200" dirty="0"/>
          </a:p>
          <a:p>
            <a:r>
              <a:rPr lang="en-US" sz="1200" b="1" dirty="0"/>
              <a:t>Enforcement Agents</a:t>
            </a:r>
            <a:r>
              <a:rPr lang="en-US" sz="1200" dirty="0"/>
              <a:t> 	Builder/	</a:t>
            </a:r>
            <a:r>
              <a:rPr lang="en-US" sz="1200" dirty="0" smtClean="0"/>
              <a:t>	Seller/Buyer</a:t>
            </a:r>
            <a:r>
              <a:rPr lang="en-US" sz="1200" dirty="0"/>
              <a:t>	Peers/Group		Police/Courts</a:t>
            </a:r>
          </a:p>
          <a:p>
            <a:r>
              <a:rPr lang="en-US" sz="1200" dirty="0"/>
              <a:t>	         </a:t>
            </a:r>
            <a:r>
              <a:rPr lang="en-US" sz="1200" dirty="0" smtClean="0"/>
              <a:t>	Operator</a:t>
            </a:r>
            <a:endParaRPr lang="en-US" sz="1200" dirty="0"/>
          </a:p>
          <a:p>
            <a:r>
              <a:rPr lang="en-US" sz="1200" b="1" dirty="0"/>
              <a:t>Nature of Constraint</a:t>
            </a:r>
            <a:r>
              <a:rPr lang="en-US" sz="1200" dirty="0"/>
              <a:t>      	Physical		Monetary	Opprobrium	                	Sanction</a:t>
            </a:r>
          </a:p>
          <a:p>
            <a:r>
              <a:rPr lang="en-US" sz="1200" b="1" dirty="0"/>
              <a:t>Timing of Constraint</a:t>
            </a:r>
            <a:r>
              <a:rPr lang="en-US" sz="1200" dirty="0"/>
              <a:t>      	Before		During	</a:t>
            </a:r>
            <a:r>
              <a:rPr lang="en-US" sz="1200" dirty="0" smtClean="0"/>
              <a:t>Before/After</a:t>
            </a:r>
            <a:r>
              <a:rPr lang="en-US" sz="1200" dirty="0"/>
              <a:t>		After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688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10256587" cy="576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185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57300"/>
            <a:ext cx="1221022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988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"/>
            <a:ext cx="11567075" cy="7132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71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390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Martina Hinojosa</cp:lastModifiedBy>
  <cp:revision>9</cp:revision>
  <dcterms:created xsi:type="dcterms:W3CDTF">2012-02-11T22:05:52Z</dcterms:created>
  <dcterms:modified xsi:type="dcterms:W3CDTF">2012-02-11T22:06:40Z</dcterms:modified>
</cp:coreProperties>
</file>