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64" r:id="rId2"/>
    <p:sldId id="265" r:id="rId3"/>
    <p:sldId id="290" r:id="rId4"/>
    <p:sldId id="293" r:id="rId5"/>
    <p:sldId id="266" r:id="rId6"/>
    <p:sldId id="267" r:id="rId7"/>
    <p:sldId id="268" r:id="rId8"/>
    <p:sldId id="269" r:id="rId9"/>
    <p:sldId id="291" r:id="rId10"/>
    <p:sldId id="294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EBD3BE45-01B4-4681-BF45-DB3B53B2267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F398DE-F556-456C-9EB9-8F8D6B26C8EE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E6AE6-EDDB-4FA7-88F4-7D64362E46EE}" type="slidenum">
              <a:rPr lang="en-US"/>
              <a:pPr/>
              <a:t>10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2EB106-A8D9-4807-9D30-875B5532CD7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77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2EB106-A8D9-4807-9D30-875B5532CD73}" type="slidenum">
              <a:rPr lang="en-US"/>
              <a:pPr/>
              <a:t>3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77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2EB106-A8D9-4807-9D30-875B5532CD73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775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B5A5A-171D-42A0-BB58-FB42105B4198}" type="slidenum">
              <a:rPr lang="en-US"/>
              <a:pPr/>
              <a:t>5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CE6AE6-EDDB-4FA7-88F4-7D64362E46EE}" type="slidenum">
              <a:rPr lang="en-US"/>
              <a:pPr/>
              <a:t>6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A3FCBF-8337-4BF5-A35F-51818337C51C}" type="slidenum">
              <a:rPr lang="en-US"/>
              <a:pPr/>
              <a:t>7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05C56-F618-422B-B4FF-CD40BAC847AD}" type="slidenum">
              <a:rPr lang="en-US"/>
              <a:pPr/>
              <a:t>8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405C56-F618-422B-B4FF-CD40BAC847AD}" type="slidenum">
              <a:rPr lang="en-US"/>
              <a:pPr/>
              <a:t>9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CA9C7-613D-45DD-8627-C34A26B688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C2175-93A7-4705-9F60-73ED42F70C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5625A-40B1-434E-8864-2FF5DE8518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D8B12E-BF05-46BE-AF08-AA80BB668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77547-1138-4B21-9167-7D9E2B2A34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F257C-C143-4D65-942F-1AD4A2CB75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65C7D-AFB9-477C-A7EA-54EEA8D923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FE129-3EF4-49DE-B7FE-F959E37485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D65910-28BC-4005-8A33-80BAB5B9A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378AE-5F12-4CFC-909C-AE5DD3EB5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5C0D8-FC98-43FA-AFAC-251B21BD25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D96EDD6-0874-4CB0-936A-3AC5FEFCD7D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wm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3" name="Picture 7" descr="C:\Documents and Settings\Peter\Local Settings\Temporary Internet Files\Content.IE5\L22D4YKI\MP900305713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2438400"/>
            <a:ext cx="1524000" cy="746760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838200"/>
            <a:ext cx="8077200" cy="28194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ettenschweiler" pitchFamily="34" charset="0"/>
              </a:rPr>
              <a:t>A Prototype “Taxonomy” for Enforcement of Spectrum Usage Rights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aettenschweiler" pitchFamily="34" charset="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38200" y="3657600"/>
            <a:ext cx="7696200" cy="2743200"/>
          </a:xfrm>
        </p:spPr>
        <p:txBody>
          <a:bodyPr/>
          <a:lstStyle/>
          <a:p>
            <a:r>
              <a:rPr lang="en-US" sz="2000" b="1" dirty="0" smtClean="0"/>
              <a:t>Efficient Interference Management: Regulation, Receivers, and Rights Enforcement</a:t>
            </a:r>
          </a:p>
          <a:p>
            <a:r>
              <a:rPr lang="en-US" sz="2000" i="1" dirty="0" smtClean="0"/>
              <a:t>A Silicon Flatirons Roundtable</a:t>
            </a:r>
          </a:p>
          <a:p>
            <a:r>
              <a:rPr lang="en-US" sz="1600" dirty="0" smtClean="0"/>
              <a:t>Tuesday, October 18, 2011</a:t>
            </a:r>
          </a:p>
          <a:p>
            <a:pPr>
              <a:lnSpc>
                <a:spcPct val="80000"/>
              </a:lnSpc>
            </a:pPr>
            <a:r>
              <a:rPr lang="en-US" sz="1600" dirty="0" smtClean="0"/>
              <a:t>School of Law, University </a:t>
            </a:r>
            <a:r>
              <a:rPr lang="en-US" sz="1600" dirty="0"/>
              <a:t>of </a:t>
            </a:r>
            <a:r>
              <a:rPr lang="en-US" sz="1600" dirty="0" smtClean="0"/>
              <a:t>Colorado, Boulder</a:t>
            </a:r>
            <a:endParaRPr lang="en-US" sz="700" dirty="0"/>
          </a:p>
          <a:p>
            <a:pPr algn="r">
              <a:lnSpc>
                <a:spcPct val="80000"/>
              </a:lnSpc>
            </a:pPr>
            <a:endParaRPr lang="en-US" sz="1400" dirty="0">
              <a:latin typeface="Courier New" pitchFamily="49" charset="0"/>
            </a:endParaRPr>
          </a:p>
          <a:p>
            <a:pPr algn="r">
              <a:lnSpc>
                <a:spcPct val="80000"/>
              </a:lnSpc>
            </a:pPr>
            <a:endParaRPr lang="en-US" sz="1400" dirty="0">
              <a:latin typeface="Courier New" pitchFamily="49" charset="0"/>
            </a:endParaRPr>
          </a:p>
          <a:p>
            <a:pPr algn="r">
              <a:lnSpc>
                <a:spcPct val="80000"/>
              </a:lnSpc>
            </a:pPr>
            <a:r>
              <a:rPr lang="en-US" sz="1400" dirty="0">
                <a:latin typeface="Courier New" pitchFamily="49" charset="0"/>
              </a:rPr>
              <a:t>Peter </a:t>
            </a:r>
            <a:r>
              <a:rPr lang="en-US" sz="1400" dirty="0" smtClean="0">
                <a:latin typeface="Courier New" pitchFamily="49" charset="0"/>
              </a:rPr>
              <a:t>A. Tenhula</a:t>
            </a:r>
            <a:endParaRPr lang="en-US" sz="1400" dirty="0">
              <a:latin typeface="Courier New" pitchFamily="49" charset="0"/>
            </a:endParaRPr>
          </a:p>
          <a:p>
            <a:pPr algn="r">
              <a:lnSpc>
                <a:spcPct val="80000"/>
              </a:lnSpc>
            </a:pPr>
            <a:r>
              <a:rPr lang="en-US" sz="1400" dirty="0">
                <a:latin typeface="Courier New" pitchFamily="49" charset="0"/>
              </a:rPr>
              <a:t>Shared Spectrum Company</a:t>
            </a:r>
          </a:p>
        </p:txBody>
      </p:sp>
      <p:pic>
        <p:nvPicPr>
          <p:cNvPr id="5" name="Picture 4" descr="SFI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81000"/>
            <a:ext cx="1162050" cy="476250"/>
          </a:xfrm>
          <a:prstGeom prst="rect">
            <a:avLst/>
          </a:prstGeom>
        </p:spPr>
      </p:pic>
      <p:pic>
        <p:nvPicPr>
          <p:cNvPr id="7" name="Picture 6" descr="ColoradoLaw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" y="5920740"/>
            <a:ext cx="1828800" cy="365760"/>
          </a:xfrm>
          <a:prstGeom prst="rect">
            <a:avLst/>
          </a:prstGeom>
        </p:spPr>
      </p:pic>
      <p:pic>
        <p:nvPicPr>
          <p:cNvPr id="19462" name="Picture 6" descr="C:\Documents and Settings\Peter\Local Settings\Temporary Internet Files\Content.IE5\HV85MJM0\MC900234541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0400" y="2819400"/>
            <a:ext cx="756514" cy="7565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F8D9-5B55-45BB-B115-1F99C1058513}" type="slidenum">
              <a:rPr lang="en-US"/>
              <a:pPr/>
              <a:t>10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Case Study Examples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lvl="0"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Type</a:t>
            </a:r>
            <a:r>
              <a:rPr lang="en-US" sz="2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 2/3 Cases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WCS/FCC v. SDARS (Terrestrial Repeaters) 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FAA/FCC v. 5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GHz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U-NII WISPS (Weather Radars)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endParaRPr lang="es-E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r>
              <a:rPr lang="es-E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Islanet</a:t>
            </a:r>
            <a:r>
              <a:rPr lang="es-E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/FCC v. Neptuno  Media (</a:t>
            </a:r>
            <a:r>
              <a:rPr lang="es-E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competing</a:t>
            </a:r>
            <a:r>
              <a:rPr lang="es-E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WISPS)</a:t>
            </a:r>
            <a:endParaRPr lang="es-ES" sz="2000" dirty="0" smtClean="0"/>
          </a:p>
          <a:p>
            <a:pPr marL="177800" indent="-177800"/>
            <a:endParaRPr lang="en-US" sz="2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Qualcomm/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MediaFlo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Petition for Declaratory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Ruling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9B4E5-EA20-41AC-8305-69DA731C22EF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6200"/>
            <a:ext cx="7164387" cy="1096962"/>
          </a:xfrm>
        </p:spPr>
        <p:txBody>
          <a:bodyPr/>
          <a:lstStyle/>
          <a:p>
            <a:pPr algn="l" defTabSz="968375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Motivation/Issues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5410200"/>
          </a:xfrm>
        </p:spPr>
        <p:txBody>
          <a:bodyPr>
            <a:normAutofit fontScale="92500" lnSpcReduction="10000"/>
          </a:bodyPr>
          <a:lstStyle/>
          <a:p>
            <a:pPr marL="177800" indent="-177800" defTabSz="968375"/>
            <a:r>
              <a:rPr lang="en-US" sz="2400" dirty="0" smtClean="0"/>
              <a:t>How should </a:t>
            </a:r>
            <a:r>
              <a:rPr lang="en-US" sz="2400" u="sng" dirty="0" smtClean="0"/>
              <a:t>procedural</a:t>
            </a:r>
            <a:r>
              <a:rPr lang="en-US" sz="2400" dirty="0" smtClean="0"/>
              <a:t> “rights” be defined in disputes alleging “</a:t>
            </a:r>
            <a:r>
              <a:rPr lang="en-US" sz="2400" i="1" dirty="0" smtClean="0"/>
              <a:t>harmful interference</a:t>
            </a:r>
            <a:r>
              <a:rPr lang="en-US" sz="2400" dirty="0" smtClean="0"/>
              <a:t>”?</a:t>
            </a:r>
          </a:p>
          <a:p>
            <a:pPr marL="463550" lvl="1" indent="-254000" defTabSz="968375"/>
            <a:r>
              <a:rPr lang="en-US" sz="2000" dirty="0" smtClean="0"/>
              <a:t>Whether enforcement/dispute resolution </a:t>
            </a:r>
            <a:r>
              <a:rPr lang="en-US" sz="2000" i="1" dirty="0" smtClean="0"/>
              <a:t>processes</a:t>
            </a:r>
            <a:r>
              <a:rPr lang="en-US" sz="2000" dirty="0" smtClean="0"/>
              <a:t> involving spectrum usage rights (SURs) are </a:t>
            </a:r>
            <a:r>
              <a:rPr lang="en-US" sz="2000" i="1" dirty="0" smtClean="0"/>
              <a:t>fair, open and expedient</a:t>
            </a:r>
            <a:r>
              <a:rPr lang="en-US" sz="2000" dirty="0" smtClean="0"/>
              <a:t>?</a:t>
            </a:r>
          </a:p>
          <a:p>
            <a:pPr marL="177800" indent="-177800" defTabSz="968375"/>
            <a:r>
              <a:rPr lang="en-US" sz="2400" dirty="0" smtClean="0"/>
              <a:t>What should happen if/when </a:t>
            </a:r>
            <a:r>
              <a:rPr lang="en-US" sz="2400" u="sng" dirty="0" smtClean="0"/>
              <a:t>negotiations</a:t>
            </a:r>
            <a:r>
              <a:rPr lang="en-US" sz="2400" dirty="0" smtClean="0"/>
              <a:t> over </a:t>
            </a:r>
            <a:r>
              <a:rPr lang="en-US" sz="2400" i="1" dirty="0" smtClean="0"/>
              <a:t>radio operating rights </a:t>
            </a:r>
            <a:r>
              <a:rPr lang="en-US" sz="2400" dirty="0" smtClean="0"/>
              <a:t>or </a:t>
            </a:r>
            <a:r>
              <a:rPr lang="en-US" sz="2400" i="1" dirty="0" smtClean="0"/>
              <a:t>interference disputes </a:t>
            </a:r>
            <a:r>
              <a:rPr lang="en-US" sz="2400" dirty="0" smtClean="0"/>
              <a:t>fail or are otherwise futile?</a:t>
            </a:r>
          </a:p>
          <a:p>
            <a:pPr marL="463550" lvl="1" indent="-231775" defTabSz="968375"/>
            <a:r>
              <a:rPr lang="en-US" sz="2000" dirty="0" smtClean="0"/>
              <a:t>What are the “elements of the claim” of </a:t>
            </a:r>
            <a:r>
              <a:rPr lang="en-US" sz="2000" i="1" dirty="0" smtClean="0"/>
              <a:t>harmful</a:t>
            </a:r>
            <a:r>
              <a:rPr lang="en-US" sz="2000" dirty="0" smtClean="0"/>
              <a:t> interference and what are the defenses to such claims?</a:t>
            </a:r>
          </a:p>
          <a:p>
            <a:pPr marL="463550" lvl="1" indent="-231775" defTabSz="968375"/>
            <a:r>
              <a:rPr lang="en-US" sz="2000" dirty="0" smtClean="0"/>
              <a:t>Who has the </a:t>
            </a:r>
            <a:r>
              <a:rPr lang="en-US" sz="2000" i="1" dirty="0" smtClean="0"/>
              <a:t>burden</a:t>
            </a:r>
            <a:r>
              <a:rPr lang="en-US" sz="2000" dirty="0" smtClean="0"/>
              <a:t> of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presenting/rebutting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or proving/disproving the “facts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” of each claim/defense? </a:t>
            </a:r>
            <a:endParaRPr lang="en-US" sz="2000" dirty="0" smtClean="0"/>
          </a:p>
          <a:p>
            <a:pPr marL="463550" lvl="1" indent="-231775" defTabSz="968375"/>
            <a:r>
              <a:rPr lang="en-US" sz="2000" dirty="0" smtClean="0"/>
              <a:t>Whether alternative </a:t>
            </a:r>
            <a:r>
              <a:rPr lang="en-US" sz="2000" i="1" dirty="0" smtClean="0"/>
              <a:t>venues, default rights or remedies </a:t>
            </a:r>
            <a:r>
              <a:rPr lang="en-US" sz="2000" dirty="0" smtClean="0"/>
              <a:t>should be available?</a:t>
            </a:r>
          </a:p>
          <a:p>
            <a:pPr marL="177800" indent="-177800" defTabSz="968375"/>
            <a:r>
              <a:rPr lang="en-US" sz="2400" dirty="0" smtClean="0"/>
              <a:t>What is an appropriate </a:t>
            </a:r>
            <a:r>
              <a:rPr lang="en-US" sz="2400" u="sng" dirty="0" smtClean="0"/>
              <a:t>framework</a:t>
            </a:r>
            <a:r>
              <a:rPr lang="en-US" sz="2400" dirty="0" smtClean="0"/>
              <a:t> for evaluating case studies to help answer these questions and identifying best/worst practices and alternative solutions?</a:t>
            </a:r>
          </a:p>
          <a:p>
            <a:pPr marL="519113" lvl="1" indent="-227013" defTabSz="968375"/>
            <a:r>
              <a:rPr lang="en-US" sz="2000" b="1" dirty="0" smtClean="0">
                <a:solidFill>
                  <a:schemeClr val="accent2"/>
                </a:solidFill>
              </a:rPr>
              <a:t>How can I get others to do the research/analysis for 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9B4E5-EA20-41AC-8305-69DA731C22EF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6200"/>
            <a:ext cx="7164387" cy="1096962"/>
          </a:xfrm>
        </p:spPr>
        <p:txBody>
          <a:bodyPr/>
          <a:lstStyle/>
          <a:p>
            <a:pPr algn="l" defTabSz="968375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Premise/Conclusions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5800" cy="5410200"/>
          </a:xfrm>
        </p:spPr>
        <p:txBody>
          <a:bodyPr>
            <a:normAutofit fontScale="55000" lnSpcReduction="20000"/>
          </a:bodyPr>
          <a:lstStyle/>
          <a:p>
            <a:pPr marL="177800" indent="-177800"/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Way too much attention is being given to </a:t>
            </a:r>
            <a:r>
              <a:rPr lang="en-US" sz="40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clearly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defining SURs, especially 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those related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“harmful interference”</a:t>
            </a:r>
          </a:p>
          <a:p>
            <a:pPr marL="177800" indent="-177800"/>
            <a:endParaRPr lang="en-US" sz="40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7800" indent="-177800"/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Enforcement/adjudication 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SURs 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equally, if not more,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important </a:t>
            </a:r>
            <a:r>
              <a:rPr lang="en-US" sz="40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receives relatively scant attention</a:t>
            </a:r>
          </a:p>
          <a:p>
            <a:pPr marL="177800" indent="-177800"/>
            <a:endParaRPr lang="en-US" sz="4000" dirty="0" smtClean="0"/>
          </a:p>
          <a:p>
            <a:pPr marL="177800" indent="-177800"/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a </a:t>
            </a:r>
            <a:r>
              <a:rPr lang="en-US" sz="40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Coasian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utopia, maybe substantive SURs 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need </a:t>
            </a:r>
            <a:r>
              <a:rPr lang="en-US" sz="4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well-defined </a:t>
            </a:r>
            <a:r>
              <a:rPr lang="en-US" sz="4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 </a:t>
            </a:r>
            <a:r>
              <a:rPr lang="en-US" sz="4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ante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by spectrum regulators </a:t>
            </a:r>
            <a:r>
              <a:rPr lang="en-US" sz="40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before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negotiations among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parties </a:t>
            </a:r>
            <a:r>
              <a:rPr lang="en-US" sz="4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take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place </a:t>
            </a:r>
            <a:r>
              <a:rPr lang="en-US" sz="40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long as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pPr marL="395288" lvl="1" indent="-169863"/>
            <a:r>
              <a:rPr lang="en-US" sz="3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fair and expedient processes are available to any </a:t>
            </a:r>
            <a:r>
              <a:rPr lang="en-US" sz="3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aggrieved </a:t>
            </a:r>
            <a:r>
              <a:rPr lang="en-US" sz="3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party (whether new entrant or incumbent) </a:t>
            </a:r>
            <a:r>
              <a:rPr lang="en-US" sz="3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get </a:t>
            </a:r>
            <a:r>
              <a:rPr lang="en-US" sz="3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regulator to resolve dispute </a:t>
            </a:r>
            <a:r>
              <a:rPr lang="en-US" sz="35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</a:t>
            </a:r>
            <a:r>
              <a:rPr lang="en-US" sz="3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3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69913" lvl="2">
              <a:buFont typeface="Courier New" pitchFamily="49" charset="0"/>
              <a:buChar char="o"/>
            </a:pPr>
            <a:r>
              <a:rPr lang="en-US" sz="35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 </a:t>
            </a:r>
            <a:r>
              <a:rPr lang="en-US" sz="35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other adjudicator, mediator, arbitrator, etc. </a:t>
            </a:r>
            <a:r>
              <a:rPr lang="en-US" sz="3500" u="sng" dirty="0" smtClean="0">
                <a:ea typeface="+mn-ea"/>
                <a:cs typeface="+mn-cs"/>
              </a:rPr>
              <a:t>who</a:t>
            </a:r>
            <a:endParaRPr lang="en-US" sz="35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808038" lvl="3"/>
            <a:r>
              <a:rPr lang="en-US" sz="3100" dirty="0">
                <a:ea typeface="+mn-ea"/>
                <a:cs typeface="+mn-cs"/>
              </a:rPr>
              <a:t>w</a:t>
            </a:r>
            <a:r>
              <a:rPr lang="en-US" sz="3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ould establish</a:t>
            </a:r>
            <a:r>
              <a:rPr lang="en-US" sz="3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modify, interpret or adjudicate undefined, current or ambiguous rights </a:t>
            </a:r>
            <a:r>
              <a:rPr lang="en-US" sz="31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and when</a:t>
            </a:r>
            <a:r>
              <a:rPr lang="en-US" sz="31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negotiations fail or are otherwise </a:t>
            </a:r>
            <a:r>
              <a:rPr lang="en-US" sz="31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futile</a:t>
            </a:r>
          </a:p>
          <a:p>
            <a:pPr marL="808038" lvl="3"/>
            <a:endParaRPr lang="en-US" sz="3100" dirty="0">
              <a:ea typeface="+mn-ea"/>
              <a:cs typeface="+mn-cs"/>
            </a:endParaRPr>
          </a:p>
          <a:p>
            <a:pPr marL="228600" lvl="2"/>
            <a:r>
              <a:rPr lang="en-US" sz="4000" dirty="0">
                <a:ea typeface="+mn-ea"/>
                <a:cs typeface="+mn-cs"/>
              </a:rPr>
              <a:t>Starting Point: </a:t>
            </a:r>
            <a:r>
              <a:rPr lang="en-US" sz="4000" dirty="0" smtClean="0">
                <a:ea typeface="+mn-ea"/>
                <a:cs typeface="+mn-cs"/>
              </a:rPr>
              <a:t>taxonomy/framework for empirical case study analysis</a:t>
            </a:r>
            <a:endParaRPr lang="en-US" sz="40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9B4E5-EA20-41AC-8305-69DA731C22EF}" type="slidenum">
              <a:rPr lang="en-US"/>
              <a:pPr/>
              <a:t>4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6200"/>
            <a:ext cx="7164387" cy="1096962"/>
          </a:xfrm>
        </p:spPr>
        <p:txBody>
          <a:bodyPr/>
          <a:lstStyle/>
          <a:p>
            <a:pPr algn="l" defTabSz="968375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Policy Implications/Options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5410200"/>
          </a:xfrm>
        </p:spPr>
        <p:txBody>
          <a:bodyPr>
            <a:normAutofit fontScale="92500" lnSpcReduction="20000"/>
          </a:bodyPr>
          <a:lstStyle/>
          <a:p>
            <a:pPr marL="109538" indent="-109538"/>
            <a:r>
              <a:rPr lang="en-US" sz="2000" u="sng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shortcomings more easily addressed than complex substantive/technical issues</a:t>
            </a:r>
          </a:p>
          <a:p>
            <a:pPr marL="341313" lvl="1" indent="-173038"/>
            <a:r>
              <a:rPr lang="en-US" sz="1700" dirty="0" smtClean="0">
                <a:ea typeface="+mn-ea"/>
                <a:cs typeface="+mn-cs"/>
              </a:rPr>
              <a:t>Example: simply establish </a:t>
            </a:r>
            <a: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specific procedures for </a:t>
            </a:r>
            <a:r>
              <a:rPr lang="en-US" sz="1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</a:t>
            </a:r>
            <a: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receipt, review, resolution of </a:t>
            </a:r>
            <a:r>
              <a:rPr lang="en-US" sz="17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interference complaints or declaratory rulings on </a:t>
            </a:r>
            <a: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expedited basis (like a “rocket docket”).</a:t>
            </a:r>
          </a:p>
          <a:p>
            <a:pPr marL="341313" lvl="1" indent="-173038"/>
            <a:r>
              <a:rPr lang="en-US" sz="1700" dirty="0" smtClean="0">
                <a:ea typeface="+mn-ea"/>
                <a:cs typeface="+mn-cs"/>
              </a:rPr>
              <a:t>FCC (or Bureau(s) could implement ( and likely without rulemaking; Key questions: Adequate resources, reporting/digest system? Will anybody come?  Does it matter? </a:t>
            </a:r>
            <a:r>
              <a:rPr lang="en-US" sz="17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endParaRPr lang="en-US" sz="1400" dirty="0">
              <a:ea typeface="+mn-ea"/>
              <a:cs typeface="+mn-cs"/>
            </a:endParaRPr>
          </a:p>
          <a:p>
            <a:pPr marL="109538" lvl="1" indent="-109538">
              <a:buChar char="•"/>
            </a:pPr>
            <a:r>
              <a:rPr lang="en-US" sz="2000" dirty="0" smtClean="0">
                <a:ea typeface="+mn-ea"/>
                <a:cs typeface="+mn-cs"/>
              </a:rPr>
              <a:t>Alternative/supplemental approach: Congress could modify/remove FCC's </a:t>
            </a:r>
            <a:r>
              <a:rPr lang="en-US" sz="2000" i="1" dirty="0">
                <a:ea typeface="+mn-ea"/>
                <a:cs typeface="+mn-cs"/>
              </a:rPr>
              <a:t>de facto</a:t>
            </a:r>
            <a:r>
              <a:rPr lang="en-US" sz="2000" dirty="0">
                <a:ea typeface="+mn-ea"/>
                <a:cs typeface="+mn-cs"/>
              </a:rPr>
              <a:t> exclusive/primary </a:t>
            </a:r>
            <a:r>
              <a:rPr lang="en-US" sz="2000" u="sng" dirty="0">
                <a:ea typeface="+mn-ea"/>
                <a:cs typeface="+mn-cs"/>
              </a:rPr>
              <a:t>jurisdiction</a:t>
            </a:r>
            <a:r>
              <a:rPr lang="en-US" sz="2000" dirty="0">
                <a:ea typeface="+mn-ea"/>
                <a:cs typeface="+mn-cs"/>
              </a:rPr>
              <a:t> over these </a:t>
            </a:r>
            <a:r>
              <a:rPr lang="en-US" sz="2000" dirty="0" smtClean="0">
                <a:ea typeface="+mn-ea"/>
                <a:cs typeface="+mn-cs"/>
              </a:rPr>
              <a:t>disputes</a:t>
            </a:r>
          </a:p>
          <a:p>
            <a:pPr marL="341313" lvl="1" indent="-173038"/>
            <a:r>
              <a:rPr lang="en-US" sz="1700" dirty="0" smtClean="0">
                <a:ea typeface="+mn-ea"/>
                <a:cs typeface="+mn-cs"/>
              </a:rPr>
              <a:t>Examples: State enforcement of hearing aid compatibility requirements</a:t>
            </a:r>
          </a:p>
          <a:p>
            <a:pPr marL="341313" lvl="1" indent="-173038"/>
            <a:r>
              <a:rPr lang="en-US" sz="1700" dirty="0" smtClean="0">
                <a:ea typeface="+mn-ea"/>
                <a:cs typeface="+mn-cs"/>
              </a:rPr>
              <a:t>Expert tribunal(s) or mediation bodies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09538" lvl="1" indent="-109538">
              <a:buChar char="•"/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Default substantive rights (</a:t>
            </a:r>
            <a:r>
              <a:rPr lang="en-US" sz="2000" i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i.e.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if parties cannot agree to a solution</a:t>
            </a:r>
          </a:p>
          <a:p>
            <a:pPr marL="341313" lvl="1" indent="-173038"/>
            <a:r>
              <a:rPr lang="en-US" sz="1700" dirty="0">
                <a:ea typeface="+mn-ea"/>
                <a:cs typeface="+mn-cs"/>
              </a:rPr>
              <a:t>aid in identifying which party will have </a:t>
            </a:r>
            <a:r>
              <a:rPr lang="en-US" sz="1700" dirty="0" smtClean="0">
                <a:ea typeface="+mn-ea"/>
                <a:cs typeface="+mn-cs"/>
              </a:rPr>
              <a:t>burden(s</a:t>
            </a:r>
            <a:r>
              <a:rPr lang="en-US" sz="1700" dirty="0">
                <a:ea typeface="+mn-ea"/>
                <a:cs typeface="+mn-cs"/>
              </a:rPr>
              <a:t>) of pleading, proof and remedy in each case</a:t>
            </a:r>
          </a:p>
          <a:p>
            <a:pPr marL="341313" lvl="1" indent="-173038"/>
            <a:r>
              <a:rPr lang="en-US" sz="1700" dirty="0">
                <a:ea typeface="+mn-ea"/>
                <a:cs typeface="+mn-cs"/>
              </a:rPr>
              <a:t>enabled by system-wide (including receiver) performance standards or criteria, </a:t>
            </a:r>
            <a:r>
              <a:rPr lang="en-US" sz="1700" dirty="0" smtClean="0">
                <a:ea typeface="+mn-ea"/>
                <a:cs typeface="+mn-cs"/>
              </a:rPr>
              <a:t>developed/imposed </a:t>
            </a:r>
            <a:r>
              <a:rPr lang="en-US" sz="1700" dirty="0">
                <a:ea typeface="+mn-ea"/>
                <a:cs typeface="+mn-cs"/>
              </a:rPr>
              <a:t>in </a:t>
            </a:r>
            <a:r>
              <a:rPr lang="en-US" sz="1700" dirty="0" smtClean="0">
                <a:ea typeface="+mn-ea"/>
                <a:cs typeface="+mn-cs"/>
              </a:rPr>
              <a:t>first </a:t>
            </a:r>
            <a:r>
              <a:rPr lang="en-US" sz="1700" dirty="0">
                <a:ea typeface="+mn-ea"/>
                <a:cs typeface="+mn-cs"/>
              </a:rPr>
              <a:t>instance through industry standards </a:t>
            </a:r>
            <a:r>
              <a:rPr lang="en-US" sz="1700" dirty="0" smtClean="0">
                <a:ea typeface="+mn-ea"/>
                <a:cs typeface="+mn-cs"/>
              </a:rPr>
              <a:t>organizations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09538" lvl="1" indent="-109538">
              <a:buChar char="•"/>
            </a:pPr>
            <a:r>
              <a:rPr lang="en-US" sz="2000" dirty="0">
                <a:ea typeface="+mn-ea"/>
                <a:cs typeface="+mn-cs"/>
              </a:rPr>
              <a:t>Wide range of potential/reasonable remedies</a:t>
            </a:r>
          </a:p>
          <a:p>
            <a:pPr marL="341313" lvl="1" indent="-173038"/>
            <a:r>
              <a:rPr lang="en-US" sz="1600" dirty="0">
                <a:ea typeface="+mn-ea"/>
                <a:cs typeface="+mn-cs"/>
              </a:rPr>
              <a:t>reject “injunctive” relief as primary remedy</a:t>
            </a:r>
          </a:p>
          <a:p>
            <a:pPr marL="341313" lvl="1" indent="-173038"/>
            <a:r>
              <a:rPr lang="en-US" sz="1600" dirty="0">
                <a:ea typeface="+mn-ea"/>
                <a:cs typeface="+mn-cs"/>
              </a:rPr>
              <a:t>cases/negotiations will develop alternative remedies or interference mitigation approaches (temporary and permanent) based on empirical </a:t>
            </a:r>
            <a:r>
              <a:rPr lang="en-US" sz="1600" dirty="0" smtClean="0">
                <a:ea typeface="+mn-ea"/>
                <a:cs typeface="+mn-cs"/>
              </a:rPr>
              <a:t>evidence and advanced technological solutions</a:t>
            </a:r>
            <a:endParaRPr lang="en-US" sz="16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1B16E-251E-4542-A924-E49B28D1FB12}" type="slidenum">
              <a:rPr lang="en-US"/>
              <a:pPr/>
              <a:t>5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Taxonomy:</a:t>
            </a:r>
            <a:r>
              <a:rPr lang="en-US" sz="3200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Categories of SUR Disputes</a:t>
            </a:r>
            <a:endParaRPr lang="en-US" sz="3200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924800" cy="5257800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en-US" sz="2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Category </a:t>
            </a:r>
            <a:r>
              <a:rPr lang="en-US" sz="24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1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24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Establishment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of </a:t>
            </a:r>
            <a:r>
              <a:rPr lang="en-US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new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rights</a:t>
            </a:r>
          </a:p>
          <a:p>
            <a:pPr marL="409575" lvl="1"/>
            <a:r>
              <a:rPr lang="en-US" sz="2000" dirty="0" smtClean="0"/>
              <a:t>new entrant(s) vs. incumbent(s)</a:t>
            </a:r>
          </a:p>
          <a:p>
            <a:pPr marL="409575" lvl="1"/>
            <a:r>
              <a:rPr lang="en-US" sz="2000" i="1" dirty="0" smtClean="0"/>
              <a:t>ex ante</a:t>
            </a:r>
            <a:r>
              <a:rPr lang="en-US" sz="2000" dirty="0" smtClean="0"/>
              <a:t> rulemakings</a:t>
            </a:r>
          </a:p>
          <a:p>
            <a:pPr marL="409575" lvl="1"/>
            <a:r>
              <a:rPr lang="en-US" sz="2000" dirty="0"/>
              <a:t>s</a:t>
            </a:r>
            <a:r>
              <a:rPr lang="en-US" sz="2000" dirty="0" smtClean="0"/>
              <a:t>ometimes start as </a:t>
            </a:r>
            <a:r>
              <a:rPr lang="en-US" sz="2000" dirty="0" smtClean="0">
                <a:solidFill>
                  <a:schemeClr val="accent2"/>
                </a:solidFill>
              </a:rPr>
              <a:t>Type 2 or 3</a:t>
            </a:r>
          </a:p>
          <a:p>
            <a:pPr lvl="1"/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>
              <a:buNone/>
            </a:pPr>
            <a:r>
              <a:rPr lang="en-US" sz="2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Category </a:t>
            </a:r>
            <a:r>
              <a:rPr lang="en-US" sz="24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2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24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Modification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 clarification of </a:t>
            </a:r>
            <a:r>
              <a:rPr lang="en-US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existing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rights</a:t>
            </a:r>
          </a:p>
          <a:p>
            <a:pPr marL="409575" lvl="1"/>
            <a:r>
              <a:rPr lang="en-US" sz="2000" dirty="0" smtClean="0"/>
              <a:t>incumbent(s</a:t>
            </a:r>
            <a:r>
              <a:rPr lang="en-US" sz="2000" dirty="0"/>
              <a:t>) vs. incumbent(s</a:t>
            </a:r>
            <a:r>
              <a:rPr lang="en-US" sz="2000" dirty="0" smtClean="0"/>
              <a:t>)</a:t>
            </a:r>
          </a:p>
          <a:p>
            <a:pPr marL="409575" lvl="1"/>
            <a:r>
              <a:rPr lang="en-US" sz="2000" i="1" dirty="0" smtClean="0"/>
              <a:t>ex ante</a:t>
            </a:r>
            <a:r>
              <a:rPr lang="en-US" sz="2000" dirty="0" smtClean="0"/>
              <a:t> rulemakings </a:t>
            </a:r>
            <a:r>
              <a:rPr lang="en-US" sz="2000" u="sng" dirty="0" smtClean="0"/>
              <a:t>and</a:t>
            </a:r>
            <a:r>
              <a:rPr lang="en-US" sz="2000" dirty="0" smtClean="0"/>
              <a:t> </a:t>
            </a:r>
            <a:r>
              <a:rPr lang="en-US" sz="2000" i="1" dirty="0" smtClean="0"/>
              <a:t>ex post</a:t>
            </a:r>
            <a:r>
              <a:rPr lang="en-US" sz="2000" dirty="0" smtClean="0"/>
              <a:t> “adjudications” (informal)</a:t>
            </a:r>
          </a:p>
          <a:p>
            <a:pPr marL="409575" lvl="1"/>
            <a:r>
              <a:rPr lang="en-US" sz="2000" dirty="0" smtClean="0"/>
              <a:t>like zoning variance  (</a:t>
            </a:r>
            <a:r>
              <a:rPr lang="en-US" sz="2000" i="1" dirty="0" smtClean="0"/>
              <a:t>ex post</a:t>
            </a:r>
            <a:r>
              <a:rPr lang="en-US" sz="2000" dirty="0" smtClean="0"/>
              <a:t>) </a:t>
            </a:r>
            <a:r>
              <a:rPr lang="en-US" sz="2000" i="1" dirty="0" smtClean="0"/>
              <a:t>or</a:t>
            </a:r>
            <a:r>
              <a:rPr lang="en-US" sz="2000" dirty="0" smtClean="0"/>
              <a:t> changing zoning rules (</a:t>
            </a:r>
            <a:r>
              <a:rPr lang="en-US" sz="2000" i="1" dirty="0" smtClean="0"/>
              <a:t>ex ante</a:t>
            </a:r>
            <a:r>
              <a:rPr lang="en-US" sz="2000" dirty="0" smtClean="0"/>
              <a:t>) </a:t>
            </a:r>
          </a:p>
          <a:p>
            <a:pPr lvl="1"/>
            <a:endParaRPr lang="en-US" sz="2000" i="1" dirty="0"/>
          </a:p>
          <a:p>
            <a:pPr lvl="0">
              <a:buNone/>
            </a:pPr>
            <a:r>
              <a:rPr lang="en-US" sz="24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Category </a:t>
            </a:r>
            <a:r>
              <a:rPr lang="en-US" sz="24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3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r>
              <a:rPr lang="en-US" sz="2400" u="sng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Enforcing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existing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rights</a:t>
            </a:r>
          </a:p>
          <a:p>
            <a:pPr marL="409575" lvl="1"/>
            <a:r>
              <a:rPr lang="en-US" sz="2000" dirty="0">
                <a:ea typeface="+mn-ea"/>
                <a:cs typeface="+mn-cs"/>
              </a:rPr>
              <a:t>r</a:t>
            </a:r>
            <a:r>
              <a:rPr lang="en-US" sz="2000" dirty="0" smtClean="0">
                <a:ea typeface="+mn-ea"/>
                <a:cs typeface="+mn-cs"/>
              </a:rPr>
              <a:t>egulator vs. interferer (</a:t>
            </a:r>
            <a:r>
              <a:rPr lang="en-US" sz="2000" dirty="0" err="1" smtClean="0">
                <a:ea typeface="+mn-ea"/>
                <a:cs typeface="+mn-cs"/>
              </a:rPr>
              <a:t>interferee</a:t>
            </a:r>
            <a:r>
              <a:rPr lang="en-US" sz="2000" dirty="0" smtClean="0">
                <a:ea typeface="+mn-ea"/>
                <a:cs typeface="+mn-cs"/>
              </a:rPr>
              <a:t> victim not a “party”)</a:t>
            </a:r>
            <a:endParaRPr lang="en-US" sz="2000" dirty="0">
              <a:ea typeface="+mn-ea"/>
              <a:cs typeface="+mn-cs"/>
            </a:endParaRPr>
          </a:p>
          <a:p>
            <a:pPr marL="409575" lvl="1"/>
            <a:r>
              <a:rPr lang="en-US" sz="2000" i="1" dirty="0">
                <a:ea typeface="+mn-ea"/>
                <a:cs typeface="+mn-cs"/>
              </a:rPr>
              <a:t>e</a:t>
            </a:r>
            <a:r>
              <a:rPr lang="en-US" sz="2000" i="1" dirty="0" smtClean="0">
                <a:ea typeface="+mn-ea"/>
                <a:cs typeface="+mn-cs"/>
              </a:rPr>
              <a:t>x post </a:t>
            </a:r>
            <a:r>
              <a:rPr lang="en-US" sz="2000" dirty="0" smtClean="0">
                <a:ea typeface="+mn-ea"/>
                <a:cs typeface="+mn-cs"/>
              </a:rPr>
              <a:t>“adjudications” (“formal” or “informal”)</a:t>
            </a:r>
          </a:p>
          <a:p>
            <a:pPr marL="409575" lvl="1"/>
            <a:r>
              <a:rPr lang="en-US" sz="2000" dirty="0" smtClean="0">
                <a:ea typeface="+mn-ea"/>
                <a:cs typeface="+mn-cs"/>
              </a:rPr>
              <a:t>may turn into a </a:t>
            </a:r>
            <a:r>
              <a:rPr lang="en-US" sz="2000" dirty="0" smtClean="0">
                <a:solidFill>
                  <a:schemeClr val="accent2"/>
                </a:solidFill>
                <a:ea typeface="+mn-ea"/>
                <a:cs typeface="+mn-cs"/>
              </a:rPr>
              <a:t>Type 1</a:t>
            </a:r>
            <a:r>
              <a:rPr lang="en-US" sz="2000" dirty="0" smtClean="0">
                <a:ea typeface="+mn-ea"/>
                <a:cs typeface="+mn-cs"/>
              </a:rPr>
              <a:t> or </a:t>
            </a:r>
            <a:r>
              <a:rPr lang="en-US" sz="2000" dirty="0" smtClean="0">
                <a:solidFill>
                  <a:schemeClr val="accent2"/>
                </a:solidFill>
                <a:ea typeface="+mn-ea"/>
                <a:cs typeface="+mn-cs"/>
              </a:rPr>
              <a:t>Type 2</a:t>
            </a:r>
            <a:r>
              <a:rPr lang="en-US" sz="2000" dirty="0" smtClean="0">
                <a:ea typeface="+mn-ea"/>
                <a:cs typeface="+mn-cs"/>
              </a:rPr>
              <a:t> dispute</a:t>
            </a:r>
          </a:p>
          <a:p>
            <a:pPr marL="409575" lvl="1"/>
            <a:r>
              <a:rPr lang="en-US" sz="2000" dirty="0">
                <a:solidFill>
                  <a:schemeClr val="tx1"/>
                </a:solidFill>
                <a:latin typeface="+mn-lt"/>
              </a:rPr>
              <a:t>relatively under-evaluated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area deserves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more attention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3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F8D9-5B55-45BB-B115-1F99C1058513}" type="slidenum">
              <a:rPr lang="en-US"/>
              <a:pPr/>
              <a:t>6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Case Studies and Questions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lvl="0">
              <a:buNone/>
            </a:pPr>
            <a:r>
              <a:rPr lang="en-US" sz="2400" b="1" dirty="0" smtClean="0">
                <a:latin typeface="+mn-lt"/>
                <a:ea typeface="+mn-ea"/>
                <a:cs typeface="+mn-cs"/>
              </a:rPr>
              <a:t>Case Study Selection</a:t>
            </a:r>
            <a:endParaRPr lang="en-US" sz="2000" b="1" dirty="0" smtClean="0"/>
          </a:p>
          <a:p>
            <a:pPr marL="409575" lvl="1"/>
            <a:r>
              <a:rPr lang="en-US" sz="2000" dirty="0"/>
              <a:t>w</a:t>
            </a:r>
            <a:r>
              <a:rPr lang="en-US" sz="2000" dirty="0" smtClean="0"/>
              <a:t>ide range – across all three dispute categories and multiple services/bands, but also include relatively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routine, mundane and unknown cases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(not just the headline grabbers)</a:t>
            </a:r>
            <a:endParaRPr lang="en-US" sz="2000" dirty="0" smtClean="0"/>
          </a:p>
          <a:p>
            <a:pPr marL="409575" lvl="1"/>
            <a:r>
              <a:rPr lang="en-US" sz="2000" dirty="0"/>
              <a:t>c</a:t>
            </a:r>
            <a:r>
              <a:rPr lang="en-US" sz="2000" dirty="0" smtClean="0"/>
              <a:t>ases from U.S. (FCC) and other national/international regulators (if data available)</a:t>
            </a:r>
          </a:p>
          <a:p>
            <a:pPr marL="409575" lvl="1"/>
            <a:r>
              <a:rPr lang="en-US" sz="2000" dirty="0" smtClean="0">
                <a:solidFill>
                  <a:schemeClr val="tx1"/>
                </a:solidFill>
                <a:latin typeface="+mn-lt"/>
              </a:rPr>
              <a:t>each dispute centered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around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allegations that </a:t>
            </a:r>
            <a:r>
              <a:rPr lang="en-US" sz="2000" dirty="0" smtClean="0"/>
              <a:t>“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interference” has occurred/will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occur unless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remedial/enforcement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action is </a:t>
            </a: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taken</a:t>
            </a:r>
          </a:p>
          <a:p>
            <a:pPr marL="409575" lvl="1"/>
            <a:endParaRPr lang="en-US" sz="2000" dirty="0" smtClean="0"/>
          </a:p>
          <a:p>
            <a:pPr lvl="0">
              <a:buNone/>
            </a:pPr>
            <a:r>
              <a:rPr lang="en-US" sz="2400" b="1" dirty="0" smtClean="0">
                <a:latin typeface="+mn-lt"/>
                <a:ea typeface="+mn-ea"/>
                <a:cs typeface="+mn-cs"/>
              </a:rPr>
              <a:t>Questions/Elements/Factors to Evaluate</a:t>
            </a:r>
          </a:p>
          <a:p>
            <a:pPr marL="409575" lvl="1"/>
            <a:r>
              <a:rPr lang="en-US" sz="2000" dirty="0" smtClean="0"/>
              <a:t>procedural context, parties, timing, resolution</a:t>
            </a:r>
          </a:p>
          <a:p>
            <a:pPr marL="409575" lvl="1"/>
            <a:r>
              <a:rPr lang="en-US" sz="2000" dirty="0" smtClean="0"/>
              <a:t>venue, other </a:t>
            </a:r>
            <a:r>
              <a:rPr lang="en-US" sz="2000" dirty="0"/>
              <a:t>entities involved</a:t>
            </a:r>
          </a:p>
          <a:p>
            <a:pPr marL="409575" lvl="1"/>
            <a:r>
              <a:rPr lang="en-US" sz="2000" dirty="0"/>
              <a:t>band/service </a:t>
            </a:r>
            <a:r>
              <a:rPr lang="en-US" sz="2000" dirty="0" smtClean="0"/>
              <a:t>orientation, geographic scope/orientation </a:t>
            </a:r>
            <a:endParaRPr lang="en-US" sz="2000" dirty="0"/>
          </a:p>
          <a:p>
            <a:pPr marL="409575" lvl="1"/>
            <a:r>
              <a:rPr lang="en-US" sz="2000" dirty="0"/>
              <a:t>o</a:t>
            </a:r>
            <a:r>
              <a:rPr lang="en-US" sz="2000" dirty="0" smtClean="0"/>
              <a:t>ther technical characteristics (similarities/differences)</a:t>
            </a:r>
          </a:p>
          <a:p>
            <a:pPr marL="409575" lvl="1"/>
            <a:r>
              <a:rPr lang="en-US" sz="2000" dirty="0"/>
              <a:t>s</a:t>
            </a:r>
            <a:r>
              <a:rPr lang="en-US" sz="2000" dirty="0" smtClean="0"/>
              <a:t>ervice/user characteristics</a:t>
            </a:r>
          </a:p>
          <a:p>
            <a:pPr lvl="0">
              <a:buNone/>
            </a:pPr>
            <a:endParaRPr lang="en-US" sz="24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60F51-67A4-4D3F-A389-6998BEA63A21}" type="slidenum">
              <a:rPr lang="en-US"/>
              <a:pPr/>
              <a:t>7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Limited Substantive Analysis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Analysis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substantive” interference/coexistence issues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each case limited to those that affected process/result.</a:t>
            </a:r>
          </a:p>
          <a:p>
            <a:pPr marL="0" indent="0"/>
            <a:endParaRPr lang="en-US" sz="20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/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whether – and, </a:t>
            </a:r>
            <a:r>
              <a:rPr lang="en-US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so, 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– decision makers (explicitly or implicitly):</a:t>
            </a:r>
            <a:endParaRPr lang="en-US" sz="24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00050" lvl="1" indent="0"/>
            <a:r>
              <a:rPr lang="en-US" sz="2000" dirty="0">
                <a:ea typeface="+mn-ea"/>
                <a:cs typeface="+mn-cs"/>
              </a:rPr>
              <a:t> applied definition of “harmful interference”</a:t>
            </a:r>
          </a:p>
          <a:p>
            <a:pPr marL="400050" lvl="1" indent="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included </a:t>
            </a:r>
            <a:r>
              <a:rPr lang="en-US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 post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procedures/requirements in </a:t>
            </a:r>
            <a:r>
              <a:rPr lang="en-US" sz="20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 ante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rules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00050" lvl="1" indent="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assigned burdens to particular party or parties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00050" lvl="1" indent="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defined/redefined SURs 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400050" lvl="1" indent="0"/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imposed </a:t>
            </a:r>
            <a:r>
              <a:rPr lang="en-U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certain mitigation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obligations/responsibilities</a:t>
            </a:r>
            <a:endParaRPr lang="en-US" sz="20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23DB-EC93-4913-9880-6D4F930C8799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Expected Results (1)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285750" lvl="1"/>
            <a:r>
              <a:rPr lang="en-US" dirty="0">
                <a:solidFill>
                  <a:schemeClr val="tx1"/>
                </a:solidFill>
                <a:latin typeface="+mn-lt"/>
              </a:rPr>
              <a:t>There is generally no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predictable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or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fair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process for resolving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complex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interference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disputes</a:t>
            </a:r>
          </a:p>
          <a:p>
            <a:pPr marL="685800" lvl="2"/>
            <a:r>
              <a:rPr lang="en-US" dirty="0" smtClean="0">
                <a:solidFill>
                  <a:schemeClr val="tx1"/>
                </a:solidFill>
                <a:latin typeface="+mn-lt"/>
              </a:rPr>
              <a:t>even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simple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disputes (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e.g.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where the substantive rights of the parties are crystal clear) are often subject to mysterious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paths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marL="285750" lvl="1"/>
            <a:r>
              <a:rPr lang="en-US" dirty="0">
                <a:solidFill>
                  <a:schemeClr val="tx1"/>
                </a:solidFill>
                <a:latin typeface="+mn-lt"/>
              </a:rPr>
              <a:t>The vast majority of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disputes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(at least the major ones) are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eventually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resolved through 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ex ante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rulemaking procedures.</a:t>
            </a:r>
          </a:p>
          <a:p>
            <a:pPr marL="285750" lvl="1"/>
            <a:r>
              <a:rPr lang="en-US" dirty="0">
                <a:solidFill>
                  <a:schemeClr val="tx1"/>
                </a:solidFill>
                <a:latin typeface="+mn-lt"/>
              </a:rPr>
              <a:t>Resolution of such disputes take a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very long time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(</a:t>
            </a:r>
            <a:r>
              <a:rPr lang="en-US" i="1" dirty="0">
                <a:solidFill>
                  <a:schemeClr val="tx1"/>
                </a:solidFill>
                <a:latin typeface="+mn-lt"/>
              </a:rPr>
              <a:t>i.e.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, several years).</a:t>
            </a:r>
          </a:p>
          <a:p>
            <a:pPr marL="285750" lvl="1"/>
            <a:r>
              <a:rPr lang="en-US" dirty="0">
                <a:solidFill>
                  <a:schemeClr val="tx1"/>
                </a:solidFill>
                <a:latin typeface="+mn-lt"/>
              </a:rPr>
              <a:t>The procedural rights, obligations and burdens of proof are usually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undefined or </a:t>
            </a:r>
            <a:r>
              <a:rPr lang="en-US" u="sng" dirty="0" smtClean="0">
                <a:solidFill>
                  <a:schemeClr val="tx1"/>
                </a:solidFill>
                <a:latin typeface="+mn-lt"/>
              </a:rPr>
              <a:t>unclear</a:t>
            </a:r>
            <a:endParaRPr lang="en-US" dirty="0" smtClean="0"/>
          </a:p>
          <a:p>
            <a:pPr marL="685800" lvl="2"/>
            <a:r>
              <a:rPr lang="en-US" dirty="0" smtClean="0">
                <a:solidFill>
                  <a:schemeClr val="tx1"/>
                </a:solidFill>
                <a:latin typeface="+mn-lt"/>
              </a:rPr>
              <a:t>in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most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cases, harmful interference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to incumbents </a:t>
            </a:r>
            <a:r>
              <a:rPr lang="en-US" u="sng" dirty="0" smtClean="0">
                <a:solidFill>
                  <a:schemeClr val="tx1"/>
                </a:solidFill>
                <a:latin typeface="+mn-lt"/>
              </a:rPr>
              <a:t>implicitly presumed</a:t>
            </a:r>
          </a:p>
          <a:p>
            <a:pPr marL="685800" lvl="2"/>
            <a:r>
              <a:rPr lang="en-US" dirty="0" smtClean="0">
                <a:solidFill>
                  <a:schemeClr val="tx1"/>
                </a:solidFill>
                <a:latin typeface="+mn-lt"/>
              </a:rPr>
              <a:t>those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urging co-existence (new entrants) typically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bear the burden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of rebutting this presumption </a:t>
            </a:r>
            <a:r>
              <a:rPr lang="en-US" u="sng" dirty="0">
                <a:solidFill>
                  <a:schemeClr val="tx1"/>
                </a:solidFill>
                <a:latin typeface="+mn-lt"/>
              </a:rPr>
              <a:t>or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implementing remedial provisions to protect incumbents from interference.</a:t>
            </a:r>
          </a:p>
          <a:p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923DB-EC93-4913-9880-6D4F930C8799}" type="slidenum">
              <a:rPr lang="en-US"/>
              <a:pPr/>
              <a:t>9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Expected Results (2)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pPr marL="285750" lvl="1"/>
            <a:r>
              <a:rPr lang="en-US" sz="2400" dirty="0" smtClean="0">
                <a:solidFill>
                  <a:schemeClr val="tx1"/>
                </a:solidFill>
                <a:latin typeface="+mn-lt"/>
              </a:rPr>
              <a:t>Other than the existing definitions, no apparent “elements” have been articulated to make or defend a case of “harmful interference”.</a:t>
            </a:r>
          </a:p>
          <a:p>
            <a:pPr marL="285750" lvl="1"/>
            <a:r>
              <a:rPr lang="en-US" sz="2400" dirty="0"/>
              <a:t>New entrants face the most difficulties in gaining access to spectrum, being unable to survive rulemaking/licensing processes or overcome incumbent challenges based on allegations of harmful interference.</a:t>
            </a:r>
          </a:p>
          <a:p>
            <a:pPr marL="285750" lvl="1"/>
            <a:r>
              <a:rPr lang="en-US" sz="2400" dirty="0"/>
              <a:t>Incumbent spectrum users, especially Federal agencies, face their own difficulties in resolving interference issues or in changing existing rights.</a:t>
            </a:r>
          </a:p>
          <a:p>
            <a:pPr marL="285750" lvl="1"/>
            <a:r>
              <a:rPr lang="en-US" sz="2400" dirty="0"/>
              <a:t>There is no one-size-fits all approach to coming up with </a:t>
            </a:r>
            <a:r>
              <a:rPr lang="en-US" sz="2400" i="1" dirty="0"/>
              <a:t>ex ante </a:t>
            </a:r>
            <a:r>
              <a:rPr lang="en-US" sz="2400" dirty="0"/>
              <a:t>rights or </a:t>
            </a:r>
            <a:r>
              <a:rPr lang="en-US" sz="2400" i="1" dirty="0"/>
              <a:t>ex post </a:t>
            </a:r>
            <a:r>
              <a:rPr lang="en-US" sz="2400" dirty="0"/>
              <a:t>remedies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6560</TotalTime>
  <Words>1071</Words>
  <Application>Microsoft Office PowerPoint</Application>
  <PresentationFormat>On-screen Show (4:3)</PresentationFormat>
  <Paragraphs>121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A Prototype “Taxonomy” for Enforcement of Spectrum Usage Rights</vt:lpstr>
      <vt:lpstr>Motivation/Issues</vt:lpstr>
      <vt:lpstr>Premise/Conclusions</vt:lpstr>
      <vt:lpstr>Policy Implications/Options</vt:lpstr>
      <vt:lpstr>Taxonomy: Categories of SUR Disputes</vt:lpstr>
      <vt:lpstr>Case Studies and Questions</vt:lpstr>
      <vt:lpstr>Limited Substantive Analysis</vt:lpstr>
      <vt:lpstr>Expected Results (1)</vt:lpstr>
      <vt:lpstr>Expected Results (2)</vt:lpstr>
      <vt:lpstr>Case Study Examples</vt:lpstr>
    </vt:vector>
  </TitlesOfParts>
  <Company>Shared Spectrum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ptenhula</dc:creator>
  <cp:lastModifiedBy>ptenhula</cp:lastModifiedBy>
  <cp:revision>29</cp:revision>
  <dcterms:created xsi:type="dcterms:W3CDTF">2006-06-29T15:48:31Z</dcterms:created>
  <dcterms:modified xsi:type="dcterms:W3CDTF">2011-10-19T12:19:59Z</dcterms:modified>
</cp:coreProperties>
</file>